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image" Target="../media/image-4-5.jpeg"/><Relationship Id="rId6" Type="http://schemas.openxmlformats.org/officeDocument/2006/relationships/image" Target="../media/image-4-6.png"/><Relationship Id="rId7" Type="http://schemas.openxmlformats.org/officeDocument/2006/relationships/image" Target="../media/image-4-7.jpeg"/><Relationship Id="rId8" Type="http://schemas.openxmlformats.org/officeDocument/2006/relationships/image" Target="../media/image-4-8.png"/><Relationship Id="rId9" Type="http://schemas.openxmlformats.org/officeDocument/2006/relationships/slideLayout" Target="../slideLayouts/slideLayout1.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67550" y="2201687"/>
            <a:ext cx="7721700" cy="266187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964050" y="413425"/>
            <a:ext cx="7215900" cy="1219800"/>
          </a:xfrm>
          <a:prstGeom prst="rect">
            <a:avLst/>
          </a:prstGeom>
          <a:noFill/>
          <a:ln/>
        </p:spPr>
        <p:txBody>
          <a:bodyPr wrap="square" lIns="0" tIns="0" rIns="0" bIns="0" rtlCol="0" anchor="ctr"/>
          <a:lstStyle/>
          <a:p>
            <a:pPr algn="ctr" indent="0" marL="0">
              <a:lnSpc>
                <a:spcPct val="90000"/>
              </a:lnSpc>
              <a:buNone/>
            </a:pPr>
            <a:r>
              <a:rPr lang="en-US" sz="2500" b="1" dirty="0">
                <a:solidFill>
                  <a:srgbClr val="FFFFFF"/>
                </a:solidFill>
                <a:latin typeface="Arial" pitchFamily="34" charset="0"/>
                <a:ea typeface="Arial" pitchFamily="34" charset="-122"/>
                <a:cs typeface="Arial" pitchFamily="34" charset="-120"/>
              </a:rPr>
              <a:t>Жарталгыш: игра слов и смекалки
</a:t>
            </a:r>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700" dirty="0">
                <a:solidFill>
                  <a:srgbClr val="FFFFFF"/>
                </a:solidFill>
                <a:latin typeface="Arial" pitchFamily="34" charset="0"/>
                <a:ea typeface="Arial" pitchFamily="34" charset="-122"/>
                <a:cs typeface="Arial" pitchFamily="34" charset="-120"/>
              </a:rPr>
              <a:t>Короткие загадки учат слушать, думать и улыбаться.
</a:t>
            </a:r>
            <a:endParaRPr lang="en-US" sz="2500" dirty="0"/>
          </a:p>
        </p:txBody>
      </p:sp>
      <p:sp>
        <p:nvSpPr>
          <p:cNvPr id="5" name="Text 1"/>
          <p:cNvSpPr txBox="1"/>
          <p:nvPr/>
        </p:nvSpPr>
        <p:spPr>
          <a:xfrm>
            <a:off x="2442450" y="4775100"/>
            <a:ext cx="4259100" cy="368400"/>
          </a:xfrm>
          <a:prstGeom prst="rect">
            <a:avLst/>
          </a:prstGeom>
          <a:noFill/>
          <a:ln/>
        </p:spPr>
        <p:txBody>
          <a:bodyPr wrap="square" lIns="0" tIns="0" rIns="0" bIns="0" rtlCol="0" anchor="ctr"/>
          <a:lstStyle/>
          <a:p>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73517" y="182500"/>
            <a:ext cx="3340167" cy="47373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92750" y="481475"/>
            <a:ext cx="4472100" cy="1219800"/>
          </a:xfrm>
          <a:prstGeom prst="rect">
            <a:avLst/>
          </a:prstGeom>
          <a:noFill/>
          <a:ln/>
        </p:spPr>
        <p:txBody>
          <a:bodyPr wrap="square" lIns="0" tIns="0" rIns="0" bIns="0" rtlCol="0" anchor="t"/>
          <a:lstStyle/>
          <a:p>
            <a:pPr algn="l" indent="0" marL="0">
              <a:lnSpc>
                <a:spcPct val="100000"/>
              </a:lnSpc>
              <a:buNone/>
            </a:pPr>
            <a:r>
              <a:rPr lang="en-US" sz="2000" b="1" dirty="0">
                <a:solidFill>
                  <a:srgbClr val="DB3F36"/>
                </a:solidFill>
                <a:latin typeface="Arial" pitchFamily="34" charset="0"/>
                <a:ea typeface="Arial" pitchFamily="34" charset="-122"/>
                <a:cs typeface="Arial" pitchFamily="34" charset="-120"/>
              </a:rPr>
              <a:t>Жарталгыш: народная игра с хитрой разгадкой
</a:t>
            </a:r>
            <a:endParaRPr lang="en-US" sz="2000" dirty="0"/>
          </a:p>
        </p:txBody>
      </p:sp>
      <p:sp>
        <p:nvSpPr>
          <p:cNvPr id="5" name="Text 1"/>
          <p:cNvSpPr txBox="1"/>
          <p:nvPr/>
        </p:nvSpPr>
        <p:spPr>
          <a:xfrm>
            <a:off x="392750" y="1964113"/>
            <a:ext cx="2905500" cy="2369100"/>
          </a:xfrm>
          <a:prstGeom prst="rect">
            <a:avLst/>
          </a:prstGeom>
          <a:noFill/>
          <a:ln/>
        </p:spPr>
        <p:txBody>
          <a:bodyPr wrap="square" lIns="0" tIns="0" rIns="0" bIns="0" rtlCol="0" anchor="t"/>
          <a:lstStyle/>
          <a:p>
            <a:pPr algn="l" indent="0" marL="0">
              <a:lnSpc>
                <a:spcPct val="100000"/>
              </a:lnSpc>
              <a:buNone/>
            </a:pPr>
            <a:r>
              <a:rPr lang="en-US" sz="1200" dirty="0">
                <a:solidFill>
                  <a:srgbClr val="262626"/>
                </a:solidFill>
                <a:latin typeface="Arial" pitchFamily="34" charset="0"/>
                <a:ea typeface="Arial" pitchFamily="34" charset="-122"/>
                <a:cs typeface="Arial" pitchFamily="34" charset="-120"/>
              </a:rPr>
              <a:t>Жарталгыш живёт в устной речи: его слышат, запоминают и передают дальше. Это короткая загадка, где ответ спрятан в намёках, а найти его помогает внимание, память и умение видеть скрытый смысл.
</a:t>
            </a:r>
            <a:endParaRPr lang="en-US" sz="1200" dirty="0"/>
          </a:p>
        </p:txBody>
      </p:sp>
      <p:sp>
        <p:nvSpPr>
          <p:cNvPr id="6" name="Text 2"/>
          <p:cNvSpPr txBox="1"/>
          <p:nvPr/>
        </p:nvSpPr>
        <p:spPr>
          <a:xfrm>
            <a:off x="340200" y="4596050"/>
            <a:ext cx="362700" cy="3237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40200" y="374725"/>
            <a:ext cx="8389500" cy="792900"/>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Главные признаки жарталгыша
</a:t>
            </a:r>
            <a:endParaRPr lang="en-US" sz="2000" dirty="0"/>
          </a:p>
        </p:txBody>
      </p:sp>
      <p:sp>
        <p:nvSpPr>
          <p:cNvPr id="7" name="Text 1"/>
          <p:cNvSpPr txBox="1"/>
          <p:nvPr/>
        </p:nvSpPr>
        <p:spPr>
          <a:xfrm>
            <a:off x="340200" y="2228025"/>
            <a:ext cx="2593500" cy="172920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жарталгыше обычно есть два или три ярких признака предмета или явления. Они помогают узнать ответ, даже если название прямо не сказано.
</a:t>
            </a:r>
            <a:endParaRPr lang="en-US" sz="1200" dirty="0"/>
          </a:p>
        </p:txBody>
      </p:sp>
      <p:sp>
        <p:nvSpPr>
          <p:cNvPr id="8" name="Text 2"/>
          <p:cNvSpPr txBox="1"/>
          <p:nvPr/>
        </p:nvSpPr>
        <p:spPr>
          <a:xfrm>
            <a:off x="3238162" y="2228025"/>
            <a:ext cx="2593500" cy="172920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Часто встречаются сравнение, необычное описание и лёгкая шутка. Такой текст как будто играет с читателем и подводит его к разгадке осторожно.
</a:t>
            </a:r>
            <a:endParaRPr lang="en-US" sz="1200" dirty="0"/>
          </a:p>
        </p:txBody>
      </p:sp>
      <p:sp>
        <p:nvSpPr>
          <p:cNvPr id="9" name="Text 3"/>
          <p:cNvSpPr txBox="1"/>
          <p:nvPr/>
        </p:nvSpPr>
        <p:spPr>
          <a:xfrm>
            <a:off x="6136150" y="2228025"/>
            <a:ext cx="2593500" cy="172920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Жарталгыш нужно читать до конца и не спешить с ответом. Только тогда становятся заметны все подсказки и смысл загадки.
</a:t>
            </a:r>
            <a:endParaRPr lang="en-US" sz="1200" dirty="0"/>
          </a:p>
        </p:txBody>
      </p:sp>
      <p:sp>
        <p:nvSpPr>
          <p:cNvPr id="10" name="Text 4"/>
          <p:cNvSpPr txBox="1"/>
          <p:nvPr/>
        </p:nvSpPr>
        <p:spPr>
          <a:xfrm>
            <a:off x="340200" y="4596050"/>
            <a:ext cx="362700" cy="3237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284925" y="1153344"/>
            <a:ext cx="2727900" cy="186211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147225" y="1153344"/>
            <a:ext cx="2727900" cy="1862111"/>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61050" y="1153344"/>
            <a:ext cx="2727900" cy="1862111"/>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40200" y="4614550"/>
            <a:ext cx="362700" cy="3051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4</a:t>
            </a:r>
            <a:endParaRPr lang="en-US" sz="1000" dirty="0"/>
          </a:p>
        </p:txBody>
      </p:sp>
      <p:sp>
        <p:nvSpPr>
          <p:cNvPr id="11" name="Text 1"/>
          <p:cNvSpPr txBox="1"/>
          <p:nvPr/>
        </p:nvSpPr>
        <p:spPr>
          <a:xfrm>
            <a:off x="3705150" y="3261000"/>
            <a:ext cx="1786500" cy="1155000"/>
          </a:xfrm>
          <a:prstGeom prst="rect">
            <a:avLst/>
          </a:prstGeom>
          <a:noFill/>
          <a:ln/>
        </p:spPr>
        <p:txBody>
          <a:bodyPr wrap="square" lIns="0" tIns="0" rIns="0" bIns="0" rtlCol="0" anchor="t"/>
          <a:lstStyle/>
          <a:p>
            <a:pPr algn="l" indent="0" marL="0">
              <a:lnSpc>
                <a:spcPct val="100000"/>
              </a:lnSpc>
              <a:buNone/>
            </a:pPr>
            <a:r>
              <a:rPr lang="en-US" sz="909" b="1" dirty="0">
                <a:solidFill>
                  <a:srgbClr val="000000"/>
                </a:solidFill>
                <a:latin typeface="Arial" pitchFamily="34" charset="0"/>
                <a:ea typeface="Arial" pitchFamily="34" charset="-122"/>
                <a:cs typeface="Arial" pitchFamily="34" charset="-120"/>
              </a:rPr>
              <a:t>Кто живёт рядом с домом
</a:t>
            </a:r>
            <a:pPr algn="l" indent="0" marL="0">
              <a:lnSpc>
                <a:spcPct val="100000"/>
              </a:lnSpc>
              <a:buNone/>
            </a:pPr>
            <a:r>
              <a:rPr lang="en-US" sz="909"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9" dirty="0">
                <a:solidFill>
                  <a:srgbClr val="000000"/>
                </a:solidFill>
                <a:latin typeface="Arial" pitchFamily="34" charset="0"/>
                <a:ea typeface="Arial" pitchFamily="34" charset="-122"/>
                <a:cs typeface="Arial" pitchFamily="34" charset="-120"/>
              </a:rPr>
              <a:t>Животные часто становятся героями жарталгышей: кошка, собака, птица или курица. Их узнают по голосу, движению и привычкам. В таких загадках важно не только представить зверя, но и услышать, как он ведёт себя.
</a:t>
            </a:r>
            <a:endParaRPr lang="en-US" sz="909" dirty="0"/>
          </a:p>
        </p:txBody>
      </p:sp>
      <p:sp>
        <p:nvSpPr>
          <p:cNvPr id="12" name="Text 2"/>
          <p:cNvSpPr txBox="1"/>
          <p:nvPr/>
        </p:nvSpPr>
        <p:spPr>
          <a:xfrm>
            <a:off x="6529025" y="3261000"/>
            <a:ext cx="1786500" cy="1155000"/>
          </a:xfrm>
          <a:prstGeom prst="rect">
            <a:avLst/>
          </a:prstGeom>
          <a:noFill/>
          <a:ln/>
        </p:spPr>
        <p:txBody>
          <a:bodyPr wrap="square" lIns="0" tIns="0" rIns="0" bIns="0" rtlCol="0" anchor="t"/>
          <a:lstStyle/>
          <a:p>
            <a:pPr algn="l" indent="0" marL="0">
              <a:lnSpc>
                <a:spcPct val="100000"/>
              </a:lnSpc>
              <a:buNone/>
            </a:pPr>
            <a:r>
              <a:rPr lang="en-US" sz="877" b="1" dirty="0">
                <a:solidFill>
                  <a:srgbClr val="000000"/>
                </a:solidFill>
                <a:latin typeface="Arial" pitchFamily="34" charset="0"/>
                <a:ea typeface="Arial" pitchFamily="34" charset="-122"/>
                <a:cs typeface="Arial" pitchFamily="34" charset="-120"/>
              </a:rPr>
              <a:t>Школьные вещи вокруг ученика
</a:t>
            </a:r>
            <a:pPr algn="l" indent="0" marL="0">
              <a:lnSpc>
                <a:spcPct val="100000"/>
              </a:lnSpc>
              <a:buNone/>
            </a:pPr>
            <a:r>
              <a:rPr lang="en-US" sz="87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77" dirty="0">
                <a:solidFill>
                  <a:srgbClr val="000000"/>
                </a:solidFill>
                <a:latin typeface="Arial" pitchFamily="34" charset="0"/>
                <a:ea typeface="Arial" pitchFamily="34" charset="-122"/>
                <a:cs typeface="Arial" pitchFamily="34" charset="-120"/>
              </a:rPr>
              <a:t>Книга, тетрадь, карандаш и дверь тоже могут стать ответом. Эти предметы хорошо знакомы детям, поэтому загадка связывает язык с повседневной жизнью. Узнать их помогает не название, а точные признаки и действия.
</a:t>
            </a:r>
            <a:endParaRPr lang="en-US" sz="877" dirty="0"/>
          </a:p>
        </p:txBody>
      </p:sp>
      <p:sp>
        <p:nvSpPr>
          <p:cNvPr id="13" name="Text 3"/>
          <p:cNvSpPr txBox="1"/>
          <p:nvPr/>
        </p:nvSpPr>
        <p:spPr>
          <a:xfrm>
            <a:off x="881275" y="3261000"/>
            <a:ext cx="1763100" cy="1155000"/>
          </a:xfrm>
          <a:prstGeom prst="rect">
            <a:avLst/>
          </a:prstGeom>
          <a:noFill/>
          <a:ln/>
        </p:spPr>
        <p:txBody>
          <a:bodyPr wrap="square" lIns="0" tIns="0" rIns="0" bIns="0" rtlCol="0" anchor="t"/>
          <a:lstStyle/>
          <a:p>
            <a:pPr algn="l" indent="0" marL="0">
              <a:lnSpc>
                <a:spcPct val="100000"/>
              </a:lnSpc>
              <a:buNone/>
            </a:pPr>
            <a:r>
              <a:rPr lang="en-US" sz="826" b="1" dirty="0">
                <a:solidFill>
                  <a:srgbClr val="000000"/>
                </a:solidFill>
                <a:latin typeface="Arial" pitchFamily="34" charset="0"/>
                <a:ea typeface="Arial" pitchFamily="34" charset="-122"/>
                <a:cs typeface="Arial" pitchFamily="34" charset="-120"/>
              </a:rPr>
              <a:t>Небо, дождь и солнечный свет
</a:t>
            </a:r>
            <a:pPr algn="l" indent="0" marL="0">
              <a:lnSpc>
                <a:spcPct val="100000"/>
              </a:lnSpc>
              <a:buNone/>
            </a:pPr>
            <a:r>
              <a:rPr lang="en-US" sz="826"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26" dirty="0">
                <a:solidFill>
                  <a:srgbClr val="000000"/>
                </a:solidFill>
                <a:latin typeface="Arial" pitchFamily="34" charset="0"/>
                <a:ea typeface="Arial" pitchFamily="34" charset="-122"/>
                <a:cs typeface="Arial" pitchFamily="34" charset="-120"/>
              </a:rPr>
              <a:t>В природных жарталгыше легко увидеть дождь, снег, ветер или солнце. Такие образы знакомы каждому ребёнку, потому что их можно наблюдать каждый день. Поэтому разгадка кажется близкой, но всё равно требует внимательного взгляда на признаки.
</a:t>
            </a:r>
            <a:endParaRPr lang="en-US" sz="826" dirty="0"/>
          </a:p>
        </p:txBody>
      </p:sp>
      <p:sp>
        <p:nvSpPr>
          <p:cNvPr id="14" name="Text 4"/>
          <p:cNvSpPr txBox="1"/>
          <p:nvPr/>
        </p:nvSpPr>
        <p:spPr>
          <a:xfrm>
            <a:off x="340200" y="319547"/>
            <a:ext cx="8493000" cy="669900"/>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О чём чаще всего бывают жарталгыши
</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45324" y="1351950"/>
            <a:ext cx="8373852" cy="3083100"/>
          </a:xfrm>
          <a:prstGeom prst="rect">
            <a:avLst/>
          </a:prstGeom>
        </p:spPr>
      </p:pic>
      <p:sp>
        <p:nvSpPr>
          <p:cNvPr id="4" name="Text 0"/>
          <p:cNvSpPr txBox="1"/>
          <p:nvPr/>
        </p:nvSpPr>
        <p:spPr>
          <a:xfrm>
            <a:off x="340200" y="289000"/>
            <a:ext cx="8384100" cy="580800"/>
          </a:xfrm>
          <a:prstGeom prst="rect">
            <a:avLst/>
          </a:prstGeom>
          <a:noFill/>
          <a:ln/>
        </p:spPr>
        <p:txBody>
          <a:bodyPr wrap="square" lIns="0" tIns="0" rIns="0" bIns="0" rtlCol="0" anchor="t"/>
          <a:lstStyle/>
          <a:p>
            <a:pPr algn="l" indent="0" marL="0">
              <a:lnSpc>
                <a:spcPct val="100000"/>
              </a:lnSpc>
              <a:buNone/>
            </a:pPr>
            <a:r>
              <a:rPr lang="en-US" sz="2000" b="1" dirty="0">
                <a:solidFill>
                  <a:srgbClr val="F6D7AC"/>
                </a:solidFill>
                <a:latin typeface="Arial" pitchFamily="34" charset="0"/>
                <a:ea typeface="Arial" pitchFamily="34" charset="-122"/>
                <a:cs typeface="Arial" pitchFamily="34" charset="-120"/>
              </a:rPr>
              <a:t>Как разгадывается жарталгыш
</a:t>
            </a:r>
            <a:endParaRPr lang="en-US" sz="2000" dirty="0"/>
          </a:p>
        </p:txBody>
      </p:sp>
      <p:sp>
        <p:nvSpPr>
          <p:cNvPr id="5" name="Text 1"/>
          <p:cNvSpPr txBox="1"/>
          <p:nvPr/>
        </p:nvSpPr>
        <p:spPr>
          <a:xfrm>
            <a:off x="340200" y="957650"/>
            <a:ext cx="8384100" cy="223200"/>
          </a:xfrm>
          <a:prstGeom prst="rect">
            <a:avLst/>
          </a:prstGeom>
          <a:noFill/>
          <a:ln/>
        </p:spPr>
        <p:txBody>
          <a:bodyPr wrap="square" lIns="0" tIns="0" rIns="0" bIns="0" rtlCol="0" anchor="t"/>
          <a:lstStyle/>
          <a:p>
            <a:pPr algn="l" indent="0" marL="0">
              <a:lnSpc>
                <a:spcPct val="100000"/>
              </a:lnSpc>
              <a:buNone/>
            </a:pPr>
            <a:r>
              <a:rPr lang="en-US" sz="1200" dirty="0">
                <a:solidFill>
                  <a:srgbClr val="F6D7AC"/>
                </a:solidFill>
                <a:latin typeface="Arial" pitchFamily="34" charset="0"/>
                <a:ea typeface="Arial" pitchFamily="34" charset="-122"/>
                <a:cs typeface="Arial" pitchFamily="34" charset="-120"/>
              </a:rPr>
              <a:t>Последовательность шагов помогает не торопиться и заметить все подсказки в тексте.
</a:t>
            </a:r>
            <a:endParaRPr lang="en-US" sz="1200" dirty="0"/>
          </a:p>
        </p:txBody>
      </p:sp>
      <p:sp>
        <p:nvSpPr>
          <p:cNvPr id="6" name="Text 2"/>
          <p:cNvSpPr txBox="1"/>
          <p:nvPr/>
        </p:nvSpPr>
        <p:spPr>
          <a:xfrm>
            <a:off x="340200" y="4596050"/>
            <a:ext cx="362700" cy="323700"/>
          </a:xfrm>
          <a:prstGeom prst="rect">
            <a:avLst/>
          </a:prstGeom>
          <a:noFill/>
          <a:ln/>
        </p:spPr>
        <p:txBody>
          <a:bodyPr wrap="square" lIns="0" tIns="0" rIns="0" bIns="0" rtlCol="0" anchor="t"/>
          <a:lstStyle/>
          <a:p>
            <a:pPr algn="l" indent="0" marL="0">
              <a:lnSpc>
                <a:spcPct val="100000"/>
              </a:lnSpc>
              <a:buNone/>
            </a:pPr>
            <a:r>
              <a:rPr lang="en-US" sz="1000" dirty="0">
                <a:solidFill>
                  <a:srgbClr val="F6D7AC"/>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9730" y="1704308"/>
            <a:ext cx="239100" cy="212533"/>
          </a:xfrm>
          <a:prstGeom prst="rect">
            <a:avLst/>
          </a:prstGeom>
        </p:spPr>
      </p:pic>
      <p:pic>
        <p:nvPicPr>
          <p:cNvPr id="4" name="Image 2" descr="preencoded.png">    </p:cNvPr>
          <p:cNvPicPr>
            <a:picLocks noChangeAspect="1"/>
          </p:cNvPicPr>
          <p:nvPr/>
        </p:nvPicPr>
        <p:blipFill>
          <a:blip r:embed="rId3"/>
          <a:stretch>
            <a:fillRect/>
          </a:stretch>
        </p:blipFill>
        <p:spPr>
          <a:xfrm>
            <a:off x="2180655" y="1691475"/>
            <a:ext cx="238200" cy="238200"/>
          </a:xfrm>
          <a:prstGeom prst="rect">
            <a:avLst/>
          </a:prstGeom>
        </p:spPr>
      </p:pic>
      <p:pic>
        <p:nvPicPr>
          <p:cNvPr id="5" name="Image 3" descr="preencoded.png">    </p:cNvPr>
          <p:cNvPicPr>
            <a:picLocks noChangeAspect="1"/>
          </p:cNvPicPr>
          <p:nvPr/>
        </p:nvPicPr>
        <p:blipFill>
          <a:blip r:embed="rId4"/>
          <a:stretch>
            <a:fillRect/>
          </a:stretch>
        </p:blipFill>
        <p:spPr>
          <a:xfrm>
            <a:off x="3887231" y="1704308"/>
            <a:ext cx="239100" cy="212533"/>
          </a:xfrm>
          <a:prstGeom prst="rect">
            <a:avLst/>
          </a:prstGeom>
        </p:spPr>
      </p:pic>
      <p:pic>
        <p:nvPicPr>
          <p:cNvPr id="6" name="Image 4" descr="preencoded.png">    </p:cNvPr>
          <p:cNvPicPr>
            <a:picLocks noChangeAspect="1"/>
          </p:cNvPicPr>
          <p:nvPr/>
        </p:nvPicPr>
        <p:blipFill>
          <a:blip r:embed="rId5"/>
          <a:stretch>
            <a:fillRect/>
          </a:stretch>
        </p:blipFill>
        <p:spPr>
          <a:xfrm>
            <a:off x="5687769" y="1691475"/>
            <a:ext cx="148875" cy="238200"/>
          </a:xfrm>
          <a:prstGeom prst="rect">
            <a:avLst/>
          </a:prstGeom>
        </p:spPr>
      </p:pic>
      <p:pic>
        <p:nvPicPr>
          <p:cNvPr id="7" name="Image 5" descr="preencoded.png">    </p:cNvPr>
          <p:cNvPicPr>
            <a:picLocks noChangeAspect="1"/>
          </p:cNvPicPr>
          <p:nvPr/>
        </p:nvPicPr>
        <p:blipFill>
          <a:blip r:embed="rId6"/>
          <a:stretch>
            <a:fillRect/>
          </a:stretch>
        </p:blipFill>
        <p:spPr>
          <a:xfrm>
            <a:off x="7428306" y="1691475"/>
            <a:ext cx="178650" cy="238200"/>
          </a:xfrm>
          <a:prstGeom prst="rect">
            <a:avLst/>
          </a:prstGeom>
        </p:spPr>
      </p:pic>
      <p:sp>
        <p:nvSpPr>
          <p:cNvPr id="8" name="Text 0"/>
          <p:cNvSpPr txBox="1"/>
          <p:nvPr/>
        </p:nvSpPr>
        <p:spPr>
          <a:xfrm>
            <a:off x="340200" y="319547"/>
            <a:ext cx="8457000" cy="669900"/>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Какие подсказки помогают найти ответ
</a:t>
            </a:r>
            <a:endParaRPr lang="en-US" sz="2000" dirty="0"/>
          </a:p>
        </p:txBody>
      </p:sp>
      <p:sp>
        <p:nvSpPr>
          <p:cNvPr id="9" name="Text 1"/>
          <p:cNvSpPr txBox="1"/>
          <p:nvPr/>
        </p:nvSpPr>
        <p:spPr>
          <a:xfrm>
            <a:off x="340200" y="4614550"/>
            <a:ext cx="362700" cy="3051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10" name="Text 2"/>
          <p:cNvSpPr txBox="1"/>
          <p:nvPr/>
        </p:nvSpPr>
        <p:spPr>
          <a:xfrm>
            <a:off x="340200" y="2208625"/>
            <a:ext cx="1627800" cy="2034000"/>
          </a:xfrm>
          <a:prstGeom prst="rect">
            <a:avLst/>
          </a:prstGeom>
          <a:noFill/>
          <a:ln/>
        </p:spPr>
        <p:txBody>
          <a:bodyPr wrap="square" lIns="0" tIns="0" rIns="0" bIns="0" rtlCol="0" anchor="t"/>
          <a:lstStyle/>
          <a:p>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Цвет и форма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Сначала стоит заметить, какого предмет цвета и какой у него силуэт. Эти признаки часто сразу сужают круг ответов и помогают представить нужный образ.
</a:t>
            </a:r>
            <a:endParaRPr lang="en-US" sz="1000" dirty="0"/>
          </a:p>
        </p:txBody>
      </p:sp>
      <p:sp>
        <p:nvSpPr>
          <p:cNvPr id="11" name="Text 3"/>
          <p:cNvSpPr txBox="1"/>
          <p:nvPr/>
        </p:nvSpPr>
        <p:spPr>
          <a:xfrm>
            <a:off x="2101425" y="2208625"/>
            <a:ext cx="1627800" cy="2034000"/>
          </a:xfrm>
          <a:prstGeom prst="rect">
            <a:avLst/>
          </a:prstGeom>
          <a:noFill/>
          <a:ln/>
        </p:spPr>
        <p:txBody>
          <a:bodyPr wrap="square" lIns="0" tIns="0" rIns="0" bIns="0" rtlCol="0" anchor="t"/>
          <a:lstStyle/>
          <a:p>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Размер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Маленький или большой, длинный или короткий — размер нередко становится важной уликой. По нему можно отличить похожие предметы, которые иначе легко перепутать.
</a:t>
            </a:r>
            <a:endParaRPr lang="en-US" sz="1000" dirty="0"/>
          </a:p>
        </p:txBody>
      </p:sp>
      <p:sp>
        <p:nvSpPr>
          <p:cNvPr id="12" name="Text 4"/>
          <p:cNvSpPr txBox="1"/>
          <p:nvPr/>
        </p:nvSpPr>
        <p:spPr>
          <a:xfrm>
            <a:off x="3817725" y="2208625"/>
            <a:ext cx="1627800" cy="2034000"/>
          </a:xfrm>
          <a:prstGeom prst="rect">
            <a:avLst/>
          </a:prstGeom>
          <a:noFill/>
          <a:ln/>
        </p:spPr>
        <p:txBody>
          <a:bodyPr wrap="square" lIns="0" tIns="0" rIns="0" bIns="0" rtlCol="0" anchor="t"/>
          <a:lstStyle/>
          <a:p>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Звук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Слова о звуке особенно полезны: шуршит, звенит, поёт, лает, стучит. Они подсказывают, что нужно искать не просто вещь, а её характерное действие.
</a:t>
            </a:r>
            <a:endParaRPr lang="en-US" sz="1000" dirty="0"/>
          </a:p>
        </p:txBody>
      </p:sp>
      <p:sp>
        <p:nvSpPr>
          <p:cNvPr id="13" name="Text 5"/>
          <p:cNvSpPr txBox="1"/>
          <p:nvPr/>
        </p:nvSpPr>
        <p:spPr>
          <a:xfrm>
            <a:off x="5569975" y="2208625"/>
            <a:ext cx="1627800" cy="2034000"/>
          </a:xfrm>
          <a:prstGeom prst="rect">
            <a:avLst/>
          </a:prstGeom>
          <a:noFill/>
          <a:ln/>
        </p:spPr>
        <p:txBody>
          <a:bodyPr wrap="square" lIns="0" tIns="0" rIns="0" bIns="0" rtlCol="0" anchor="t"/>
          <a:lstStyle/>
          <a:p>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Действие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Если предмет летит, плывёт, скачет или светит, это уже важный намёк. Жарталгыш часто прячет ответ именно в том, что герой делает.
</a:t>
            </a:r>
            <a:endParaRPr lang="en-US" sz="1000" dirty="0"/>
          </a:p>
        </p:txBody>
      </p:sp>
      <p:sp>
        <p:nvSpPr>
          <p:cNvPr id="14" name="Text 6"/>
          <p:cNvSpPr txBox="1"/>
          <p:nvPr/>
        </p:nvSpPr>
        <p:spPr>
          <a:xfrm>
            <a:off x="7322225" y="2208625"/>
            <a:ext cx="1627800" cy="2034000"/>
          </a:xfrm>
          <a:prstGeom prst="rect">
            <a:avLst/>
          </a:prstGeom>
          <a:noFill/>
          <a:ln/>
        </p:spPr>
        <p:txBody>
          <a:bodyPr wrap="square" lIns="0" tIns="0" rIns="0" bIns="0" rtlCol="0" anchor="t"/>
          <a:lstStyle/>
          <a:p>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Одно точное слово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Иногда вся разгадка держится на одном маленьком слове. Стоит заметить его — и смысл меняется, как будто в загадке загорается лампочка.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40200" y="4079950"/>
            <a:ext cx="8389500" cy="792900"/>
          </a:xfrm>
          <a:prstGeom prst="rect">
            <a:avLst/>
          </a:prstGeom>
          <a:noFill/>
          <a:ln/>
        </p:spPr>
        <p:txBody>
          <a:bodyPr wrap="square" lIns="0" tIns="0" rIns="0" bIns="0" rtlCol="0" anchor="t"/>
          <a:lstStyle/>
          <a:p>
            <a:pPr algn="ctr" indent="0" marL="0">
              <a:lnSpc>
                <a:spcPct val="100000"/>
              </a:lnSpc>
              <a:buNone/>
            </a:pPr>
            <a:r>
              <a:rPr lang="en-US" sz="2300" b="1" dirty="0">
                <a:solidFill>
                  <a:srgbClr val="000000"/>
                </a:solidFill>
                <a:latin typeface="Arial" pitchFamily="34" charset="0"/>
                <a:ea typeface="Arial" pitchFamily="34" charset="-122"/>
                <a:cs typeface="Arial" pitchFamily="34" charset="-120"/>
              </a:rPr>
              <a:t>Жарталгыши о природе
</a:t>
            </a:r>
            <a:endParaRPr lang="en-US" sz="2300" dirty="0"/>
          </a:p>
        </p:txBody>
      </p:sp>
      <p:sp>
        <p:nvSpPr>
          <p:cNvPr id="6" name="Text 1"/>
          <p:cNvSpPr txBox="1"/>
          <p:nvPr/>
        </p:nvSpPr>
        <p:spPr>
          <a:xfrm>
            <a:off x="461700" y="1189800"/>
            <a:ext cx="2350500" cy="1725000"/>
          </a:xfrm>
          <a:prstGeom prst="rect">
            <a:avLst/>
          </a:prstGeom>
          <a:noFill/>
          <a:ln/>
        </p:spPr>
        <p:txBody>
          <a:bodyPr wrap="square" lIns="0" tIns="0" rIns="0" bIns="0" rtlCol="0" anchor="t"/>
          <a:lstStyle/>
          <a:p>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В природных жарталгыше часто появляются дождь, снег, облака, ветер, река, солнце и горы. Эти образы легко представить, поэтому ребёнок быстрее замечает нужные признаки.
</a:t>
            </a:r>
            <a:endParaRPr lang="en-US" sz="1200" dirty="0"/>
          </a:p>
        </p:txBody>
      </p:sp>
      <p:sp>
        <p:nvSpPr>
          <p:cNvPr id="7" name="Text 2"/>
          <p:cNvSpPr txBox="1"/>
          <p:nvPr/>
        </p:nvSpPr>
        <p:spPr>
          <a:xfrm>
            <a:off x="3309675" y="1189800"/>
            <a:ext cx="2350500" cy="1725000"/>
          </a:xfrm>
          <a:prstGeom prst="rect">
            <a:avLst/>
          </a:prstGeom>
          <a:noFill/>
          <a:ln/>
        </p:spPr>
        <p:txBody>
          <a:bodyPr wrap="square" lIns="0" tIns="0" rIns="0" bIns="0" rtlCol="0" anchor="t"/>
          <a:lstStyle/>
          <a:p>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Такие загадки учат смотреть на природу внимательнее и замечать, как она меняется. Утро, туман, капли дождя или белый снег сразу становятся частью игры слов.
</a:t>
            </a:r>
            <a:endParaRPr lang="en-US" sz="1200" dirty="0"/>
          </a:p>
        </p:txBody>
      </p:sp>
      <p:sp>
        <p:nvSpPr>
          <p:cNvPr id="8" name="Text 3"/>
          <p:cNvSpPr txBox="1"/>
          <p:nvPr/>
        </p:nvSpPr>
        <p:spPr>
          <a:xfrm>
            <a:off x="6259975" y="1189800"/>
            <a:ext cx="2350500" cy="17250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Для младших школьников эта тема особенно понятна: природа вокруг видна каждый день. Значит, ответ можно искать не в учебнике, а прямо в наблюдении.
</a:t>
            </a:r>
            <a:endParaRPr lang="en-US" sz="1200" dirty="0"/>
          </a:p>
        </p:txBody>
      </p:sp>
      <p:sp>
        <p:nvSpPr>
          <p:cNvPr id="9" name="Text 4"/>
          <p:cNvSpPr txBox="1"/>
          <p:nvPr/>
        </p:nvSpPr>
        <p:spPr>
          <a:xfrm>
            <a:off x="340200" y="147950"/>
            <a:ext cx="362700" cy="3051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40715" y="729975"/>
            <a:ext cx="3518271" cy="3976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40200" y="289000"/>
            <a:ext cx="4366200" cy="7698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Жарталгыши о животных
</a:t>
            </a:r>
            <a:endParaRPr lang="en-US" sz="2000" dirty="0"/>
          </a:p>
        </p:txBody>
      </p:sp>
      <p:sp>
        <p:nvSpPr>
          <p:cNvPr id="6" name="Text 1"/>
          <p:cNvSpPr txBox="1"/>
          <p:nvPr/>
        </p:nvSpPr>
        <p:spPr>
          <a:xfrm>
            <a:off x="948875" y="3032048"/>
            <a:ext cx="3148200" cy="1029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Такие загадки особенно нравятся детям, потому что животные живут рядом: во дворе, на лугу или возле дома. Яркий образ помогает услышать подсказку и сразу представить героя.
</a:t>
            </a:r>
            <a:endParaRPr lang="en-US" sz="1000" dirty="0"/>
          </a:p>
        </p:txBody>
      </p:sp>
      <p:sp>
        <p:nvSpPr>
          <p:cNvPr id="7" name="Text 2"/>
          <p:cNvSpPr txBox="1"/>
          <p:nvPr/>
        </p:nvSpPr>
        <p:spPr>
          <a:xfrm>
            <a:off x="340200" y="4596050"/>
            <a:ext cx="362700" cy="3237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8" name="Text 3"/>
          <p:cNvSpPr txBox="1"/>
          <p:nvPr/>
        </p:nvSpPr>
        <p:spPr>
          <a:xfrm>
            <a:off x="966150" y="1477675"/>
            <a:ext cx="3148200" cy="1029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жарталгыше животное узнают по голосу, движению и привычкам. Кошка, лошадь, овца или птица могут быть спрятаны в строках о беге, прыжке, блеянии, крике и полёте.
</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40200" y="2228025"/>
            <a:ext cx="1831500" cy="186690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Бытовые жарталгыше часто прячут книгу, тетрадь или карандаш. Ребёнок узнаёт их не по названию, а по тому, как они выглядят, что делают и где находятся.
</a:t>
            </a:r>
            <a:endParaRPr lang="en-US" sz="1200" dirty="0"/>
          </a:p>
        </p:txBody>
      </p:sp>
      <p:sp>
        <p:nvSpPr>
          <p:cNvPr id="8" name="Text 1"/>
          <p:cNvSpPr txBox="1"/>
          <p:nvPr/>
        </p:nvSpPr>
        <p:spPr>
          <a:xfrm>
            <a:off x="2570325" y="2228025"/>
            <a:ext cx="1831500" cy="186690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таких загадках легко встретить стол, лампу, дверь или часы. Они связывают урок родного языка с повседневной жизнью и делают знакомые вещи чуть загадочнее.
</a:t>
            </a:r>
            <a:endParaRPr lang="en-US" sz="1200" dirty="0"/>
          </a:p>
        </p:txBody>
      </p:sp>
      <p:sp>
        <p:nvSpPr>
          <p:cNvPr id="9" name="Text 2"/>
          <p:cNvSpPr txBox="1"/>
          <p:nvPr/>
        </p:nvSpPr>
        <p:spPr>
          <a:xfrm>
            <a:off x="4779350" y="2228025"/>
            <a:ext cx="1831500" cy="186690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Школьные предметы особенно удобны для разгадывания, потому что дети видят их каждый день. Значит, внимание нужно не только к слову, но и к деталям.
</a:t>
            </a:r>
            <a:endParaRPr lang="en-US" sz="1200" dirty="0"/>
          </a:p>
        </p:txBody>
      </p:sp>
      <p:sp>
        <p:nvSpPr>
          <p:cNvPr id="10" name="Text 3"/>
          <p:cNvSpPr txBox="1"/>
          <p:nvPr/>
        </p:nvSpPr>
        <p:spPr>
          <a:xfrm>
            <a:off x="6986250" y="2228025"/>
            <a:ext cx="1831500" cy="186690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Домашние и школьные образы помогают тренировать наблюдательность в привычной обстановке. Даже самый обычный предмет может стать интересной тайной, если описать его хитро.
</a:t>
            </a:r>
            <a:endParaRPr lang="en-US" sz="1200" dirty="0"/>
          </a:p>
        </p:txBody>
      </p:sp>
      <p:sp>
        <p:nvSpPr>
          <p:cNvPr id="11" name="Text 4"/>
          <p:cNvSpPr txBox="1"/>
          <p:nvPr/>
        </p:nvSpPr>
        <p:spPr>
          <a:xfrm>
            <a:off x="340200" y="374725"/>
            <a:ext cx="8389500" cy="792900"/>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Жарталгыши о доме и школе
</a:t>
            </a:r>
            <a:endParaRPr lang="en-US" sz="2000" dirty="0"/>
          </a:p>
        </p:txBody>
      </p:sp>
      <p:sp>
        <p:nvSpPr>
          <p:cNvPr id="12" name="Text 5"/>
          <p:cNvSpPr txBox="1"/>
          <p:nvPr/>
        </p:nvSpPr>
        <p:spPr>
          <a:xfrm>
            <a:off x="340200" y="4614550"/>
            <a:ext cx="362700" cy="3051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45324" y="1351950"/>
            <a:ext cx="8373852" cy="3083100"/>
          </a:xfrm>
          <a:prstGeom prst="rect">
            <a:avLst/>
          </a:prstGeom>
        </p:spPr>
      </p:pic>
      <p:sp>
        <p:nvSpPr>
          <p:cNvPr id="4" name="Text 0"/>
          <p:cNvSpPr txBox="1"/>
          <p:nvPr/>
        </p:nvSpPr>
        <p:spPr>
          <a:xfrm>
            <a:off x="340200" y="289000"/>
            <a:ext cx="8384100" cy="580800"/>
          </a:xfrm>
          <a:prstGeom prst="rect">
            <a:avLst/>
          </a:prstGeom>
          <a:noFill/>
          <a:ln/>
        </p:spPr>
        <p:txBody>
          <a:bodyPr wrap="square" lIns="0" tIns="0" rIns="0" bIns="0" rtlCol="0" anchor="t"/>
          <a:lstStyle/>
          <a:p>
            <a:pPr algn="l" indent="0" marL="0">
              <a:lnSpc>
                <a:spcPct val="100000"/>
              </a:lnSpc>
              <a:buNone/>
            </a:pPr>
            <a:r>
              <a:rPr lang="en-US" sz="2000" b="1" dirty="0">
                <a:solidFill>
                  <a:srgbClr val="F6D7AC"/>
                </a:solidFill>
                <a:latin typeface="Arial" pitchFamily="34" charset="0"/>
                <a:ea typeface="Arial" pitchFamily="34" charset="-122"/>
                <a:cs typeface="Arial" pitchFamily="34" charset="-120"/>
              </a:rPr>
              <a:t>От простого жарталгыша к более хитрому
</a:t>
            </a:r>
            <a:endParaRPr lang="en-US" sz="2000" dirty="0"/>
          </a:p>
        </p:txBody>
      </p:sp>
      <p:sp>
        <p:nvSpPr>
          <p:cNvPr id="5" name="Text 1"/>
          <p:cNvSpPr txBox="1"/>
          <p:nvPr/>
        </p:nvSpPr>
        <p:spPr>
          <a:xfrm>
            <a:off x="340200" y="957650"/>
            <a:ext cx="8384100" cy="223200"/>
          </a:xfrm>
          <a:prstGeom prst="rect">
            <a:avLst/>
          </a:prstGeom>
          <a:noFill/>
          <a:ln/>
        </p:spPr>
        <p:txBody>
          <a:bodyPr wrap="square" lIns="0" tIns="0" rIns="0" bIns="0" rtlCol="0" anchor="t"/>
          <a:lstStyle/>
          <a:p>
            <a:pPr algn="l" indent="0" marL="0">
              <a:lnSpc>
                <a:spcPct val="100000"/>
              </a:lnSpc>
              <a:buNone/>
            </a:pPr>
            <a:r>
              <a:rPr lang="en-US" sz="1200" dirty="0">
                <a:solidFill>
                  <a:srgbClr val="F6D7AC"/>
                </a:solidFill>
                <a:latin typeface="Arial" pitchFamily="34" charset="0"/>
                <a:ea typeface="Arial" pitchFamily="34" charset="-122"/>
                <a:cs typeface="Arial" pitchFamily="34" charset="-120"/>
              </a:rPr>
              <a:t>Загадки можно сравнить по сложности: от одной подсказки до нескольких скрытых признаков.
</a:t>
            </a:r>
            <a:endParaRPr lang="en-US" sz="1200" dirty="0"/>
          </a:p>
        </p:txBody>
      </p:sp>
      <p:sp>
        <p:nvSpPr>
          <p:cNvPr id="6" name="Text 2"/>
          <p:cNvSpPr txBox="1"/>
          <p:nvPr/>
        </p:nvSpPr>
        <p:spPr>
          <a:xfrm>
            <a:off x="340200" y="4596050"/>
            <a:ext cx="362700" cy="323700"/>
          </a:xfrm>
          <a:prstGeom prst="rect">
            <a:avLst/>
          </a:prstGeom>
          <a:noFill/>
          <a:ln/>
        </p:spPr>
        <p:txBody>
          <a:bodyPr wrap="square" lIns="0" tIns="0" rIns="0" bIns="0" rtlCol="0" anchor="t"/>
          <a:lstStyle/>
          <a:p>
            <a:pPr algn="l" indent="0" marL="0">
              <a:lnSpc>
                <a:spcPct val="100000"/>
              </a:lnSpc>
              <a:buNone/>
            </a:pPr>
            <a:r>
              <a:rPr lang="en-US" sz="1000" dirty="0">
                <a:solidFill>
                  <a:srgbClr val="F6D7AC"/>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87274" y="2205667"/>
            <a:ext cx="239100" cy="212533"/>
          </a:xfrm>
          <a:prstGeom prst="rect">
            <a:avLst/>
          </a:prstGeom>
        </p:spPr>
      </p:pic>
      <p:pic>
        <p:nvPicPr>
          <p:cNvPr id="4" name="Image 2" descr="preencoded.png">    </p:cNvPr>
          <p:cNvPicPr>
            <a:picLocks noChangeAspect="1"/>
          </p:cNvPicPr>
          <p:nvPr/>
        </p:nvPicPr>
        <p:blipFill>
          <a:blip r:embed="rId3"/>
          <a:stretch>
            <a:fillRect/>
          </a:stretch>
        </p:blipFill>
        <p:spPr>
          <a:xfrm>
            <a:off x="2874949" y="2192833"/>
            <a:ext cx="238200" cy="238200"/>
          </a:xfrm>
          <a:prstGeom prst="rect">
            <a:avLst/>
          </a:prstGeom>
        </p:spPr>
      </p:pic>
      <p:pic>
        <p:nvPicPr>
          <p:cNvPr id="5" name="Image 3" descr="preencoded.png">    </p:cNvPr>
          <p:cNvPicPr>
            <a:picLocks noChangeAspect="1"/>
          </p:cNvPicPr>
          <p:nvPr/>
        </p:nvPicPr>
        <p:blipFill>
          <a:blip r:embed="rId4"/>
          <a:stretch>
            <a:fillRect/>
          </a:stretch>
        </p:blipFill>
        <p:spPr>
          <a:xfrm>
            <a:off x="5007399" y="2216293"/>
            <a:ext cx="239100" cy="191280"/>
          </a:xfrm>
          <a:prstGeom prst="rect">
            <a:avLst/>
          </a:prstGeom>
        </p:spPr>
      </p:pic>
      <p:pic>
        <p:nvPicPr>
          <p:cNvPr id="6" name="Image 4" descr="preencoded.png">    </p:cNvPr>
          <p:cNvPicPr>
            <a:picLocks noChangeAspect="1"/>
          </p:cNvPicPr>
          <p:nvPr/>
        </p:nvPicPr>
        <p:blipFill>
          <a:blip r:embed="rId5"/>
          <a:stretch>
            <a:fillRect/>
          </a:stretch>
        </p:blipFill>
        <p:spPr>
          <a:xfrm>
            <a:off x="7183497" y="2192833"/>
            <a:ext cx="230756" cy="238200"/>
          </a:xfrm>
          <a:prstGeom prst="rect">
            <a:avLst/>
          </a:prstGeom>
        </p:spPr>
      </p:pic>
      <p:sp>
        <p:nvSpPr>
          <p:cNvPr id="7" name="Text 0"/>
          <p:cNvSpPr txBox="1"/>
          <p:nvPr/>
        </p:nvSpPr>
        <p:spPr>
          <a:xfrm>
            <a:off x="340200" y="319547"/>
            <a:ext cx="8493000" cy="669900"/>
          </a:xfrm>
          <a:prstGeom prst="rect">
            <a:avLst/>
          </a:prstGeom>
          <a:noFill/>
          <a:ln/>
        </p:spPr>
        <p:txBody>
          <a:bodyPr wrap="square" lIns="0" tIns="0" rIns="0" bIns="0" rtlCol="0" anchor="t"/>
          <a:lstStyle/>
          <a:p>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Чему учат жарталгыши
</a:t>
            </a:r>
            <a:endParaRPr lang="en-US" sz="2000" dirty="0"/>
          </a:p>
        </p:txBody>
      </p:sp>
      <p:sp>
        <p:nvSpPr>
          <p:cNvPr id="8" name="Text 1"/>
          <p:cNvSpPr txBox="1"/>
          <p:nvPr/>
        </p:nvSpPr>
        <p:spPr>
          <a:xfrm>
            <a:off x="340200" y="4614550"/>
            <a:ext cx="362700" cy="3051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9" name="Text 2"/>
          <p:cNvSpPr txBox="1"/>
          <p:nvPr/>
        </p:nvSpPr>
        <p:spPr>
          <a:xfrm>
            <a:off x="620100" y="2668725"/>
            <a:ext cx="1628100" cy="1574100"/>
          </a:xfrm>
          <a:prstGeom prst="rect">
            <a:avLst/>
          </a:prstGeom>
          <a:noFill/>
          <a:ln/>
        </p:spPr>
        <p:txBody>
          <a:bodyPr wrap="square" lIns="0" tIns="0" rIns="0" bIns="0" rtlCol="0" anchor="t"/>
          <a:lstStyle/>
          <a:p>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Слова и выражения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Жарталгыши расширяют словарный запас: ребёнок слышит новые слова, запоминает их звучание и учится точнее понимать, что они значат в разных сочетаниях и образах.
</a:t>
            </a:r>
            <a:endParaRPr lang="en-US" sz="1000" dirty="0"/>
          </a:p>
        </p:txBody>
      </p:sp>
      <p:sp>
        <p:nvSpPr>
          <p:cNvPr id="10" name="Text 3"/>
          <p:cNvSpPr txBox="1"/>
          <p:nvPr/>
        </p:nvSpPr>
        <p:spPr>
          <a:xfrm>
            <a:off x="2811425" y="2668725"/>
            <a:ext cx="1628100" cy="1574100"/>
          </a:xfrm>
          <a:prstGeom prst="rect">
            <a:avLst/>
          </a:prstGeom>
          <a:noFill/>
          <a:ln/>
        </p:spPr>
        <p:txBody>
          <a:bodyPr wrap="square" lIns="0" tIns="0" rIns="0" bIns="0" rtlCol="0" anchor="t"/>
          <a:lstStyle/>
          <a:p>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Память и внимание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Короткий текст нужно удержать в памяти, заметить важные слова и не потерять подсказку. Так тренируются внимание к деталям и аккуратное слушание.
</a:t>
            </a:r>
            <a:endParaRPr lang="en-US" sz="1000" dirty="0"/>
          </a:p>
        </p:txBody>
      </p:sp>
      <p:sp>
        <p:nvSpPr>
          <p:cNvPr id="11" name="Text 4"/>
          <p:cNvSpPr txBox="1"/>
          <p:nvPr/>
        </p:nvSpPr>
        <p:spPr>
          <a:xfrm>
            <a:off x="4938700" y="2668725"/>
            <a:ext cx="1628100" cy="1574100"/>
          </a:xfrm>
          <a:prstGeom prst="rect">
            <a:avLst/>
          </a:prstGeom>
          <a:noFill/>
          <a:ln/>
        </p:spPr>
        <p:txBody>
          <a:bodyPr wrap="square" lIns="0" tIns="0" rIns="0" bIns="0" rtlCol="0" anchor="t"/>
          <a:lstStyle/>
          <a:p>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Умение рассуждать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Чтобы найти ответ, ребёнок сравнивает признаки, отбрасывает лишнее и проверяет догадку. Это учит думать последовательно, а не угадывать наугад.
</a:t>
            </a:r>
            <a:endParaRPr lang="en-US" sz="1000" dirty="0"/>
          </a:p>
        </p:txBody>
      </p:sp>
      <p:sp>
        <p:nvSpPr>
          <p:cNvPr id="12" name="Text 5"/>
          <p:cNvSpPr txBox="1"/>
          <p:nvPr/>
        </p:nvSpPr>
        <p:spPr>
          <a:xfrm>
            <a:off x="7118850" y="2668725"/>
            <a:ext cx="1628100" cy="1574100"/>
          </a:xfrm>
          <a:prstGeom prst="rect">
            <a:avLst/>
          </a:prstGeom>
          <a:noFill/>
          <a:ln/>
        </p:spPr>
        <p:txBody>
          <a:bodyPr wrap="square" lIns="0" tIns="0" rIns="0" bIns="0" rtlCol="0" anchor="t"/>
          <a:lstStyle/>
          <a:p>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Ошибаться без страха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Неверный ответ не мешает игре, а помогает учиться. Он показывает, где мысль свернула не туда, и мягко подсказывает, как проверить себя ещё раз.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35224" y="0"/>
            <a:ext cx="2506452"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40200" y="481475"/>
            <a:ext cx="6554100" cy="8451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Каким бывает хороший жарталгыш
</a:t>
            </a:r>
            <a:endParaRPr lang="en-US" sz="2000" dirty="0"/>
          </a:p>
        </p:txBody>
      </p:sp>
      <p:sp>
        <p:nvSpPr>
          <p:cNvPr id="6" name="Text 1"/>
          <p:cNvSpPr txBox="1"/>
          <p:nvPr/>
        </p:nvSpPr>
        <p:spPr>
          <a:xfrm>
            <a:off x="340200" y="4596050"/>
            <a:ext cx="362700" cy="3237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
        <p:nvSpPr>
          <p:cNvPr id="7" name="Text 2"/>
          <p:cNvSpPr txBox="1"/>
          <p:nvPr/>
        </p:nvSpPr>
        <p:spPr>
          <a:xfrm>
            <a:off x="4163775" y="2535050"/>
            <a:ext cx="2172000" cy="16164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Особенно удачным бывает текст, где есть один точный образ и неожиданный поворот. Если загадка слишком длинная, игра исчезает; если слишком простая, она быстро теряет интерес.
</a:t>
            </a:r>
            <a:endParaRPr lang="en-US" sz="1000" dirty="0"/>
          </a:p>
        </p:txBody>
      </p:sp>
      <p:sp>
        <p:nvSpPr>
          <p:cNvPr id="8" name="Text 3"/>
          <p:cNvSpPr txBox="1"/>
          <p:nvPr/>
        </p:nvSpPr>
        <p:spPr>
          <a:xfrm>
            <a:off x="869368" y="2535050"/>
            <a:ext cx="2172000" cy="16164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Хороший жарталгыш звучит коротко и ясно, но в нём есть маленькая тайна. Он называет не предмет, а его заметные признаки, чтобы слушатель сам догадался до ответа.
</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40200" y="317575"/>
            <a:ext cx="8389500" cy="792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Ошибки при разгадывании
</a:t>
            </a:r>
            <a:endParaRPr lang="en-US" sz="2000" dirty="0"/>
          </a:p>
        </p:txBody>
      </p:sp>
      <p:sp>
        <p:nvSpPr>
          <p:cNvPr id="7" name="Text 1"/>
          <p:cNvSpPr txBox="1"/>
          <p:nvPr/>
        </p:nvSpPr>
        <p:spPr>
          <a:xfrm>
            <a:off x="340200" y="2905300"/>
            <a:ext cx="2207100" cy="14856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Сначала — спешка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Ребёнок торопится и называет первый пришедший в голову ответ, не замечая подсказок в тексте.
</a:t>
            </a:r>
            <a:endParaRPr lang="en-US" sz="1000" dirty="0"/>
          </a:p>
        </p:txBody>
      </p:sp>
      <p:sp>
        <p:nvSpPr>
          <p:cNvPr id="8" name="Text 2"/>
          <p:cNvSpPr txBox="1"/>
          <p:nvPr/>
        </p:nvSpPr>
        <p:spPr>
          <a:xfrm>
            <a:off x="3799087" y="2099525"/>
            <a:ext cx="2207100" cy="14856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Потом — недослушивание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Иногда важная деталь звучит в конце, и без неё загадка понимается неправильно.
</a:t>
            </a:r>
            <a:endParaRPr lang="en-US" sz="1000" dirty="0"/>
          </a:p>
        </p:txBody>
      </p:sp>
      <p:sp>
        <p:nvSpPr>
          <p:cNvPr id="9" name="Text 3"/>
          <p:cNvSpPr txBox="1"/>
          <p:nvPr/>
        </p:nvSpPr>
        <p:spPr>
          <a:xfrm>
            <a:off x="6522588" y="2549100"/>
            <a:ext cx="2207100" cy="14856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Затем — буквальное чтение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Образ принимают слишком прямо, хотя в жарталгыше предмет часто описан через сравнение или шутку.
</a:t>
            </a:r>
            <a:endParaRPr lang="en-US" sz="1000" dirty="0"/>
          </a:p>
        </p:txBody>
      </p:sp>
      <p:sp>
        <p:nvSpPr>
          <p:cNvPr id="10" name="Text 4"/>
          <p:cNvSpPr txBox="1"/>
          <p:nvPr/>
        </p:nvSpPr>
        <p:spPr>
          <a:xfrm>
            <a:off x="340200" y="4614550"/>
            <a:ext cx="362700" cy="3051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45324" y="1351950"/>
            <a:ext cx="8373852" cy="3083100"/>
          </a:xfrm>
          <a:prstGeom prst="rect">
            <a:avLst/>
          </a:prstGeom>
        </p:spPr>
      </p:pic>
      <p:sp>
        <p:nvSpPr>
          <p:cNvPr id="4" name="Text 0"/>
          <p:cNvSpPr txBox="1"/>
          <p:nvPr/>
        </p:nvSpPr>
        <p:spPr>
          <a:xfrm>
            <a:off x="340200" y="289000"/>
            <a:ext cx="8384100" cy="580800"/>
          </a:xfrm>
          <a:prstGeom prst="rect">
            <a:avLst/>
          </a:prstGeom>
          <a:noFill/>
          <a:ln/>
        </p:spPr>
        <p:txBody>
          <a:bodyPr wrap="square" lIns="0" tIns="0" rIns="0" bIns="0" rtlCol="0" anchor="t"/>
          <a:lstStyle/>
          <a:p>
            <a:pPr algn="l" indent="0" marL="0">
              <a:lnSpc>
                <a:spcPct val="100000"/>
              </a:lnSpc>
              <a:buNone/>
            </a:pPr>
            <a:r>
              <a:rPr lang="en-US" sz="2000" b="1" dirty="0">
                <a:solidFill>
                  <a:srgbClr val="F6D7AC"/>
                </a:solidFill>
                <a:latin typeface="Arial" pitchFamily="34" charset="0"/>
                <a:ea typeface="Arial" pitchFamily="34" charset="-122"/>
                <a:cs typeface="Arial" pitchFamily="34" charset="-120"/>
              </a:rPr>
              <a:t>Как проверить свой ответ
</a:t>
            </a:r>
            <a:endParaRPr lang="en-US" sz="2000" dirty="0"/>
          </a:p>
        </p:txBody>
      </p:sp>
      <p:sp>
        <p:nvSpPr>
          <p:cNvPr id="5" name="Text 1"/>
          <p:cNvSpPr txBox="1"/>
          <p:nvPr/>
        </p:nvSpPr>
        <p:spPr>
          <a:xfrm>
            <a:off x="340200" y="957650"/>
            <a:ext cx="8384100" cy="223200"/>
          </a:xfrm>
          <a:prstGeom prst="rect">
            <a:avLst/>
          </a:prstGeom>
          <a:noFill/>
          <a:ln/>
        </p:spPr>
        <p:txBody>
          <a:bodyPr wrap="square" lIns="0" tIns="0" rIns="0" bIns="0" rtlCol="0" anchor="t"/>
          <a:lstStyle/>
          <a:p>
            <a:pPr algn="l" indent="0" marL="0">
              <a:lnSpc>
                <a:spcPct val="100000"/>
              </a:lnSpc>
              <a:buNone/>
            </a:pPr>
            <a:r>
              <a:rPr lang="en-US" sz="1200" dirty="0">
                <a:solidFill>
                  <a:srgbClr val="F6D7AC"/>
                </a:solidFill>
                <a:latin typeface="Arial" pitchFamily="34" charset="0"/>
                <a:ea typeface="Arial" pitchFamily="34" charset="-122"/>
                <a:cs typeface="Arial" pitchFamily="34" charset="-120"/>
              </a:rPr>
              <a:t>Последовательность проверки помогает не спешить и сверять догадку со всеми подсказками загадки.
</a:t>
            </a:r>
            <a:endParaRPr lang="en-US" sz="1200" dirty="0"/>
          </a:p>
        </p:txBody>
      </p:sp>
      <p:sp>
        <p:nvSpPr>
          <p:cNvPr id="6" name="Text 2"/>
          <p:cNvSpPr txBox="1"/>
          <p:nvPr/>
        </p:nvSpPr>
        <p:spPr>
          <a:xfrm>
            <a:off x="340200" y="4596050"/>
            <a:ext cx="362700" cy="323700"/>
          </a:xfrm>
          <a:prstGeom prst="rect">
            <a:avLst/>
          </a:prstGeom>
          <a:noFill/>
          <a:ln/>
        </p:spPr>
        <p:txBody>
          <a:bodyPr wrap="square" lIns="0" tIns="0" rIns="0" bIns="0" rtlCol="0" anchor="t"/>
          <a:lstStyle/>
          <a:p>
            <a:pPr algn="l" indent="0" marL="0">
              <a:lnSpc>
                <a:spcPct val="100000"/>
              </a:lnSpc>
              <a:buNone/>
            </a:pPr>
            <a:r>
              <a:rPr lang="en-US" sz="1000" dirty="0">
                <a:solidFill>
                  <a:srgbClr val="F6D7AC"/>
                </a:solidFill>
                <a:latin typeface="Arial" pitchFamily="34" charset="0"/>
                <a:ea typeface="Arial" pitchFamily="34" charset="-122"/>
                <a:cs typeface="Arial"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40200" y="317575"/>
            <a:ext cx="8389500" cy="7929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Жарталгыши в классе и дома
</a:t>
            </a:r>
            <a:endParaRPr lang="en-US" sz="2000" dirty="0"/>
          </a:p>
        </p:txBody>
      </p:sp>
      <p:sp>
        <p:nvSpPr>
          <p:cNvPr id="6" name="Text 1"/>
          <p:cNvSpPr txBox="1"/>
          <p:nvPr/>
        </p:nvSpPr>
        <p:spPr>
          <a:xfrm>
            <a:off x="461700" y="2199450"/>
            <a:ext cx="2350500" cy="15915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Дома жарталгыши удобно читать вслух всей семьёй: так каждый может предложить свою догадку, а потом вместе обсудить, какие слова помогли найти ответ.
</a:t>
            </a:r>
            <a:endParaRPr lang="en-US" sz="1200" dirty="0"/>
          </a:p>
        </p:txBody>
      </p:sp>
      <p:sp>
        <p:nvSpPr>
          <p:cNvPr id="7" name="Text 2"/>
          <p:cNvSpPr txBox="1"/>
          <p:nvPr/>
        </p:nvSpPr>
        <p:spPr>
          <a:xfrm>
            <a:off x="3309675" y="2199450"/>
            <a:ext cx="2350500" cy="15915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 классе такие загадки хорошо подходят для минутки внимания или работы в парах. Они оживляют урок и учат слушать товарища до конца, не перебивая.
</a:t>
            </a:r>
            <a:endParaRPr lang="en-US" sz="1200" dirty="0"/>
          </a:p>
        </p:txBody>
      </p:sp>
      <p:sp>
        <p:nvSpPr>
          <p:cNvPr id="8" name="Text 3"/>
          <p:cNvSpPr txBox="1"/>
          <p:nvPr/>
        </p:nvSpPr>
        <p:spPr>
          <a:xfrm>
            <a:off x="6259975" y="2199450"/>
            <a:ext cx="2350500" cy="15915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На перемене или на внеклассном занятии жарталгыш превращается в весёлую игру. В ней нет проигравших: каждый тренирует речь, память и смекалку.
</a:t>
            </a:r>
            <a:endParaRPr lang="en-US" sz="1200" dirty="0"/>
          </a:p>
        </p:txBody>
      </p:sp>
      <p:sp>
        <p:nvSpPr>
          <p:cNvPr id="9" name="Text 4"/>
          <p:cNvSpPr txBox="1"/>
          <p:nvPr/>
        </p:nvSpPr>
        <p:spPr>
          <a:xfrm>
            <a:off x="340200" y="4596050"/>
            <a:ext cx="362700" cy="3237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84780" y="0"/>
            <a:ext cx="265714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40200" y="289000"/>
            <a:ext cx="5938500" cy="9414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Образы, которые часто встречаются в загадках
</a:t>
            </a:r>
            <a:endParaRPr lang="en-US" sz="2000" dirty="0"/>
          </a:p>
        </p:txBody>
      </p:sp>
      <p:sp>
        <p:nvSpPr>
          <p:cNvPr id="5" name="Text 1"/>
          <p:cNvSpPr txBox="1"/>
          <p:nvPr/>
        </p:nvSpPr>
        <p:spPr>
          <a:xfrm>
            <a:off x="702900" y="2971500"/>
            <a:ext cx="2367900" cy="1197300"/>
          </a:xfrm>
          <a:prstGeom prst="rect">
            <a:avLst/>
          </a:prstGeom>
          <a:noFill/>
          <a:ln/>
        </p:spPr>
        <p:txBody>
          <a:bodyPr wrap="square" lIns="0" tIns="0" rIns="0" bIns="0" rtlCol="0" anchor="t"/>
          <a:lstStyle/>
          <a:p>
            <a:pPr algn="l" indent="0" marL="0">
              <a:lnSpc>
                <a:spcPct val="80000"/>
              </a:lnSpc>
              <a:buNone/>
            </a:pPr>
            <a:r>
              <a:rPr lang="en-US" sz="1000" b="1" dirty="0">
                <a:solidFill>
                  <a:srgbClr val="000000"/>
                </a:solidFill>
                <a:latin typeface="Arial" pitchFamily="34" charset="0"/>
                <a:ea typeface="Arial" pitchFamily="34" charset="-122"/>
                <a:cs typeface="Arial" pitchFamily="34" charset="-120"/>
              </a:rPr>
              <a:t>Свеча, звезда, колокольчик
</a:t>
            </a:r>
            <a:pPr algn="l" indent="0" marL="0">
              <a:lnSpc>
                <a:spcPct val="80000"/>
              </a:lnSpc>
              <a:buNone/>
            </a:pPr>
            <a:r>
              <a:rPr lang="en-US" sz="1000" dirty="0">
                <a:solidFill>
                  <a:srgbClr val="000000"/>
                </a:solidFill>
                <a:latin typeface="Arial" pitchFamily="34" charset="0"/>
                <a:ea typeface="Arial" pitchFamily="34" charset="-122"/>
                <a:cs typeface="Arial" pitchFamily="34" charset="-120"/>
              </a:rPr>
              <a:t>
</a:t>
            </a:r>
            <a:pPr algn="l" indent="0" marL="0">
              <a:lnSpc>
                <a:spcPct val="80000"/>
              </a:lnSpc>
              <a:buNone/>
            </a:pPr>
            <a:r>
              <a:rPr lang="en-US" sz="1000" dirty="0">
                <a:solidFill>
                  <a:srgbClr val="262626"/>
                </a:solidFill>
                <a:latin typeface="Arial" pitchFamily="34" charset="0"/>
                <a:ea typeface="Arial" pitchFamily="34" charset="-122"/>
                <a:cs typeface="Arial" pitchFamily="34" charset="-120"/>
              </a:rPr>
              <a:t>Такие образы легко представить глазами. У них есть заметная форма, свет, звук или движение, поэтому ребёнку проще найти яркий признак и связать его с ответом.
</a:t>
            </a:r>
            <a:endParaRPr lang="en-US" sz="1000" dirty="0"/>
          </a:p>
        </p:txBody>
      </p:sp>
      <p:sp>
        <p:nvSpPr>
          <p:cNvPr id="6" name="Text 2"/>
          <p:cNvSpPr txBox="1"/>
          <p:nvPr/>
        </p:nvSpPr>
        <p:spPr>
          <a:xfrm>
            <a:off x="340200" y="4596050"/>
            <a:ext cx="362700" cy="3237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7" name="Text 3"/>
          <p:cNvSpPr txBox="1"/>
          <p:nvPr/>
        </p:nvSpPr>
        <p:spPr>
          <a:xfrm>
            <a:off x="4523800" y="2971500"/>
            <a:ext cx="2367900" cy="1197300"/>
          </a:xfrm>
          <a:prstGeom prst="rect">
            <a:avLst/>
          </a:prstGeom>
          <a:noFill/>
          <a:ln/>
        </p:spPr>
        <p:txBody>
          <a:bodyPr wrap="square" lIns="0" tIns="0" rIns="0" bIns="0" rtlCol="0" anchor="t"/>
          <a:lstStyle/>
          <a:p>
            <a:pPr algn="l" indent="0" marL="0">
              <a:lnSpc>
                <a:spcPct val="80000"/>
              </a:lnSpc>
              <a:buNone/>
            </a:pPr>
            <a:r>
              <a:rPr lang="en-US" sz="1000" b="1" dirty="0">
                <a:solidFill>
                  <a:srgbClr val="000000"/>
                </a:solidFill>
                <a:latin typeface="Arial" pitchFamily="34" charset="0"/>
                <a:ea typeface="Arial" pitchFamily="34" charset="-122"/>
                <a:cs typeface="Arial" pitchFamily="34" charset="-120"/>
              </a:rPr>
              <a:t>Мост, ручей, книга
</a:t>
            </a:r>
            <a:pPr algn="l" indent="0" marL="0">
              <a:lnSpc>
                <a:spcPct val="80000"/>
              </a:lnSpc>
              <a:buNone/>
            </a:pPr>
            <a:r>
              <a:rPr lang="en-US" sz="1000" dirty="0">
                <a:solidFill>
                  <a:srgbClr val="000000"/>
                </a:solidFill>
                <a:latin typeface="Arial" pitchFamily="34" charset="0"/>
                <a:ea typeface="Arial" pitchFamily="34" charset="-122"/>
                <a:cs typeface="Arial" pitchFamily="34" charset="-120"/>
              </a:rPr>
              <a:t>
</a:t>
            </a:r>
            <a:pPr algn="l" indent="0" marL="0">
              <a:lnSpc>
                <a:spcPct val="80000"/>
              </a:lnSpc>
              <a:buNone/>
            </a:pPr>
            <a:r>
              <a:rPr lang="en-US" sz="1000" dirty="0">
                <a:solidFill>
                  <a:srgbClr val="262626"/>
                </a:solidFill>
                <a:latin typeface="Arial" pitchFamily="34" charset="0"/>
                <a:ea typeface="Arial" pitchFamily="34" charset="-122"/>
                <a:cs typeface="Arial" pitchFamily="34" charset="-120"/>
              </a:rPr>
              <a:t>Знакомые предметы помогают строить сравнение без лишних слов. Когда образ понятен, загадка становится интересной и не пугает сложностью, а лишь зовёт подумать.
</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45324" y="1351950"/>
            <a:ext cx="8373852" cy="3083100"/>
          </a:xfrm>
          <a:prstGeom prst="rect">
            <a:avLst/>
          </a:prstGeom>
        </p:spPr>
      </p:pic>
      <p:sp>
        <p:nvSpPr>
          <p:cNvPr id="4" name="Text 0"/>
          <p:cNvSpPr txBox="1"/>
          <p:nvPr/>
        </p:nvSpPr>
        <p:spPr>
          <a:xfrm>
            <a:off x="340200" y="289000"/>
            <a:ext cx="8384100" cy="580800"/>
          </a:xfrm>
          <a:prstGeom prst="rect">
            <a:avLst/>
          </a:prstGeom>
          <a:noFill/>
          <a:ln/>
        </p:spPr>
        <p:txBody>
          <a:bodyPr wrap="square" lIns="0" tIns="0" rIns="0" bIns="0" rtlCol="0" anchor="t"/>
          <a:lstStyle/>
          <a:p>
            <a:pPr algn="l" indent="0" marL="0">
              <a:lnSpc>
                <a:spcPct val="100000"/>
              </a:lnSpc>
              <a:buNone/>
            </a:pPr>
            <a:r>
              <a:rPr lang="en-US" sz="2000" b="1" dirty="0">
                <a:solidFill>
                  <a:srgbClr val="F6D7AC"/>
                </a:solidFill>
                <a:latin typeface="Arial" pitchFamily="34" charset="0"/>
                <a:ea typeface="Arial" pitchFamily="34" charset="-122"/>
                <a:cs typeface="Arial" pitchFamily="34" charset="-120"/>
              </a:rPr>
              <a:t>Как придумать свой жарталгыш
</a:t>
            </a:r>
            <a:endParaRPr lang="en-US" sz="2000" dirty="0"/>
          </a:p>
        </p:txBody>
      </p:sp>
      <p:sp>
        <p:nvSpPr>
          <p:cNvPr id="5" name="Text 1"/>
          <p:cNvSpPr txBox="1"/>
          <p:nvPr/>
        </p:nvSpPr>
        <p:spPr>
          <a:xfrm>
            <a:off x="340200" y="957650"/>
            <a:ext cx="8384100" cy="223200"/>
          </a:xfrm>
          <a:prstGeom prst="rect">
            <a:avLst/>
          </a:prstGeom>
          <a:noFill/>
          <a:ln/>
        </p:spPr>
        <p:txBody>
          <a:bodyPr wrap="square" lIns="0" tIns="0" rIns="0" bIns="0" rtlCol="0" anchor="t"/>
          <a:lstStyle/>
          <a:p>
            <a:pPr algn="l" indent="0" marL="0">
              <a:lnSpc>
                <a:spcPct val="100000"/>
              </a:lnSpc>
              <a:buNone/>
            </a:pPr>
            <a:r>
              <a:rPr lang="en-US" sz="1200" dirty="0">
                <a:solidFill>
                  <a:srgbClr val="F6D7AC"/>
                </a:solidFill>
                <a:latin typeface="Arial" pitchFamily="34" charset="0"/>
                <a:ea typeface="Arial" pitchFamily="34" charset="-122"/>
                <a:cs typeface="Arial" pitchFamily="34" charset="-120"/>
              </a:rPr>
              <a:t>Пошаговый способ помогает создать короткую и понятную загадку из знакомого предмета.
</a:t>
            </a:r>
            <a:endParaRPr lang="en-US" sz="1200" dirty="0"/>
          </a:p>
        </p:txBody>
      </p:sp>
      <p:sp>
        <p:nvSpPr>
          <p:cNvPr id="6" name="Text 2"/>
          <p:cNvSpPr txBox="1"/>
          <p:nvPr/>
        </p:nvSpPr>
        <p:spPr>
          <a:xfrm>
            <a:off x="340200" y="4596050"/>
            <a:ext cx="362700" cy="323700"/>
          </a:xfrm>
          <a:prstGeom prst="rect">
            <a:avLst/>
          </a:prstGeom>
          <a:noFill/>
          <a:ln/>
        </p:spPr>
        <p:txBody>
          <a:bodyPr wrap="square" lIns="0" tIns="0" rIns="0" bIns="0" rtlCol="0" anchor="t"/>
          <a:lstStyle/>
          <a:p>
            <a:pPr algn="l" indent="0" marL="0">
              <a:lnSpc>
                <a:spcPct val="100000"/>
              </a:lnSpc>
              <a:buNone/>
            </a:pPr>
            <a:r>
              <a:rPr lang="en-US" sz="1000" dirty="0">
                <a:solidFill>
                  <a:srgbClr val="F6D7AC"/>
                </a:solidFill>
                <a:latin typeface="Arial" pitchFamily="34" charset="0"/>
                <a:ea typeface="Arial" pitchFamily="34" charset="-122"/>
                <a:cs typeface="Arial"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40200" y="4079950"/>
            <a:ext cx="8389500" cy="792900"/>
          </a:xfrm>
          <a:prstGeom prst="rect">
            <a:avLst/>
          </a:prstGeom>
          <a:noFill/>
          <a:ln/>
        </p:spPr>
        <p:txBody>
          <a:bodyPr wrap="square" lIns="0" tIns="0" rIns="0" bIns="0" rtlCol="0" anchor="t"/>
          <a:lstStyle/>
          <a:p>
            <a:pPr algn="ctr" indent="0" marL="0">
              <a:lnSpc>
                <a:spcPct val="100000"/>
              </a:lnSpc>
              <a:buNone/>
            </a:pPr>
            <a:r>
              <a:rPr lang="en-US" sz="2300" b="1" dirty="0">
                <a:solidFill>
                  <a:srgbClr val="000000"/>
                </a:solidFill>
                <a:latin typeface="Arial" pitchFamily="34" charset="0"/>
                <a:ea typeface="Arial" pitchFamily="34" charset="-122"/>
                <a:cs typeface="Arial" pitchFamily="34" charset="-120"/>
              </a:rPr>
              <a:t>Что объединяет хорошие загадки
</a:t>
            </a:r>
            <a:endParaRPr lang="en-US" sz="2300" dirty="0"/>
          </a:p>
        </p:txBody>
      </p:sp>
      <p:sp>
        <p:nvSpPr>
          <p:cNvPr id="7" name="Text 1"/>
          <p:cNvSpPr txBox="1"/>
          <p:nvPr/>
        </p:nvSpPr>
        <p:spPr>
          <a:xfrm>
            <a:off x="387825" y="1189800"/>
            <a:ext cx="2022000" cy="1725000"/>
          </a:xfrm>
          <a:prstGeom prst="rect">
            <a:avLst/>
          </a:prstGeom>
          <a:noFill/>
          <a:ln/>
        </p:spPr>
        <p:txBody>
          <a:bodyPr wrap="square" lIns="0" tIns="0" rIns="0" bIns="0" rtlCol="0" anchor="t"/>
          <a:lstStyle/>
          <a:p>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Хорошая загадка строится на ясном образе, который легко представить. Тогда ребёнок не теряется, а сразу начинает искать подсказки и сравнивать признаки.
</a:t>
            </a:r>
            <a:endParaRPr lang="en-US" sz="1200" dirty="0"/>
          </a:p>
        </p:txBody>
      </p:sp>
      <p:sp>
        <p:nvSpPr>
          <p:cNvPr id="8" name="Text 2"/>
          <p:cNvSpPr txBox="1"/>
          <p:nvPr/>
        </p:nvSpPr>
        <p:spPr>
          <a:xfrm>
            <a:off x="2576250" y="1189800"/>
            <a:ext cx="2022000" cy="1725000"/>
          </a:xfrm>
          <a:prstGeom prst="rect">
            <a:avLst/>
          </a:prstGeom>
          <a:noFill/>
          <a:ln/>
        </p:spPr>
        <p:txBody>
          <a:bodyPr wrap="square" lIns="0" tIns="0" rIns="0" bIns="0" rtlCol="0" anchor="t"/>
          <a:lstStyle/>
          <a:p>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Она должна быть короткой, чтобы не распадалась на лишние детали. В длинном тексте игра ослабевает, а внимание быстро уходит в сторону.
</a:t>
            </a:r>
            <a:endParaRPr lang="en-US" sz="1200" dirty="0"/>
          </a:p>
        </p:txBody>
      </p:sp>
      <p:sp>
        <p:nvSpPr>
          <p:cNvPr id="9" name="Text 3"/>
          <p:cNvSpPr txBox="1"/>
          <p:nvPr/>
        </p:nvSpPr>
        <p:spPr>
          <a:xfrm>
            <a:off x="4726450" y="1189800"/>
            <a:ext cx="2022000" cy="1725000"/>
          </a:xfrm>
          <a:prstGeom prst="rect">
            <a:avLst/>
          </a:prstGeom>
          <a:noFill/>
          <a:ln/>
        </p:spPr>
        <p:txBody>
          <a:bodyPr wrap="square" lIns="0" tIns="0" rIns="0" bIns="0" rtlCol="0" anchor="t"/>
          <a:lstStyle/>
          <a:p>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Удачный жарталгыш немного хитрит: он не называет ответ прямо, а ведёт к нему через необычное описание. Именно эта тайна делает отгадку интересной.
</a:t>
            </a:r>
            <a:endParaRPr lang="en-US" sz="1200" dirty="0"/>
          </a:p>
        </p:txBody>
      </p:sp>
      <p:sp>
        <p:nvSpPr>
          <p:cNvPr id="10" name="Text 4"/>
          <p:cNvSpPr txBox="1"/>
          <p:nvPr/>
        </p:nvSpPr>
        <p:spPr>
          <a:xfrm>
            <a:off x="6876650" y="1189800"/>
            <a:ext cx="2022000" cy="1725000"/>
          </a:xfrm>
          <a:prstGeom prst="rect">
            <a:avLst/>
          </a:prstGeom>
          <a:noFill/>
          <a:ln/>
        </p:spPr>
        <p:txBody>
          <a:bodyPr wrap="square" lIns="0" tIns="0" rIns="0" bIns="0" rtlCol="0" anchor="t"/>
          <a:lstStyle/>
          <a:p>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Когда ответ найден, появляется радостное «Ага!». Это маленькое открытие запоминается лучше всего и хочется попробовать ещё одну загадку.
</a:t>
            </a:r>
            <a:endParaRPr lang="en-US" sz="1200" dirty="0"/>
          </a:p>
        </p:txBody>
      </p:sp>
      <p:sp>
        <p:nvSpPr>
          <p:cNvPr id="11" name="Text 5"/>
          <p:cNvSpPr txBox="1"/>
          <p:nvPr/>
        </p:nvSpPr>
        <p:spPr>
          <a:xfrm>
            <a:off x="340200" y="147950"/>
            <a:ext cx="362700" cy="3051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40715" y="729975"/>
            <a:ext cx="3518271" cy="3976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40200" y="289000"/>
            <a:ext cx="4366200" cy="769800"/>
          </a:xfrm>
          <a:prstGeom prst="rect">
            <a:avLst/>
          </a:prstGeom>
          <a:noFill/>
          <a:ln/>
        </p:spPr>
        <p:txBody>
          <a:bodyPr wrap="square" lIns="0" tIns="0" rIns="0" bIns="0" rtlCol="0" anchor="t"/>
          <a:lstStyle/>
          <a:p>
            <a:pPr algn="l" indent="0" marL="0">
              <a:lnSpc>
                <a:spcPct val="100000"/>
              </a:lnSpc>
              <a:buNone/>
            </a:pPr>
            <a:r>
              <a:rPr lang="en-US" sz="2000" b="1" dirty="0">
                <a:solidFill>
                  <a:srgbClr val="FFFFFF"/>
                </a:solidFill>
                <a:latin typeface="Arial" pitchFamily="34" charset="0"/>
                <a:ea typeface="Arial" pitchFamily="34" charset="-122"/>
                <a:cs typeface="Arial" pitchFamily="34" charset="-120"/>
              </a:rPr>
              <a:t>Жарталгыш и радость мышления
</a:t>
            </a:r>
            <a:endParaRPr lang="en-US" sz="2000" dirty="0"/>
          </a:p>
        </p:txBody>
      </p:sp>
      <p:sp>
        <p:nvSpPr>
          <p:cNvPr id="6" name="Text 1"/>
          <p:cNvSpPr txBox="1"/>
          <p:nvPr/>
        </p:nvSpPr>
        <p:spPr>
          <a:xfrm>
            <a:off x="948875" y="3032048"/>
            <a:ext cx="3148200" cy="1029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этом и есть его сила: загадка не только развлекает, но и помогает думать смело, спокойно и точно. Отгадка приносит улыбку и чувство маленькой победы.
</a:t>
            </a:r>
            <a:endParaRPr lang="en-US" sz="1000" dirty="0"/>
          </a:p>
        </p:txBody>
      </p:sp>
      <p:sp>
        <p:nvSpPr>
          <p:cNvPr id="7" name="Text 2"/>
          <p:cNvSpPr txBox="1"/>
          <p:nvPr/>
        </p:nvSpPr>
        <p:spPr>
          <a:xfrm>
            <a:off x="340200" y="4596050"/>
            <a:ext cx="362700" cy="3237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8" name="Text 3"/>
          <p:cNvSpPr txBox="1"/>
          <p:nvPr/>
        </p:nvSpPr>
        <p:spPr>
          <a:xfrm>
            <a:off x="966150" y="1477675"/>
            <a:ext cx="3148200" cy="10293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Жарталгыш радует тем, что знакомые вещи вдруг становятся необычными. Ребёнок смотрит на них внимательнее и замечает то, что раньше ускользало из виду.
</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597700" y="1034125"/>
            <a:ext cx="3948600" cy="991200"/>
          </a:xfrm>
          <a:prstGeom prst="rect">
            <a:avLst/>
          </a:prstGeom>
          <a:noFill/>
          <a:ln/>
        </p:spPr>
        <p:txBody>
          <a:bodyPr wrap="square" lIns="0" tIns="0" rIns="0" bIns="0" rtlCol="0" anchor="ctr"/>
          <a:lstStyle/>
          <a:p>
            <a:pPr algn="ctr" indent="0" marL="0">
              <a:lnSpc>
                <a:spcPct val="100000"/>
              </a:lnSpc>
              <a:buNone/>
            </a:pPr>
            <a:r>
              <a:rPr lang="en-US" sz="2000" b="1" dirty="0">
                <a:solidFill>
                  <a:srgbClr val="FFFFFF"/>
                </a:solidFill>
                <a:latin typeface="Arial" pitchFamily="34" charset="0"/>
                <a:ea typeface="Arial" pitchFamily="34" charset="-122"/>
                <a:cs typeface="Arial" pitchFamily="34" charset="-120"/>
              </a:rPr>
              <a:t>Главная мысль урока о жарталгыше
</a:t>
            </a:r>
            <a:endParaRPr lang="en-US" sz="2000" dirty="0"/>
          </a:p>
        </p:txBody>
      </p:sp>
      <p:sp>
        <p:nvSpPr>
          <p:cNvPr id="5" name="Text 1"/>
          <p:cNvSpPr txBox="1"/>
          <p:nvPr/>
        </p:nvSpPr>
        <p:spPr>
          <a:xfrm>
            <a:off x="3151487" y="2296925"/>
            <a:ext cx="2841000" cy="865200"/>
          </a:xfrm>
          <a:prstGeom prst="rect">
            <a:avLst/>
          </a:prstGeom>
          <a:noFill/>
          <a:ln/>
        </p:spPr>
        <p:txBody>
          <a:bodyPr wrap="square" lIns="0" tIns="0" rIns="0" bIns="0" rtlCol="0" anchor="t"/>
          <a:lstStyle/>
          <a:p>
            <a:pPr algn="ctr" indent="0" marL="0">
              <a:lnSpc>
                <a:spcPct val="100000"/>
              </a:lnSpc>
              <a:buNone/>
            </a:pPr>
            <a:r>
              <a:rPr lang="en-US" sz="1000" dirty="0">
                <a:solidFill>
                  <a:srgbClr val="FFFFFF"/>
                </a:solidFill>
                <a:latin typeface="Arial" pitchFamily="34" charset="0"/>
                <a:ea typeface="Arial" pitchFamily="34" charset="-122"/>
                <a:cs typeface="Arial" pitchFamily="34" charset="-120"/>
              </a:rPr>
              <a:t>Жарталгыш показывает, что язык может быть игрой, а игра — умной работой мысли. Он учит слушать, сравнивать и замечать главное, превращая урок в весёлое открытие.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2026-05-21T12:09:50Z</dcterms:created>
  <dcterms:modified xsi:type="dcterms:W3CDTF">2026-05-21T12:09:50Z</dcterms:modified>
</cp:coreProperties>
</file>