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image" Target="../media/image-19-12.png"/><Relationship Id="rId13" Type="http://schemas.openxmlformats.org/officeDocument/2006/relationships/image" Target="../media/image-19-13.png"/><Relationship Id="rId14" Type="http://schemas.openxmlformats.org/officeDocument/2006/relationships/image" Target="../media/image-19-14.png"/><Relationship Id="rId15" Type="http://schemas.openxmlformats.org/officeDocument/2006/relationships/image" Target="../media/image-19-15.png"/><Relationship Id="rId16" Type="http://schemas.openxmlformats.org/officeDocument/2006/relationships/image" Target="../media/image-19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4145" y="-1"/>
            <a:ext cx="4199185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6525" y="721050"/>
            <a:ext cx="7251600" cy="3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Степанович Гумилёв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действия, формы и дальних странствий; создатель акмеизма.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83150" y="596425"/>
            <a:ext cx="4202100" cy="3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Литературная эпоха Гумилёва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Гумилёв вошёл в литературу в момент, когда символизм терял влияние, а молодые поэты искали ясность, предметность и строгую форму.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750" y="262275"/>
            <a:ext cx="82086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ранние годы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14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Гумилёв родился 15 апреля 1886 года в Кронштадте. Ранние годы в Царском Селе и Тифлисе пробудили интерес к истории, географии и дальним странам.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182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в гимназии совпала с первыми стихами. Уже подростком он тяготел к романтическим сюжетам, экзотическим образам и чёткой ритмической организации текста.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300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юности в его характере соединялись любознательность, дисциплина и стремление к путешествиям. Эти черты позднее стали основой его поэтического мира.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05186" y="-1200"/>
            <a:ext cx="4538627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6725" y="673200"/>
            <a:ext cx="3999900" cy="40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Париж, путешествия и африканские впечатления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Европейская школа наблюдения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Париже Гумилёв посещал лекции и литературные собрания, знакомясь с культурной жизнью начала XX века. Этот опыт расширил его художественный кругозор.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как поэтическое пространство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1908–1913 годах поездки в Абиссинию и Сомали дали его стихам географическую точность. Африка стала у него пространством испытания, охоты и свободы.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0775" y="1181630"/>
            <a:ext cx="4894200" cy="23391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8750" y="6694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жизни и творчества Гумилёва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вехи показывают, как биография поэта постепенно превращалась в его художественную тему.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путь Гумилёва тесно связан с его темами: путешествием, выбором, мужеством и трагической судьбой.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15400" y="4290700"/>
            <a:ext cx="3000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 Н. С. Гумилёва; литературная хронология Серебряного века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125" y="1830853"/>
            <a:ext cx="355500" cy="35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5713" y="1841136"/>
            <a:ext cx="376800" cy="3349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5474" y="3539468"/>
            <a:ext cx="376800" cy="30144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7950" y="692900"/>
            <a:ext cx="77481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дебют и первые отзывы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094925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заметный успех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80700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Сборник «Романтические цветы» (1908) привлёк внимание экзотическими мотивами, сюжетностью и стремлением к точной, собранной форме.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25150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поэтическая манера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910925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Ранняя лирика соединяла мечту и предметность. Это выделяло Гумилёва среди молодых авторов и делало его стихи узнаваемыми.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1094925" y="3512325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Отклик критики
</a:t>
            </a:r>
            <a:endParaRPr lang="en-US" sz="1400" dirty="0"/>
          </a:p>
        </p:txBody>
      </p:sp>
      <p:sp>
        <p:nvSpPr>
          <p:cNvPr id="12" name="Text 6"/>
          <p:cNvSpPr txBox="1"/>
          <p:nvPr/>
        </p:nvSpPr>
        <p:spPr>
          <a:xfrm>
            <a:off x="580700" y="40494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Петербургские рецензенты отмечали необычную для дебютанта дисциплину стиха и интерес к редким культурным и географическим деталям.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возник акмеизм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переход от кризиса символизма к формированию новой поэтической школы.
</a:t>
            </a:r>
            <a:endParaRPr lang="en-US" sz="151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0500" y="503150"/>
            <a:ext cx="8191500" cy="46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Эстетика акмеизма в поэзии Гумилёва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949350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опирался на культурную память: античность, Европу и Восток. Эти источники не украшали текст, а придавали ему историческую глубину.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49350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Гумилёв ценил точную деталь и материальность мира: предмет в его стихах не растворяется в намёке, а сохраняет отчётливую форму, цвет и фактуру.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94575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его поэтики важны ясный сюжет, сильное глагольное движение и композиционная стройность. Стих у Гумилёва звучит собранно и целенаправленно.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5194575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Акмеизм у Гумилёва — это не отказ от эмоций, а их строгая организация. Чувство в его лирике проходит через мастерство формы.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Поэтическое наследие Н. С. Гумилёва; тематический обзор лирики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лирики Гумилёва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Поздние стихи усиливают философскую сосредоточенность и чувство личной ответственности за выбор.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мотивы образуют единую систему: движение, риск и самоопределение раскрывают характер героя и автора.
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70" y="1200"/>
            <a:ext cx="4644060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0100" y="692876"/>
            <a:ext cx="4099800" cy="3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как источник образов и сюжетов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стала для Гумилёва не просто экзотическим фоном, а пространством точных наблюдений. В его стихах появляются пустыни, караваны, охота, редкие животные и имена конкретных мест.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впечатления расширили географию русской поэзии и усилили документальную достоверность образов. В африканском мире человек у Гумилёва проверяется на смелость, выдержку и внутреннюю свободу.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626542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7475" y="816525"/>
            <a:ext cx="8385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Гумилёв и Первая мировая война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5651575" y="2121150"/>
            <a:ext cx="31113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1916: «Колчан» как поэтический итог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впечатления особенно ясно отразились в сборнике «Колчан». Здесь мужество, долг и риск становятся не просто темой, а способом осмыслить человека в испытании.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1347200" y="2121025"/>
            <a:ext cx="31113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1914: добровольный уход на фронт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началом войны Гумилёв добровольно поступил на военную службу и оказался в кавалерии. Личный опыт фронта сразу придал его поэзии более жёсткий и собранный тон.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3501400" y="3877275"/>
            <a:ext cx="31113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1914–1918: боевой опыт и награды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участвовал в боевых действиях и был награждён двумя Георгиевскими крестами. Это подчёркивало, что военная тема в его стихах опиралась не на воображение, а на реальную биографию.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Сборники Н. С. Гумилёва: 1908, 1910, 1916, 1921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книги Гумилёва и их художественные особенности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Сборники различаются не только темами, но и степенью внутренней напряжённости. Видно движение от мечты к философской сосредоточенности.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Поэтика Гумилёва усложняется: от романтической экзотики он приходит к зрелой, трагически углублённой лирике.
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3750" y="719475"/>
            <a:ext cx="3316200" cy="22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Гумилёв как переводчик и прозаик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049925" y="819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Гумилёв переводил зарубежные тексты, расширяя круг чтения русской аудитории. Его работа с переводом воспитывала точность слова и внимание к стилю, что было важно и для его собственной поэзии.
</a:t>
            </a:r>
            <a:endParaRPr lang="en-US" sz="1175" dirty="0"/>
          </a:p>
        </p:txBody>
      </p:sp>
      <p:sp>
        <p:nvSpPr>
          <p:cNvPr id="9" name="Text 3"/>
          <p:cNvSpPr txBox="1"/>
          <p:nvPr/>
        </p:nvSpPr>
        <p:spPr>
          <a:xfrm>
            <a:off x="4059450" y="2039175"/>
            <a:ext cx="3141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прозе его особенно привлекали путешествия, чужие страны и культурные наблюдения. Он стремился не только рассказывать, но и фиксировать факты, детали быта и особенности увиденного мира.
</a:t>
            </a:r>
            <a:endParaRPr lang="en-US" sz="1158" dirty="0"/>
          </a:p>
        </p:txBody>
      </p:sp>
      <p:sp>
        <p:nvSpPr>
          <p:cNvPr id="10" name="Text 4"/>
          <p:cNvSpPr txBox="1"/>
          <p:nvPr/>
        </p:nvSpPr>
        <p:spPr>
          <a:xfrm>
            <a:off x="5049925" y="3105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Прозаические опыты Гумилёва соединяют документальность и романтический взгляд. Благодаря этому его литературный образ выходит за рамки поэта и включает наблюдателя, собеседника культур и исследователя дальних пространств.
</a:t>
            </a:r>
            <a:endParaRPr lang="en-US" sz="101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A5BFA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59225" y="1880225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Анна Ахматова была для Гумилёва не только близким человеком, но и важной частью общей литературной истории. Их связь стала заметным событием культуры Серебряного века.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853950" y="339175"/>
            <a:ext cx="7436100" cy="5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жизнь и литературная среда
</a:t>
            </a:r>
            <a:endParaRPr lang="en-US" sz="2200" dirty="0"/>
          </a:p>
        </p:txBody>
      </p:sp>
      <p:sp>
        <p:nvSpPr>
          <p:cNvPr id="5" name="Text 2"/>
          <p:cNvSpPr txBox="1"/>
          <p:nvPr/>
        </p:nvSpPr>
        <p:spPr>
          <a:xfrm>
            <a:off x="3099900" y="3766900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эпохи начала XX века было характерно переплетение частной жизни и художественного поиска. Поэтому отношения Гумилёва и Ахматовой часто рассматривают как часть целого культурного контекста.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5159300" y="1880425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биографии тесно связаны с Царским Селом и петербургской средой, где формировались новые поэтические ориентиры. Личная история здесь естественно переходит в историю литературы.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775" y="1402062"/>
            <a:ext cx="4788300" cy="228852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1192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12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мотивы и художественные признаки поэзии Гумилёва
</a:t>
            </a:r>
            <a:endParaRPr lang="en-US" sz="2012" dirty="0"/>
          </a:p>
        </p:txBody>
      </p:sp>
      <p:sp>
        <p:nvSpPr>
          <p:cNvPr id="5" name="Text 1"/>
          <p:cNvSpPr txBox="1"/>
          <p:nvPr/>
        </p:nvSpPr>
        <p:spPr>
          <a:xfrm>
            <a:off x="244766" y="4294387"/>
            <a:ext cx="3902100" cy="12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645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Поэтическое наследие Н. С. Гумилёва
</a:t>
            </a:r>
            <a:endParaRPr lang="en-US" sz="645" dirty="0"/>
          </a:p>
        </p:txBody>
      </p:sp>
      <p:sp>
        <p:nvSpPr>
          <p:cNvPr id="6" name="Text 2"/>
          <p:cNvSpPr txBox="1"/>
          <p:nvPr/>
        </p:nvSpPr>
        <p:spPr>
          <a:xfrm>
            <a:off x="5233725" y="825975"/>
            <a:ext cx="3708000" cy="35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мотивы и признаки его лирики помогают увидеть, как личный опыт превращается в строгую художественную форму.
</a:t>
            </a:r>
            <a:pPr algn="l" indent="0" marL="0">
              <a:lnSpc>
                <a:spcPct val="150041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эффект его лирики — напряжение между романтическим воображением и предельно дисциплинированной формой.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750" y="262275"/>
            <a:ext cx="82086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Арест, расстрел и историческая судьба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14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1921 году Гумилёв был арестован по делу Таганцева. Вскоре его расстреляли в Петрограде, и это стало одним из самых трагических эпизодов его биографии.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182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место захоронения поэта до сих пор не установлено. Неопределённость усиливает ощущение исторической утраты и делает его судьбу особенно символичной для эпохи.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300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Гибель Гумилёва воспринимается как знак трагедии интеллигенции начала советского времени. Его имя оказалось связано не только с поэзией, но и с драмой всей эпохи.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104941"/>
            <a:ext cx="9144000" cy="20359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36875" y="207975"/>
            <a:ext cx="80754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Судьба наследия в XX веке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436875" y="1991675"/>
            <a:ext cx="38469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советское время творчество Гумилёва долго оставалось в тени и изучалось неполно. Многие тексты были труднодоступны, поэтому его роль в литературе воспринималась с заметным опозданием.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37650" y="1991675"/>
            <a:ext cx="3873300" cy="77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Гумилёв вернулся в культурную память как один из создателей акмеизма. Сегодня его читают как автора точной, волевой и образной поэзии, связанной с выбором и ответственностью.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1000200" y="1321258"/>
            <a:ext cx="3283500" cy="37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Ограничение и забвение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427450" y="1321258"/>
            <a:ext cx="3283500" cy="37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к читателю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поэтического наследия и истории акмеизма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Гумилёв важен для литературы Серебряного века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поэзия соединила ясность формы с широким культурным кругозором и личной биографией, превращённой в художественный опыт.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Гумилёв важен как поэт, который показал: точность и дисциплина не ограничивают лирику, а усиливают её выразительность.
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700" y="1190053"/>
            <a:ext cx="335400" cy="2683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00950" y="1162513"/>
            <a:ext cx="323400" cy="323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35200" y="1162513"/>
            <a:ext cx="323400" cy="3234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563450" y="1175146"/>
            <a:ext cx="335400" cy="298133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297700" y="1190053"/>
            <a:ext cx="335400" cy="26832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9" name="Text 1"/>
          <p:cNvSpPr txBox="1"/>
          <p:nvPr/>
        </p:nvSpPr>
        <p:spPr>
          <a:xfrm>
            <a:off x="285550" y="387100"/>
            <a:ext cx="8564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изучают в творчестве Гумилёва в 11 классе
</a:t>
            </a:r>
            <a:endParaRPr lang="en-US" sz="2500" dirty="0"/>
          </a:p>
        </p:txBody>
      </p:sp>
      <p:sp>
        <p:nvSpPr>
          <p:cNvPr id="20" name="Text 2"/>
          <p:cNvSpPr txBox="1"/>
          <p:nvPr/>
        </p:nvSpPr>
        <p:spPr>
          <a:xfrm>
            <a:off x="285550" y="2496200"/>
            <a:ext cx="1627200" cy="176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рассматривают путь поэта в контексте Серебряного века. Это помогает понять, как личная судьба связана с историческими событиями и литературной средой.
</a:t>
            </a:r>
            <a:endParaRPr lang="en-US" sz="1100" dirty="0"/>
          </a:p>
        </p:txBody>
      </p:sp>
      <p:sp>
        <p:nvSpPr>
          <p:cNvPr id="21" name="Text 3"/>
          <p:cNvSpPr txBox="1"/>
          <p:nvPr/>
        </p:nvSpPr>
        <p:spPr>
          <a:xfrm>
            <a:off x="285550" y="1693025"/>
            <a:ext cx="1635900" cy="57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 и эпоха
</a:t>
            </a:r>
            <a:endParaRPr lang="en-US" sz="1300" dirty="0"/>
          </a:p>
        </p:txBody>
      </p:sp>
      <p:sp>
        <p:nvSpPr>
          <p:cNvPr id="22" name="Text 4"/>
          <p:cNvSpPr txBox="1"/>
          <p:nvPr/>
        </p:nvSpPr>
        <p:spPr>
          <a:xfrm>
            <a:off x="2019800" y="2496200"/>
            <a:ext cx="1627200" cy="176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изучают принципы акмеизма: ясность, предметность, мастерство формы. На примере Гумилёва удобно видеть отличие новой школы от символистской традиции.
</a:t>
            </a:r>
            <a:endParaRPr lang="en-US" sz="1100" dirty="0"/>
          </a:p>
        </p:txBody>
      </p:sp>
      <p:sp>
        <p:nvSpPr>
          <p:cNvPr id="23" name="Text 5"/>
          <p:cNvSpPr txBox="1"/>
          <p:nvPr/>
        </p:nvSpPr>
        <p:spPr>
          <a:xfrm>
            <a:off x="2019800" y="1693025"/>
            <a:ext cx="1635900" cy="57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Акмеизм
</a:t>
            </a:r>
            <a:endParaRPr lang="en-US" sz="1300" dirty="0"/>
          </a:p>
        </p:txBody>
      </p:sp>
      <p:sp>
        <p:nvSpPr>
          <p:cNvPr id="24" name="Text 6"/>
          <p:cNvSpPr txBox="1"/>
          <p:nvPr/>
        </p:nvSpPr>
        <p:spPr>
          <a:xfrm>
            <a:off x="3754050" y="2496200"/>
            <a:ext cx="1627200" cy="176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о дальних странах позволяют анализировать мотив пути, экзотику и конкретную деталь. Здесь особенно заметно, как география превращается в художественный образ.
</a:t>
            </a:r>
            <a:endParaRPr lang="en-US" sz="1100" dirty="0"/>
          </a:p>
        </p:txBody>
      </p:sp>
      <p:sp>
        <p:nvSpPr>
          <p:cNvPr id="25" name="Text 7"/>
          <p:cNvSpPr txBox="1"/>
          <p:nvPr/>
        </p:nvSpPr>
        <p:spPr>
          <a:xfrm>
            <a:off x="3754050" y="1693025"/>
            <a:ext cx="1635900" cy="57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путешествия
</a:t>
            </a:r>
            <a:endParaRPr lang="en-US" sz="1300" dirty="0"/>
          </a:p>
        </p:txBody>
      </p:sp>
      <p:sp>
        <p:nvSpPr>
          <p:cNvPr id="26" name="Text 8"/>
          <p:cNvSpPr txBox="1"/>
          <p:nvPr/>
        </p:nvSpPr>
        <p:spPr>
          <a:xfrm>
            <a:off x="5488300" y="2496200"/>
            <a:ext cx="1627200" cy="176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тексты помогают говорить о долге, мужестве и нравственном выборе. Такой анализ развивает умение связывать литературный образ с историческим опытом.
</a:t>
            </a:r>
            <a:endParaRPr lang="en-US" sz="1100" dirty="0"/>
          </a:p>
        </p:txBody>
      </p:sp>
      <p:sp>
        <p:nvSpPr>
          <p:cNvPr id="27" name="Text 9"/>
          <p:cNvSpPr txBox="1"/>
          <p:nvPr/>
        </p:nvSpPr>
        <p:spPr>
          <a:xfrm>
            <a:off x="5488300" y="1693025"/>
            <a:ext cx="1635900" cy="57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лирика
</a:t>
            </a:r>
            <a:endParaRPr lang="en-US" sz="1300" dirty="0"/>
          </a:p>
        </p:txBody>
      </p:sp>
      <p:sp>
        <p:nvSpPr>
          <p:cNvPr id="28" name="Text 10"/>
          <p:cNvSpPr txBox="1"/>
          <p:nvPr/>
        </p:nvSpPr>
        <p:spPr>
          <a:xfrm>
            <a:off x="7222550" y="2496200"/>
            <a:ext cx="1627200" cy="176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старшей школе важно увидеть, как у Гумилёва формируется тема внутренней собранности. Это хороший материал для разговора о характере героя и лирического «я».
</a:t>
            </a:r>
            <a:endParaRPr lang="en-US" sz="1100" dirty="0"/>
          </a:p>
        </p:txBody>
      </p:sp>
      <p:sp>
        <p:nvSpPr>
          <p:cNvPr id="29" name="Text 11"/>
          <p:cNvSpPr txBox="1"/>
          <p:nvPr/>
        </p:nvSpPr>
        <p:spPr>
          <a:xfrm>
            <a:off x="7222550" y="1693025"/>
            <a:ext cx="1635900" cy="57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сильной личности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4107" y="-1"/>
            <a:ext cx="419918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800" y="722175"/>
            <a:ext cx="4126800" cy="37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Гумилёв: поэт формы, действия и исторической памяти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Гумилёв показал, что поэзия может быть одновременно точной, смелой и глубоко личной. Его творчество соединяет путешествие, войну, акмеизм и трагическую судьбу эпохи.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2026-05-20T02:42:21Z</dcterms:created>
  <dcterms:modified xsi:type="dcterms:W3CDTF">2026-05-20T02:42:21Z</dcterms:modified>
</cp:coreProperties>
</file>