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после Второй мировой войны: иллюзии и реальность «великого общества»
</a:t>
            </a:r>
            <a:pPr algn="l" indent="0" marL="0">
              <a:lnSpc>
                <a:spcPct val="90000"/>
              </a:lnSpc>
              <a:buNone/>
            </a:pPr>
            <a:r>
              <a:rPr lang="en-US" sz="18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войны к холодной войне, реформы и вызовы американского общества.
</a:t>
            </a:r>
            <a:endParaRPr lang="en-US" sz="310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на рубеже эпох: 1945 год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1945 году завершилась Вторая мировая война, и США стали глобальным лидером в политике, экономике и военной силе. Начался демографический бэби-бум и ускоренное развитие среднего класса на фоне конфронтации с СССР.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политики администрации Трумэна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Доктрина Трумэна нацелена на сдерживание коммунизма и поддержку союзников, включая план Маршалла для восстановления Европы после войны.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«Справедливый курс» вводил социальные реформы: повышение минимальной зарплаты, расширение системы социального страхования и поддержку ветеранов войны.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сталкивались с сопротивлением консерваторов и сохранялись проблемы расовой сегрегации, ограничивая эффективность программ.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Эйзенхауэра и сохранение стабильности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лозунгом «Достаточно Америка» Эйзенхауэр проводил умеренную консервативную политику, направленную на экономическую стабильность и поддержание существующего порядка.
</a:t>
            </a:r>
            <a:endParaRPr lang="en-US" sz="1161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Началось строительство межштатных автомагистралей — крупный инфраструктурный проект, одновременно усиливался оборонный сектор страны.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среднего класса стала одной из приоритетных задач, что способствовало социальной стабильности и экономическому росту.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консерватизм, развивались технологии и индустрия, подготовляя почву для будущих изменений в обществе.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США на технологические вызовы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121385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1957 — запуск спутника «Спутник-1»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запускает первый искусственный спутник, открывая космическую эру и вызывая обеспокоенность США в технологической конкуренции.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98680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бюджетов на исследования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финансирования научных разработок в оборонной и гражданской сферах стимулирует инновации и развитие технологий.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1958 — создание НАСА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Национального управления по аэронавтике и исследованию космического пространства как ответ на вызовы науки и техники.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715375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инициативы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новых программ по развитию образования в науке и технике для подготовки квалифицированных специалистов.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Идеалы и заявления «великого общества»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Объявленная цель — ликвидация бедности и создание широких социальных гарантий для всех американцев через реформы и государственную поддержку.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Продвижение равных прав и доступа к качественному образованию, чтобы обеспечить высокий уровень жизни и социальную мобильность.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лидеры провозглашают построение общества, основанного на справедливости, изобилии и равенстве возможностей для каждого гражданина.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Афроамериканцы сталкивались с системными ограничениями: отдельные школы, транспорт и избирательные права были разделены законом. Жесткая сегрегация препятствовала равноправию и интеграции.
</a:t>
            </a:r>
            <a:endParaRPr lang="en-US" sz="909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Расовая сегрегация на Юге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Меньшинства часто лишены полноценного образования и квалифицированной медицины. Социальные и экономические барьеры снижали их возможности для продвижения и достойной работы.
</a:t>
            </a:r>
            <a:endParaRPr lang="en-US" sz="949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Ограниченный доступ к ресурсам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провозглашенную демократию и равенство, реальные условия жизни меньшинств оставались тяжелыми, что подрывало доверие к официальной политике страны.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Противоречие между риторикой и реальностью
</a:t>
            </a:r>
            <a:endParaRPr lang="en-US" sz="1297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неравенство и дискриминация в эпоху реформ
</a:t>
            </a:r>
            <a:endParaRPr lang="en-US" sz="314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50" y="1333068"/>
            <a:ext cx="2443200" cy="23477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275" y="1333069"/>
            <a:ext cx="2443200" cy="23477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450" y="1333069"/>
            <a:ext cx="2443200" cy="234776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85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1954–1958 годах более 1,3 млн мексиканцев были депортированы в рамках кампании по борьбе с нелегальной иммиграцией, что вызвало социальные волнения и разлуку семей.
</a:t>
            </a:r>
            <a:endParaRPr lang="en-US" sz="820" dirty="0"/>
          </a:p>
        </p:txBody>
      </p:sp>
      <p:sp>
        <p:nvSpPr>
          <p:cNvPr id="12" name="Text 3"/>
          <p:cNvSpPr txBox="1"/>
          <p:nvPr/>
        </p:nvSpPr>
        <p:spPr>
          <a:xfrm>
            <a:off x="48985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«Ветбекер» и депортации
</a:t>
            </a:r>
            <a:endParaRPr lang="en-US" sz="1001" dirty="0"/>
          </a:p>
        </p:txBody>
      </p:sp>
      <p:sp>
        <p:nvSpPr>
          <p:cNvPr id="13" name="Text 4"/>
          <p:cNvSpPr txBox="1"/>
          <p:nvPr/>
        </p:nvSpPr>
        <p:spPr>
          <a:xfrm>
            <a:off x="3393875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снижали квоты для стран Азии и Южной Европы, исключая многих потенциальных иммигрантов из права гражданства, усиливая этнические барьеры и дискриминацию.
</a:t>
            </a:r>
            <a:endParaRPr lang="en-US" sz="827" dirty="0"/>
          </a:p>
        </p:txBody>
      </p:sp>
      <p:sp>
        <p:nvSpPr>
          <p:cNvPr id="14" name="Text 5"/>
          <p:cNvSpPr txBox="1"/>
          <p:nvPr/>
        </p:nvSpPr>
        <p:spPr>
          <a:xfrm>
            <a:off x="3393876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на иммиграцию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9790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новоприбывшие сталкивались с низкой оплатой труда, юридическими преградами и социальным отчуждением, что осложняло их интеграцию в американское общество.
</a:t>
            </a:r>
            <a:endParaRPr lang="en-US" sz="844" dirty="0"/>
          </a:p>
        </p:txBody>
      </p:sp>
      <p:sp>
        <p:nvSpPr>
          <p:cNvPr id="16" name="Text 7"/>
          <p:cNvSpPr txBox="1"/>
          <p:nvPr/>
        </p:nvSpPr>
        <p:spPr>
          <a:xfrm>
            <a:off x="629790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адаптации иммигрантов
</a:t>
            </a:r>
            <a:endParaRPr lang="en-US" sz="1058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Иммиграция и этническое разнообразие: вызовы интеграции
</a:t>
            </a:r>
            <a:endParaRPr lang="en-US" sz="314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025" y="5862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Маккартизм и климат подозрений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Кампания 1947–1957 гг. направлена на выявление и преследование предполагаемых коммунистов в США, что породило массовую паранойю.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Цензура и ограничение свободы слова затронули многие сферы, включая кино, где «Hollywood Ten» были обвинены без веских доказательств.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Работники государственных учреждений массово увольнялись на основании подозрений, что нарушало права и создавалало атмосферу страха и недоверия.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практики «черных списков» ограничивало возможности трудоустройства и усиливало социальную изоляцию обвиняемых.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890" y="593900"/>
            <a:ext cx="3664521" cy="4000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0" y="14524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 и новый досуг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1960 году телевизоры появились почти в девяти из десяти домов, меняя образ жизни: доминировали сериалы, новости, реклама, формируя общественное мнение и досуг.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762500" y="31805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субкультуры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Процветание рок-н-ролла, появление битников и джазовых сообществ отражали молодёжные настроения и усиливали культурное разнообразие страны.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8225" y="186000"/>
            <a:ext cx="3834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23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Взлет массовой культуры в послевоенной Америке
</a:t>
            </a:r>
            <a:endParaRPr lang="en-US" sz="232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Сабаурбизация и расслоение общества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конца 1940-х годов миллионы белых американцев начали массово переезжать из городов в пригороды, что породило новый стиль жизни и изменило социальную структуру общества.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пригородов сопровождался развитием инфраструктуры и ипотечных программ, но одновременно усилилась расовая и экономическая сегрегация, усугубившая различия между пригородами и городскими центрами.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2138" y="293900"/>
            <a:ext cx="3490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Правосудие и первые шаги к равноправию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1541550" y="1012800"/>
            <a:ext cx="1876200" cy="14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1954 год — решение 'Браун против Совета по образованию'
</a:t>
            </a:r>
            <a:pPr algn="l" indent="0" marL="0">
              <a:lnSpc>
                <a:spcPct val="100000"/>
              </a:lnSpc>
              <a:buNone/>
            </a:pPr>
            <a:r>
              <a:rPr lang="en-US" sz="4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Верховный суд США отменил расовую сегрегацию в государственных школах, открывая путь к интеграции образовательной системы.
</a:t>
            </a:r>
            <a:endParaRPr lang="en-US" sz="1239" dirty="0"/>
          </a:p>
        </p:txBody>
      </p:sp>
      <p:sp>
        <p:nvSpPr>
          <p:cNvPr id="10" name="Text 2"/>
          <p:cNvSpPr txBox="1"/>
          <p:nvPr/>
        </p:nvSpPr>
        <p:spPr>
          <a:xfrm>
            <a:off x="1541550" y="3811575"/>
            <a:ext cx="1876200" cy="12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1955–1956 гг. — бойкот автобусов в Монтгомери
</a:t>
            </a:r>
            <a:pPr algn="l" indent="0" marL="0">
              <a:lnSpc>
                <a:spcPct val="100000"/>
              </a:lnSpc>
              <a:buNone/>
            </a:pPr>
            <a:r>
              <a:rPr lang="en-US" sz="4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протестная акция афроамериканцев против сегрегации в транспорте стала важным рычагом гражданских прав и привлекла внимание общественности.
</a:t>
            </a:r>
            <a:endParaRPr lang="en-US" sz="1117" dirty="0"/>
          </a:p>
        </p:txBody>
      </p:sp>
      <p:sp>
        <p:nvSpPr>
          <p:cNvPr id="11" name="Text 3"/>
          <p:cNvSpPr txBox="1"/>
          <p:nvPr/>
        </p:nvSpPr>
        <p:spPr>
          <a:xfrm>
            <a:off x="4366463" y="1012800"/>
            <a:ext cx="1708500" cy="13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1957 год — Закон о гражданских правах
</a:t>
            </a:r>
            <a:pPr algn="l" indent="0" marL="0">
              <a:lnSpc>
                <a:spcPct val="100000"/>
              </a:lnSpc>
              <a:buNone/>
            </a:pPr>
            <a:r>
              <a:rPr lang="en-US" sz="4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федеральный закон, направленный на борьбу с дискриминацией, хотя и обладал ограниченной эффективностью на практике.
</a:t>
            </a:r>
            <a:endParaRPr lang="en-US" sz="1223" dirty="0"/>
          </a:p>
        </p:txBody>
      </p:sp>
      <p:sp>
        <p:nvSpPr>
          <p:cNvPr id="12" name="Text 4"/>
          <p:cNvSpPr txBox="1"/>
          <p:nvPr/>
        </p:nvSpPr>
        <p:spPr>
          <a:xfrm>
            <a:off x="7023675" y="1012800"/>
            <a:ext cx="1708500" cy="13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1950-х — рост протестных движений
</a:t>
            </a:r>
            <a:pPr algn="l" indent="0" marL="0">
              <a:lnSpc>
                <a:spcPct val="100000"/>
              </a:lnSpc>
              <a:buNone/>
            </a:pPr>
            <a:r>
              <a:rPr lang="en-US" sz="4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массовых акций и начало законодательных реформ, укрепление движения за права меньшинств и равноправие.
</a:t>
            </a:r>
            <a:endParaRPr lang="en-US" sz="1207" dirty="0"/>
          </a:p>
        </p:txBody>
      </p:sp>
      <p:sp>
        <p:nvSpPr>
          <p:cNvPr id="13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достижения и противоречия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промышленности и потребления охватил преимущественно белое население и центральные регионы, в то время как меньшинства испытывали ограничения.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страны росла, но выгоды распределялись неравномерно, что усугубляло социальные различия и противоречия в обществе.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Bureau of Economic Analysis, Historical Economic Data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научные приоритеты послевоенных США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1958 год — принят Закон национального оборонного образования, направленный на поддержку науки и техники после запуска СССР спутника.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числа студентов, в том числе женщин и представителей меньшинств, расширило доступ к высшему образованию в период послевоенного бума.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Федеральное финансирование сосредоточилось на научных исследованиях и подготовке специалистов для технологического и оборонного секторов.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Начались усилия по ликвидации расовой сегрегации в учебных заведениях, что стало важным шагом к социальной интеграции.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8050" y="45897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Иллюзии американской мечты и реальные социальные барьеры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7373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 общества обещал равенство и успех каждому, однако в реальности расизм и дискриминация сдерживали многие группы населения.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6352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часто ограничивались традиционными ролями, а афроамериканцы и этнические меньшинства сталкивались с системными препятствиями в образовании и работе.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5331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мобильность сохранялась недоступной для значительной части населения, несмотря на официальные гарантии конституции.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025" y="5862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Безопасность, война и милитаризация общества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война и Корейская война повысили оборонные расходы и ускорили развитие ядерного арсенала США.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Антикомунистическая истерия породила атмосфеу подозрительности и массовые кампании против «врагов» внутри страны.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сфера проникла в экономику, усилив интеграцию и превращая оборону в важный компонент развития.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испытало усиление контроля и ограничений гражданских свобод на фоне страха перед советской угрозой.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1946 по 1964 год в стране родилось около 76 миллионов детей, что резко изменило демографическую структуру и увеличило спрос на жилье и образование.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Бэби-бум поколение меняет Америку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тенденции приводят к сокращению многопоколенных домохозяйств, формируя стандарт семей с родителями и детьми как главную социальную единицу.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ядерной семьи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обществе распространились модели «муж-кормилец» и «жена-домохозяйка», отражающие устои послевоенной эпохи и экономического развития.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гендерные роли закрепляются
</a:t>
            </a:r>
            <a:endParaRPr lang="en-US" sz="1296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динамика: семья, демография, традиции
</a:t>
            </a:r>
            <a:endParaRPr lang="en-US" sz="314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50" y="1333068"/>
            <a:ext cx="2443200" cy="23477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275" y="1333069"/>
            <a:ext cx="2443200" cy="23477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450" y="1333069"/>
            <a:ext cx="2443200" cy="234776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85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 афроамериканцев против сегрегации стал символом борьбы за гражданские права, объединив общество и вызвав национальное внимание.
</a:t>
            </a:r>
            <a:endParaRPr lang="en-US" sz="855" dirty="0"/>
          </a:p>
        </p:txBody>
      </p:sp>
      <p:sp>
        <p:nvSpPr>
          <p:cNvPr id="12" name="Text 3"/>
          <p:cNvSpPr txBox="1"/>
          <p:nvPr/>
        </p:nvSpPr>
        <p:spPr>
          <a:xfrm>
            <a:off x="48985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Бойкот автобусов в Монтгомери — начало перемен
</a:t>
            </a:r>
            <a:endParaRPr lang="en-US" sz="748" dirty="0"/>
          </a:p>
        </p:txBody>
      </p:sp>
      <p:sp>
        <p:nvSpPr>
          <p:cNvPr id="13" name="Text 4"/>
          <p:cNvSpPr txBox="1"/>
          <p:nvPr/>
        </p:nvSpPr>
        <p:spPr>
          <a:xfrm>
            <a:off x="3393875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как Мартин Лютер Кинг и Роза Паркс вдохновили миллионы на активные действия против дискриминации и неравенства.
</a:t>
            </a:r>
            <a:endParaRPr lang="en-US" sz="879" dirty="0"/>
          </a:p>
        </p:txBody>
      </p:sp>
      <p:sp>
        <p:nvSpPr>
          <p:cNvPr id="14" name="Text 5"/>
          <p:cNvSpPr txBox="1"/>
          <p:nvPr/>
        </p:nvSpPr>
        <p:spPr>
          <a:xfrm>
            <a:off x="3393876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лидеры движения за права человека
</a:t>
            </a:r>
            <a:endParaRPr lang="en-US" sz="841" dirty="0"/>
          </a:p>
        </p:txBody>
      </p:sp>
      <p:sp>
        <p:nvSpPr>
          <p:cNvPr id="15" name="Text 6"/>
          <p:cNvSpPr txBox="1"/>
          <p:nvPr/>
        </p:nvSpPr>
        <p:spPr>
          <a:xfrm>
            <a:off x="629790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волна феминизма и усиление профсоюзной активности подчеркивали противоречия общества и стремление к социальной справедливости.
</a:t>
            </a:r>
            <a:endParaRPr lang="en-US" sz="855" dirty="0"/>
          </a:p>
        </p:txBody>
      </p:sp>
      <p:sp>
        <p:nvSpPr>
          <p:cNvPr id="16" name="Text 7"/>
          <p:cNvSpPr txBox="1"/>
          <p:nvPr/>
        </p:nvSpPr>
        <p:spPr>
          <a:xfrm>
            <a:off x="629790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феминизма и рабочих протестов
</a:t>
            </a:r>
            <a:endParaRPr lang="en-US" sz="982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движения и общественное недовольство
</a:t>
            </a:r>
            <a:endParaRPr lang="en-US" sz="314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эпохи: иллюзии, реальность, наследие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'великого общества' снизили бедность среди пожилых и укрепили права меньшинств, заложив основы для будущих реформ.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сопротивление консерваторов ограничивало эффективность изменений и сохраняло социальное неравенство.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Историки считают эпоху важным этапом, открывшим путь к более справедливому обществу, несмотря на неразрешённые противоречия.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эпохи «великого общества» для современности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амбициозные планы, реформы 'великого общества' показали сложность преодоления социальных барьеров и необходимы дальнейшие усилия для подлинного равенства.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2026-05-11T04:37:28Z</dcterms:created>
  <dcterms:modified xsi:type="dcterms:W3CDTF">2026-05-11T04:37:28Z</dcterms:modified>
</cp:coreProperties>
</file>