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СССР и поворот в истории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СССР изменила ход войны и судьбу Европы.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которая изменила Европу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стала решающим этапом Второй мировой. Ее исход определил не только разгром нацизма, но и послевоенный порядок в Восточной Европе.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войны: план «Барбаросса» и первые потери
</a:t>
            </a:r>
            <a:endParaRPr lang="en-US" sz="2795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на блицкриг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«Барбаросса» строился на быстром разгроме СССР, захвате ключевых центров и расчете на недолгую кампанию. Германия недооценила пространство, ресурсы и способность к сопротивлению.
</a:t>
            </a:r>
            <a:endParaRPr lang="en-US" sz="697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удары вермахта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недели противник продвигался стремительно, однако Красная армия не распалась. Отступление замедлялось ценой тяжелых потерь, а линия фронта не дала врагу добиться полной победы.
</a:t>
            </a:r>
            <a:endParaRPr lang="en-US" sz="717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 мобилизация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оборудование начали вывозить на восток, чтобы сохранить военный потенциал. Одновременно шла мобилизация людей, транспорта и сырья для продолжения борьбы на огромной территории.
</a:t>
            </a:r>
            <a:endParaRPr lang="en-US" sz="696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немецкого плана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разгром не состоялся: советское сопротивление сорвало главный замысел Германии. Война превратилась в затяжное противостояние, где решающими стали ресурсы и организация тыла.
</a:t>
            </a:r>
            <a:endParaRPr lang="en-US" sz="6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450000"/>
            <a:ext cx="6070800" cy="14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год: оборона и перестройка страны на военный лад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94525" y="3445925"/>
            <a:ext cx="17094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 — осень 1941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94525" y="3932249"/>
            <a:ext cx="1709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наступление достигло Ленинграда, Москвы и южных направлений, но темп атаки начал падать. Фронт постепенно стабилизировался на наиболее опасных участках.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665650" y="3337650"/>
            <a:ext cx="17094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Москвы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665650" y="3823966"/>
            <a:ext cx="1709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Москвы стала символом стойкости страны. Удержание столицы сорвало надежды Германии на быстрый исход войны и укрепило мораль армии и общества.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36775" y="3033075"/>
            <a:ext cx="17094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промышленности
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4736775" y="3519391"/>
            <a:ext cx="1709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предприятий перевозили за Урал, в Сибирь и Казахстан. Эвакуированные заводы быстро запускали производство вооружений, сохраняя промышленную базу государства.
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6807900" y="2438125"/>
            <a:ext cx="17094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перестройка
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6807900" y="2924441"/>
            <a:ext cx="1709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перешла к режиму полной мобилизации: распределялись кадры, сырье и продовольствие, а экономика и общество подчинялись задачам фронта.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Сталинград: перелом в войне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56550" y="402829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перелом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56550" y="430714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Сталинграда Красная армия перешла к более уверенным наступательным действиям. Победа усилила веру в возможность окончательного разгрома противника.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056550" y="195294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 город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56550" y="223179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на Волге продолжалось месяцами и превратило город в символ предельного напряжения войны. Уличные бои разрушили немецкий расчет на быстрый успех.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1056550" y="2990624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и капитуляция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056550" y="3269474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по окружению 6-й армии Паулюса изменила стратегическую ситуацию. Германия потеряла крупную группировку и больше не могла диктовать ход войны на Восточном фронте.
</a:t>
            </a:r>
            <a:endParaRPr lang="en-US" sz="8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битва: стратегическая инициатива переходит к СССР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битва стала крупнейшим танковым столкновением войны и проверкой готовности обеих армий к длительному наступлению.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большинству параметров Советский Союз обладал более крупными силами, а срыв немецкого наступления открыл путь к стратегическому наступлению.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исторические оценки сил сторон в Курской битве, 1943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территории СССР и продвижение на запад
</a:t>
            </a:r>
            <a:endParaRPr lang="en-US" sz="2795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блокады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снятия блокады Ленинграда в январе 1944 года город получил долгожданный выход из кольца осады. Это стало важным моральным и военным успехом.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территорий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1944 года советские войска освободили большую часть оккупированных районов РСФСР, Белоруссии, Украины и Прибалтики. Фронт быстро смещался на запад.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группе армий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«Багратион» стала одним из крупнейших поражений вермахта на Восточном фронте. Немецкая группа армий «Центр» понесла тяжелые потери и утратила устойчивость.
</a:t>
            </a:r>
            <a:endParaRPr lang="en-US" sz="738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 Европу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1944 года Красная армия вышла к границам Восточной Европы. Военные успехи СССР теперь напрямую влияли на будущее освобождаемых стран.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1435450"/>
            <a:ext cx="3273600" cy="22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операция и завершение войны в Европе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5786352" y="450000"/>
            <a:ext cx="28770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1945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786352" y="833800"/>
            <a:ext cx="28770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апреле 1945 года началась Берлинская операция. Советские войска прорвали оборону и начали решающее наступление на столицу нацистской Германии.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786352" y="2031550"/>
            <a:ext cx="28770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Берлина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786352" y="2415350"/>
            <a:ext cx="28770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апреля бои достигли центра Берлина. Падение немецкой обороны означало фактический конец организованного сопротивления Третьего рейха.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5786352" y="3613100"/>
            <a:ext cx="28770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и День Победы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5786352" y="3996900"/>
            <a:ext cx="28770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 мая был подписан акт о капитуляции Германии. Для СССР и стран Восточной Европы война завершилась победой над нацизмом и началом нового порядка.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СССР смог победить: промышленность и ресурсы
</a:t>
            </a:r>
            <a:endParaRPr lang="en-US" sz="2795" dirty="0"/>
          </a:p>
        </p:txBody>
      </p:sp>
      <p:sp>
        <p:nvSpPr>
          <p:cNvPr id="9" name="Text 2"/>
          <p:cNvSpPr txBox="1"/>
          <p:nvPr/>
        </p:nvSpPr>
        <p:spPr>
          <a:xfrm>
            <a:off x="1056550" y="402829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Союзнические поставки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56550" y="430714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Ленд-лиз не заменял советскую промышленность, но усиливал ее: автомобили, продовольствие, металлы и сырье помогали наладить снабжение армии и ускоряли логистику.
</a:t>
            </a:r>
            <a:endParaRPr lang="en-US" sz="894" dirty="0"/>
          </a:p>
        </p:txBody>
      </p:sp>
      <p:sp>
        <p:nvSpPr>
          <p:cNvPr id="11" name="Text 4"/>
          <p:cNvSpPr txBox="1"/>
          <p:nvPr/>
        </p:nvSpPr>
        <p:spPr>
          <a:xfrm>
            <a:off x="1056550" y="195294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заводов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56550" y="223179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Эвакуированные на восток предприятия быстро восстанавливали выпуск танков, артиллерии и боеприпасов. Сохранение промышленного ядра позволило компенсировать потери первых месяцев войны.
</a:t>
            </a:r>
            <a:endParaRPr lang="en-US" sz="783" dirty="0"/>
          </a:p>
        </p:txBody>
      </p:sp>
      <p:sp>
        <p:nvSpPr>
          <p:cNvPr id="13" name="Text 6"/>
          <p:cNvSpPr txBox="1"/>
          <p:nvPr/>
        </p:nvSpPr>
        <p:spPr>
          <a:xfrm>
            <a:off x="1056550" y="2990624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индустрия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056550" y="3269474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работало в условиях жесткой экономии, но фронт получал технику и снаряжение в возрастающих объемах. Это поддерживало наступательные операции на протяжении всей войны.
</a:t>
            </a:r>
            <a:endParaRPr lang="en-US" sz="8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 превратила войну в борьбу всей страны: фронт получал людей, а тыл — рабочие руки и знания.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о мобилизации СССР в годы Великой Отечественной войны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млн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были призваны в Красную армию за годы войны, что обеспечило постоянное пополнение фронта.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в Нормандии в 1944 году открыла второй фронт и заставила Германию вести войну на два направления, ослабляя давление на советско-германском фронте.
</a:t>
            </a:r>
            <a:endParaRPr lang="en-US" sz="2432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Normandy landings, 1944.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156 000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союзников высадились в Нормандии 6 июня 1944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485355"/>
            <a:ext cx="3777900" cy="1250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победы: человеческие потери и разрушения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войне была достигнута ценой колоссальных человеческих потерь и масштабных разрушений, которые надолго замедлили восстановление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Людские потери и разрушение инфраструктуры сделали послевоенное восстановление одной из главных задач государства.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Кривошеев Г. Ф. (ред.), Россия и СССР в войнах XX века; советские статистические материалы о разрушениях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00" y="1516836"/>
            <a:ext cx="4108500" cy="2014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625" y="1516836"/>
            <a:ext cx="4108500" cy="2014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1800" y="3650822"/>
            <a:ext cx="37677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после освобождения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611800" y="3969729"/>
            <a:ext cx="3767700" cy="5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Варшавы, Бухареста и Софии сопровождалось возвращением улиц к мирной жизни: срывались нацистские символы, открывались административные здания, менялась уличная власть. Но за видимой нормализацией быстро усиливалось политическое присутствие Москвы.
</a:t>
            </a:r>
            <a:endParaRPr lang="en-US" sz="878" dirty="0"/>
          </a:p>
        </p:txBody>
      </p:sp>
      <p:sp>
        <p:nvSpPr>
          <p:cNvPr id="10" name="Text 2"/>
          <p:cNvSpPr txBox="1"/>
          <p:nvPr/>
        </p:nvSpPr>
        <p:spPr>
          <a:xfrm>
            <a:off x="4751275" y="3650822"/>
            <a:ext cx="37677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под наблюдением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51275" y="3969729"/>
            <a:ext cx="3767700" cy="5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Будапеште и Праге послевоенные месяцы проходили под знаком надежды на восстановление и тревоги из-за новой зависимости. Железные дороги, мосты и промышленные районы становились не только объектами ремонта, но и частью новой системы контроля.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выглядела Восточная Европа после войны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формировался новый политический порядок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политических изменений в ряде стран Восточной Европы после 1944–1948 годов.
</a:t>
            </a:r>
            <a:endParaRPr lang="en-US" sz="14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33" y="1715825"/>
            <a:ext cx="6002133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после: изменения в странах Восточной Европы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война изменила государственные институты, экономику и внешнюю ориентацию стран региона.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кризис и присутствие Красной армии ускорили смену режимов и сближение с советской моделью управления.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Country studies on postwar Eastern Europe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после войны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Оккупационное деление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капитуляции Германии её территория была разделена на оккупационные зоны, а управление оказалось под контролем четырёх держав-победительниц. Именно здесь началось формирование новой послевоенной системы безопасности.
</a:t>
            </a:r>
            <a:endParaRPr lang="en-US" sz="670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узел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Берлин, расположенный внутри советской зоны, стал политическим центром напряжённости и символом будущего противостояния между Востоком и Западом. Его статус определял переговоры и конфликты на годы вперёд.
</a:t>
            </a:r>
            <a:endParaRPr lang="en-US" sz="693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ГДР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 Германии постепенно интегрировалась в советскую сферу влияния, что позже привело к созданию ГДР. Немецкий вопрос стал не только германским, но и общеевропейским.
</a:t>
            </a:r>
            <a:endParaRPr lang="en-US" sz="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войны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перестраивалась на выпуск мирной продукции, но приоритетом оставались металл, топливо и транспорт. Государство направляло ресурсы туда, где восстановление ускоряло общий экономический подъём.
</a:t>
            </a:r>
            <a:endParaRPr lang="en-US" sz="769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публичной сферой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Пресса, радио и общественные организации всё чаще работали под политическим надзором. Это меняло не только новости, но и само пространство частной жизни, в котором становилось меньше свободы.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повседневности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жилья, дорог и электросетей шло медленно, потому что разрушения затронули целые кварталы и узлы связи. Без инфраструктуры нормальная жизнь оставалась недостижимой для миллионов людей.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карточки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сохранялись карточки, очереди и нехватка базовых товаров. Население чувствовало, что окончание войны не сразу принесло достаток, а лишь новые формы распределения и контроля.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оценки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69750" y="1778000"/>
            <a:ext cx="7131900" cy="2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как главный смысл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069750" y="2095765"/>
            <a:ext cx="7131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подход подчёркивает освобождение стран региона от нацистской оккупации и восстановление государственности. В этой логике решающим считается разгром Германии и прекращение террора.
</a:t>
            </a:r>
            <a:endParaRPr lang="en-US" sz="1158" dirty="0"/>
          </a:p>
        </p:txBody>
      </p:sp>
      <p:sp>
        <p:nvSpPr>
          <p:cNvPr id="10" name="Text 4"/>
          <p:cNvSpPr txBox="1"/>
          <p:nvPr/>
        </p:nvSpPr>
        <p:spPr>
          <a:xfrm>
            <a:off x="1069750" y="2812044"/>
            <a:ext cx="7131900" cy="2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069750" y="3129809"/>
            <a:ext cx="7131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подход рассматривает послевоенные процессы как расширение советской зоны влияния. Здесь внимание сосредоточено на военном присутствии, кадровой политике и ограничении независимости местных институтов.
</a:t>
            </a:r>
            <a:endParaRPr lang="en-US" sz="1044" dirty="0"/>
          </a:p>
        </p:txBody>
      </p:sp>
      <p:sp>
        <p:nvSpPr>
          <p:cNvPr id="12" name="Text 6"/>
          <p:cNvSpPr txBox="1"/>
          <p:nvPr/>
        </p:nvSpPr>
        <p:spPr>
          <a:xfrm>
            <a:off x="1069750" y="3851784"/>
            <a:ext cx="7131900" cy="2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историческая картина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069750" y="4169549"/>
            <a:ext cx="7131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подход пытается соединить оба объяснения, не сводя историю к одной формуле. Он требует сравнивать документы, учитывать интересы разных стран и отделять факты от позднейших интерпретаций.
</a:t>
            </a:r>
            <a:endParaRPr lang="en-US" sz="11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победы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6479150" y="10936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экономики
</a:t>
            </a:r>
            <a:endParaRPr lang="en-US" sz="1173" dirty="0"/>
          </a:p>
        </p:txBody>
      </p:sp>
      <p:sp>
        <p:nvSpPr>
          <p:cNvPr id="7" name="Text 3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территории нуждались в восстановлении заводов, жилья и транспорта. Экономическая помощь и государственное планирование ускоряли подъём, но одновременно усиливали зависимость от централизованных решений.
</a:t>
            </a:r>
            <a:endParaRPr lang="en-US" sz="969" dirty="0"/>
          </a:p>
        </p:txBody>
      </p:sp>
      <p:sp>
        <p:nvSpPr>
          <p:cNvPr id="8" name="Text 4"/>
          <p:cNvSpPr txBox="1"/>
          <p:nvPr/>
        </p:nvSpPr>
        <p:spPr>
          <a:xfrm>
            <a:off x="6479150" y="320240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память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 осталась частью семейной и государственной истории. Для одних она связана с освобождением, для других — с новым политическим подчинением, и это различие чувствуется до сих пор.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3905950" y="555625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баланс сил
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разгром Германии сделал СССР одной из двух главных сил на континенте. Это изменило дипломатический баланс и определило, кто будет влиять на судьбу освобождённых стран.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3905950" y="26643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перестройка
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Польши, Венгрии, Румынии, Болгарии и Чехословакии победа означала переход к иной модели власти. Внешняя политика, армия и партийная система всё теснее связывались с Москвой.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изменившая Европу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СССР стала не только военным итогом войны, но и началом нового европейского порядка. Она принесла освобождение от нацизма, огромные жертвы и долгие политические последствия для всего региона.
</a:t>
            </a:r>
            <a:endParaRPr lang="en-US" sz="14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2026-07-26T06:09:53Z</dcterms:created>
  <dcterms:modified xsi:type="dcterms:W3CDTF">2026-07-26T06:09:53Z</dcterms:modified>
</cp:coreProperties>
</file>