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youth group: тема урока и ключевые идеи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группа, в которой хочется учиться, общаться и расти вместе?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9434" y="0"/>
            <a:ext cx="44536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Youth group в курсе английского 10 класса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обсуждать реальные подростковые ситуации, расширять лексику о relationships и тренировать умение выражать мнение, аргументировать его, соглашаться и не соглашаться на английском языке.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ideal youth group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1" y="1037554"/>
            <a:ext cx="4076418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группа начинается с ощущения, что каждого здесь ждут, замечают и уважают. Подросток не боится говорить, потому что его мнение воспринимают серьезно, а не оценивают по популярности.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180001" y="1720409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группа держится на ясных нормах общения: никто не перебивает, не высмеивает и не давит на других. Правила создают предсказуемость и помогают всем чувствовать себя спокойно.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180001" y="2386434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сильной группе важно, чтобы голос был у каждого, а не только у самых уверенных. Участники получают возможность высказываться, пробовать себя в разных ролях и влиять на решения.
</a:t>
            </a:r>
            <a:endParaRPr lang="en-US" sz="943" dirty="0"/>
          </a:p>
        </p:txBody>
      </p:sp>
      <p:sp>
        <p:nvSpPr>
          <p:cNvPr id="15" name="Text 5"/>
          <p:cNvSpPr txBox="1"/>
          <p:nvPr/>
        </p:nvSpPr>
        <p:spPr>
          <a:xfrm>
            <a:off x="180001" y="3052468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ценят не только общие интересы, но и умение слушать, помогать и решать разногласия без унижения. Поддержка превращает разрозненных людей в настоящую команду.
</a:t>
            </a:r>
            <a:endParaRPr lang="en-US" sz="943" dirty="0"/>
          </a:p>
        </p:txBody>
      </p:sp>
      <p:sp>
        <p:nvSpPr>
          <p:cNvPr id="16" name="Text 6"/>
          <p:cNvSpPr txBox="1"/>
          <p:nvPr/>
        </p:nvSpPr>
        <p:spPr>
          <a:xfrm>
            <a:off x="180001" y="3718496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youth group объединяет дружба, уважение и ответственность. Общие интересы дают повод собираться вместе, но именно доверие и взаимное уважение делают группу устойчивой и по-настоящему значимой.
</a:t>
            </a:r>
            <a:endParaRPr lang="en-US" sz="9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содержанию темы и логике обсуждения для 10 класса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подростки ценят больше всего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весомые элементы связаны не с развлечением, а с психологической надежностью и уважением, без которых группа быстро теряет доверие.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показывают: основа сильной группы — безопасность, дружба и уважение; остальные качества усиливают вовлеченность, но не заменяют их.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3" y="0"/>
            <a:ext cx="35428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атмосфера и чувство принадлежности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744500" y="1263121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унижение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безопасной группе недопустимы насмешки, исключение из общения и давление на тех, кто говорит тише остальных. Уважительный тон снижает тревожность и делает участие естественным.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3744513" y="1975278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чувствуют себя спокойнее, когда их границы не нарушают, а личные особенности не становятся поводом для комментариев. Это особенно важно для тех, кто только присоединяется к группе.
</a:t>
            </a:r>
            <a:endParaRPr lang="en-US" sz="958" dirty="0"/>
          </a:p>
        </p:txBody>
      </p:sp>
      <p:sp>
        <p:nvSpPr>
          <p:cNvPr id="14" name="Text 4"/>
          <p:cNvSpPr txBox="1"/>
          <p:nvPr/>
        </p:nvSpPr>
        <p:spPr>
          <a:xfrm>
            <a:off x="3744513" y="268743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новичков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группа становится ближе, если новичка сразу включают в разговор, объясняют правила и помогают найти свое место. Такое отношение ускоряет появление доверия и принадлежности.
</a:t>
            </a:r>
            <a:endParaRPr lang="en-US" sz="958" dirty="0"/>
          </a:p>
        </p:txBody>
      </p:sp>
      <p:sp>
        <p:nvSpPr>
          <p:cNvPr id="15" name="Text 5"/>
          <p:cNvSpPr txBox="1"/>
          <p:nvPr/>
        </p:nvSpPr>
        <p:spPr>
          <a:xfrm>
            <a:off x="3744513" y="3399606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участники действительно слушают друг друга, а не только ждут своей очереди говорить, группа становится более открытой. Внимание к словам собеседника формирует уважение и уменьшает напряжение.
</a:t>
            </a:r>
            <a:endParaRPr lang="en-US" sz="958" dirty="0"/>
          </a:p>
        </p:txBody>
      </p:sp>
      <p:sp>
        <p:nvSpPr>
          <p:cNvPr id="16" name="Text 6"/>
          <p:cNvSpPr txBox="1"/>
          <p:nvPr/>
        </p:nvSpPr>
        <p:spPr>
          <a:xfrm>
            <a:off x="3744513" y="411178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среда предполагает, что мнение каждого имеет значение, независимо от характера, статуса или уверенности. Именно равная возможность говорить создает ощущение справедливости и общей ответственности.
</a:t>
            </a:r>
            <a:endParaRPr lang="en-US" sz="9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и сильная группа: сравнение признаков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решающими становятся не формальные роли, а качество взаимодействия, ясность правил и готовность участников участвовать.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группа отличается не размером, а качеством отношений: ясные нормы, доверие и участие формируют устойчивое чувство общности.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содержанию темы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взрослого лидера в школьной youth group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лидер помогает группе двигаться вперед, задает направление и объясняет ожидания. Он не подменяет подростков, а поддерживает их рост и помогает увидеть смысл совместной работы.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арбитр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конфликтах лидер должен сохранять нейтралитет, выслушивать обе стороны и принимать решения последовательно. Справедливость укрепляет доверие, потому что участники видят понятные и честные правила.
</a:t>
            </a:r>
            <a:endParaRPr lang="en-US" sz="1039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наблюдатель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руководитель замечает тех, кто молчит, стесняется или выпадает из общения. Его задача — мягко вовлекать таких учеников, чтобы каждый получил реальный шанс участвовать.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лидер дает подросткам посильные задачи, а затем позволяет им отвечать за результат. Так группа учится самостоятельности, а участники чувствуют, что их вклад действительно важен.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успешная youth group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что сильная группа возникает постепенно — через общение, совместные действия и укрепление доверия.
</a:t>
            </a:r>
            <a:endParaRPr lang="en-US" sz="93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деятельности объединяют лучше всего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5600" y="1120225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общим результатом быстро снимают напряжение и дают участникам возможность взаимодействовать без страха ошибки. В них особенно заметны взаимопомощь, реакция на других и готовность включаться.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65600" y="1819713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заставляют договариваться, распределять роли и отвечать за общий продукт. Именно поэтому они формируют более прочную сплоченность, чем задания, где каждый работает отдельно.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465600" y="2519201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жизненных тем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 реальных подростковых ситуациях помогают группе узнать взгляды друг друга и учат уважать различия. Такой формат развивает аргументацию и делает общение содержательным.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465600" y="321869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Постеры, мини-презентации, интервью и ролевые сценки позволяют проявить сильные стороны разных участников. Творчество объединяет даже тех, кто обычно говорит мало, но хорошо выражает идеи иначе.
</a:t>
            </a:r>
            <a:endParaRPr lang="en-US" sz="1058" dirty="0"/>
          </a:p>
        </p:txBody>
      </p:sp>
      <p:sp>
        <p:nvSpPr>
          <p:cNvPr id="14" name="Text 6"/>
          <p:cNvSpPr txBox="1"/>
          <p:nvPr/>
        </p:nvSpPr>
        <p:spPr>
          <a:xfrm>
            <a:off x="465600" y="391818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полезная деятельность особенно укрепляет чувство команды, потому что участники видят практический смысл своего усилия. Общая польза помогает группе стать не только дружной, но и ответственной.
</a:t>
            </a:r>
            <a:endParaRPr lang="en-US" sz="10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содержанию темы и учебной логике обсуждения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активностей в идеальной группе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форматов позволяет сочетать учебную цель, живое общение и практическую пользу, не перегружая один тип работы.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показывает: чем разнообразнее деятельность, тем легче удержать интерес подростков и вовлечь участников с разными сильными сторонами.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 — одна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идеальной группе рядом могут работать уверенный организатор, тихий наблюдатель и творческий участник. Каждый вносит свой вклад по-своему, а общая задача объединяет их без давления быть одинаковыми. Такое разнообразие делает команду живой и устойчивой.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быть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важно не прятать свои интересы, стиль и характер. Если группа принимает индивидуальность, участники чувствуют себя свободнее, говорят смелее и легче включаются в общее дело. Уважение к личным границам укрепляет доверие между всеми.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команда без шаблонов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хорошей youth group не требуют, чтобы все думали и действовали одинаково. Одни ведут обсуждение, другие помогают с подготовкой, третьи предлагают нестандартные идеи. Именно это сочетание разных сильных сторон делает группу по-настоящему продуктивной.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Идентичность, самовыражение и уважение к различиям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4085" y="787575"/>
            <a:ext cx="6495831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подростки ждут от общения внутри группы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какие качества общения подростки считают наиболее важными для психологического комфорта и доверия.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стоят доверие и отсутствие унижения: именно они создают комфорт. Остальные качества усиливают сплочённость, но опираются на базовое уважение между участниками.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ожиданий подростков в школьной youth group на основе темы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как часть нормального развития группы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взгляды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 возникает, когда участники по-разному понимают задачу, правила или поведение друг друга. Это нормальный этап, который показывает, что в группе есть живое общение.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заметно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усиливаются, появляются обиды, раздражение или молчаливое дистанцирование. Важно не игнорировать этот момент, иначе конфликт начинает разрушать доверие.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без обвинений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переходит к разговору, где каждая сторона может спокойно объяснить свою позицию. Если слушают внимательно и говорят по существу, спор становится конструктивным.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и 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согласования решения участники возвращаются к совместной работе. Спор не исчезает из памяти, но отношения сохраняются, потому что группа умеет исправлять ошибки.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группа решает конфликт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конфликт проходит путь от напряжения к восстановлению доверия в школьной youth group.
</a:t>
            </a:r>
            <a:endParaRPr lang="en-US" sz="10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Инклюзивность и уважение в подростковой группе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280025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дискриминации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2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группа не делит участников на «своих» и «чужих». Разный уровень английского, темперамент или опыт не становятся поводом для исключения; наоборот, это делает общение богаче и интереснее.
</a:t>
            </a:r>
            <a:endParaRPr lang="en-US" sz="940" dirty="0"/>
          </a:p>
        </p:txBody>
      </p:sp>
      <p:sp>
        <p:nvSpPr>
          <p:cNvPr id="11" name="Text 3"/>
          <p:cNvSpPr txBox="1"/>
          <p:nvPr/>
        </p:nvSpPr>
        <p:spPr>
          <a:xfrm>
            <a:off x="1944586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без 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подростков не высмеивают за ошибки в речи, они говорят увереннее и чаще пробуют новые формулировки. Поддерживающая реакция помогает учиться быстрее и снижает напряжение на уроке.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3709170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для тихих
</a:t>
            </a:r>
            <a:pPr algn="l" indent="0" marL="0">
              <a:lnSpc>
                <a:spcPct val="115000"/>
              </a:lnSpc>
              <a:buNone/>
            </a:pPr>
            <a:r>
              <a:rPr lang="en-US" sz="22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Инклюзивная группа специально замечает тех, кто обычно говорит меньше. Учитель и одноклассники дают им время, задают понятные вопросы и создают условия, где участие становится естественным.
</a:t>
            </a:r>
            <a:endParaRPr lang="en-US" sz="971" dirty="0"/>
          </a:p>
        </p:txBody>
      </p:sp>
      <p:sp>
        <p:nvSpPr>
          <p:cNvPr id="13" name="Text 5"/>
          <p:cNvSpPr txBox="1"/>
          <p:nvPr/>
        </p:nvSpPr>
        <p:spPr>
          <a:xfrm>
            <a:off x="547375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различиям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культурный фон, интересы и стиль общения не мешают сотрудничеству, если группа ценит уважение и вежливость. Тогда различия воспринимаются как ресурс, а не как проблема.
</a:t>
            </a:r>
            <a:endParaRPr lang="en-US" sz="1053" dirty="0"/>
          </a:p>
        </p:txBody>
      </p:sp>
      <p:sp>
        <p:nvSpPr>
          <p:cNvPr id="14" name="Text 6"/>
          <p:cNvSpPr txBox="1"/>
          <p:nvPr/>
        </p:nvSpPr>
        <p:spPr>
          <a:xfrm>
            <a:off x="723833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шансы
</a:t>
            </a:r>
            <a:pPr algn="l" indent="0" marL="0">
              <a:lnSpc>
                <a:spcPct val="115000"/>
              </a:lnSpc>
              <a:buNone/>
            </a:pPr>
            <a:r>
              <a:rPr lang="en-US" sz="22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ученик должен получать возможность участвовать в обсуждении, проекте или общем решении. Именно равный доступ к активности делает группу по-настоящему открытой и справедливой.
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обобщение факторов принадлежности в школьной youth group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укрепляет чувство принадлежности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принадлежности особенно заметен, когда подросток не просто присутствует, а ощущает свою значимость в повседневной жизни группы.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группе личного участия, признания и совместных традиций, тем сильнее чувство belonging. Формальная принадлежность уступает реальной включённости.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молодежных групп, уместные для школы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Дискуссионные форматы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Debate club и reading circle помогают подросткам учиться формулировать мысли, слышать аргументы других и уважительно спорить. Такие группы особенно полезны для развития речи и уверенности.
</a:t>
            </a:r>
            <a:endParaRPr lang="en-US" sz="995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Drama group и media project объединяют участников через общий результат. Здесь важны идея, распределение ролей и взаимная поддержка, поэтому даже разные по характеру подростки чувствуют себя нужными.
</a:t>
            </a:r>
            <a:endParaRPr lang="en-US" sz="967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Volunteering team даёт группе практический смысл: помощь школе или сообществу объединяет сильнее, чем обычная беседа. Участники видят результат своих усилий и учатся ответственности.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 team строится на дисциплине, взаимном доверии и общем ритме. В ней особенно заметны поддержка, честная конкуренция и умение действовать вместе ради одной цели.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группа глазами подростков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ожидания чаще всего связаны у подростков с комфортной и полезной youth group в школе.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ценят не только приятную атмосферу, но и реальную возможность влиять на общую жизнь группы. Эмоциональный комфорт и активное участие должны идти вместе.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ожиданий учащихся в рамках темы «What’s Your Idea of an Ideal Youth Group?»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что группа действительно работает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5600" y="1120225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Работающая группа заметна по тому, что участники приходят не из обязанности, а по интересу. Стабильная посещаемость показывает, что людям важно быть частью общего процесса.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65600" y="1819713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и идеи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начинают предлагать темы, планы и решения, не ожидая постоянных указаний. Это признак доверия и внутренней вовлечённости, а не пассивного присутствия.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465600" y="2519201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группы появляются дружеские отношения и более свободное общение между теми, кто раньше почти не взаимодействовал. Общая деятельность помогает людям сближаться естественно.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465600" y="321869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без 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соблюдают правила, выполняют договорённости и помогают друг другу без постоянных напоминаний. Группа становится саморегулируемой, потому что нормы разделяют все.
</a:t>
            </a:r>
            <a:endParaRPr lang="en-US" sz="1058" dirty="0"/>
          </a:p>
        </p:txBody>
      </p:sp>
      <p:sp>
        <p:nvSpPr>
          <p:cNvPr id="14" name="Text 6"/>
          <p:cNvSpPr txBox="1"/>
          <p:nvPr/>
        </p:nvSpPr>
        <p:spPr>
          <a:xfrm>
            <a:off x="465600" y="391818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к 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youth group не замыкается на себе: она готова принимать новых людей и включать их в работу. Это показывает зрелость коллектива и уважение к каждому человеку.
</a:t>
            </a:r>
            <a:endParaRPr lang="en-US" sz="10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youth group — это место, где растут личность и доверие
</a:t>
            </a:r>
            <a:endParaRPr lang="en-US" sz="2757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youth group строится на уважении, безопасности и совместной ответственности. В такой группе подростки учатся говорить по-английски увереннее, поддерживать друг друга и чувствовать, что их голос действительно важен.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2026-05-31T16:11:12Z</dcterms:created>
  <dcterms:modified xsi:type="dcterms:W3CDTF">2026-05-31T16:11:12Z</dcterms:modified>
</cp:coreProperties>
</file>