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image" Target="../media/image-9-6.jpe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image" Target="../media/image-16-10.png"/><Relationship Id="rId11" Type="http://schemas.openxmlformats.org/officeDocument/2006/relationships/image" Target="../media/image-16-11.png"/><Relationship Id="rId12" Type="http://schemas.openxmlformats.org/officeDocument/2006/relationships/image" Target="../media/image-16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93363" y="-15625"/>
            <a:ext cx="4148375" cy="517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0525" y="342150"/>
            <a:ext cx="3771900" cy="3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80525" y="1702063"/>
            <a:ext cx="4528500" cy="22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Биологические системы, процессы и методы изучения
</a:t>
            </a:r>
            <a:pPr algn="l" indent="0" marL="0">
              <a:lnSpc>
                <a:spcPct val="9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раскрывается через уровни организации и взаимосвязи между ними.
</a:t>
            </a:r>
            <a:endParaRPr lang="en-US" sz="3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40100" y="684430"/>
            <a:ext cx="3992100" cy="38868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9351" y="634450"/>
            <a:ext cx="38964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как система связей
</a:t>
            </a:r>
            <a:endParaRPr lang="en-US" sz="1900" dirty="0"/>
          </a:p>
        </p:txBody>
      </p:sp>
      <p:sp>
        <p:nvSpPr>
          <p:cNvPr id="6" name="Text 1"/>
          <p:cNvSpPr txBox="1"/>
          <p:nvPr/>
        </p:nvSpPr>
        <p:spPr>
          <a:xfrm>
            <a:off x="722225" y="2453325"/>
            <a:ext cx="3490800" cy="198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Биология изучает не только строение организмов, но и обмен с средой, регуляцию, наследование и взаимодействие с другими живыми системами. Именно связи между структурами и процессами объясняют, как поддерживается жизнь и меняется природа.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47025" y="4237225"/>
            <a:ext cx="7887900" cy="55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Уровни организации живой материи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333750" y="1327650"/>
            <a:ext cx="1818900" cy="90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Молекулярный уровень
</a:t>
            </a:r>
            <a:pPr algn="l" indent="0" marL="0">
              <a:lnSpc>
                <a:spcPct val="115000"/>
              </a:lnSpc>
              <a:buNone/>
            </a:pPr>
            <a:r>
              <a:rPr lang="en-US" sz="5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ДНК, РНК, белки, липиды и углеводы образуют химическую основу жизни. На этом уровне происходят хранение наследственной информации, синтез веществ и превращение энергии, необходимые для работы клетки.
</a:t>
            </a:r>
            <a:endParaRPr lang="en-US" sz="873" dirty="0"/>
          </a:p>
        </p:txBody>
      </p:sp>
      <p:sp>
        <p:nvSpPr>
          <p:cNvPr id="12" name="Text 3"/>
          <p:cNvSpPr txBox="1"/>
          <p:nvPr/>
        </p:nvSpPr>
        <p:spPr>
          <a:xfrm>
            <a:off x="2542850" y="1327650"/>
            <a:ext cx="1818900" cy="90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Клеточный уровень
</a:t>
            </a:r>
            <a:pPr algn="l" indent="0" marL="0">
              <a:lnSpc>
                <a:spcPct val="115000"/>
              </a:lnSpc>
              <a:buNone/>
            </a:pPr>
            <a:r>
              <a:rPr lang="en-US" sz="4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 считается элементарной единицей живого, потому что именно в ней осуществляются обмен веществ, рост, деление и передача наследственной информации. Этот уровень объединяет структуру и функции организма.
</a:t>
            </a:r>
            <a:endParaRPr lang="en-US" sz="792" dirty="0"/>
          </a:p>
        </p:txBody>
      </p:sp>
      <p:sp>
        <p:nvSpPr>
          <p:cNvPr id="13" name="Text 4"/>
          <p:cNvSpPr txBox="1"/>
          <p:nvPr/>
        </p:nvSpPr>
        <p:spPr>
          <a:xfrm>
            <a:off x="4751950" y="1327650"/>
            <a:ext cx="1818900" cy="90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Ткани и органы
</a:t>
            </a:r>
            <a:pPr algn="l" indent="0" marL="0">
              <a:lnSpc>
                <a:spcPct val="115000"/>
              </a:lnSpc>
              <a:buNone/>
            </a:pPr>
            <a:r>
              <a:rPr lang="en-US" sz="4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 сходного строения образуют ткани, а несколько тканей формируют орган. По мере усложнения организации появляются специализированные функции, которые позволяют выполнять более точные и согласованные задачи.
</a:t>
            </a:r>
            <a:endParaRPr lang="en-US" sz="821" dirty="0"/>
          </a:p>
        </p:txBody>
      </p:sp>
      <p:sp>
        <p:nvSpPr>
          <p:cNvPr id="14" name="Text 5"/>
          <p:cNvSpPr txBox="1"/>
          <p:nvPr/>
        </p:nvSpPr>
        <p:spPr>
          <a:xfrm>
            <a:off x="6961050" y="1327650"/>
            <a:ext cx="1818900" cy="90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Организменный уровень
</a:t>
            </a:r>
            <a:pPr algn="l" indent="0" marL="0">
              <a:lnSpc>
                <a:spcPct val="115000"/>
              </a:lnSpc>
              <a:buNone/>
            </a:pPr>
            <a:r>
              <a:rPr lang="en-US" sz="5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уровне организма все системы работают как единое целое. Здесь особенно важны регуляция, приспособление к условиям среды, развитие и поддержание устойчивости внутреннего состояния.
</a:t>
            </a:r>
            <a:endParaRPr lang="en-US" sz="873" dirty="0"/>
          </a:p>
        </p:txBody>
      </p:sp>
      <p:sp>
        <p:nvSpPr>
          <p:cNvPr id="15" name="Text 6"/>
          <p:cNvSpPr txBox="1"/>
          <p:nvPr/>
        </p:nvSpPr>
        <p:spPr>
          <a:xfrm>
            <a:off x="333750" y="3325200"/>
            <a:ext cx="8398500" cy="60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Надорганизменные уровни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Популяции, сообщества, экосистемы и биосфера показывают, что жизнь существует не изолированно, а в сети взаимодействий. На этих уровнях изучают связи между видами, круговорот веществ и поток энергии.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3700" y="3416654"/>
            <a:ext cx="8628900" cy="13566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434800" y="2153695"/>
            <a:ext cx="1739700" cy="101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функции
</a:t>
            </a:r>
            <a:pPr algn="l" indent="0" marL="0">
              <a:lnSpc>
                <a:spcPct val="115000"/>
              </a:lnSpc>
              <a:buNone/>
            </a:pPr>
            <a:r>
              <a:rPr lang="en-US" sz="4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 осуществляет обмен веществ, синтез необходимых соединений, рост, деление и передачу наследственной информации. Именно поэтому она считается минимальной самостоятельной системой, обладающей признаками живого.
</a:t>
            </a:r>
            <a:endParaRPr lang="en-US" sz="829" dirty="0"/>
          </a:p>
        </p:txBody>
      </p:sp>
      <p:sp>
        <p:nvSpPr>
          <p:cNvPr id="11" name="Text 2"/>
          <p:cNvSpPr txBox="1"/>
          <p:nvPr/>
        </p:nvSpPr>
        <p:spPr>
          <a:xfrm>
            <a:off x="2643900" y="2142013"/>
            <a:ext cx="17397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Прокариоты и эукариоты
</a:t>
            </a:r>
            <a:pPr algn="l" indent="0" marL="0">
              <a:lnSpc>
                <a:spcPct val="115000"/>
              </a:lnSpc>
              <a:buNone/>
            </a:pPr>
            <a:r>
              <a:rPr lang="en-US" sz="5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Прокариотические клетки проще по строению и не имеют оформленного ядра. Эукариотические клетки отличаются наличием ядра и мембранных органоидов, которые разделяют процессы и повышают эффективность работы клетки.
</a:t>
            </a:r>
            <a:endParaRPr lang="en-US" sz="871" dirty="0"/>
          </a:p>
        </p:txBody>
      </p:sp>
      <p:sp>
        <p:nvSpPr>
          <p:cNvPr id="12" name="Text 3"/>
          <p:cNvSpPr txBox="1"/>
          <p:nvPr/>
        </p:nvSpPr>
        <p:spPr>
          <a:xfrm>
            <a:off x="4853000" y="2142013"/>
            <a:ext cx="17397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органоидов
</a:t>
            </a:r>
            <a:pPr algn="l" indent="0" marL="0">
              <a:lnSpc>
                <a:spcPct val="115000"/>
              </a:lnSpc>
              <a:buNone/>
            </a:pPr>
            <a:r>
              <a:rPr lang="en-US" sz="5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Ядро хранит ДНК, митохондрии участвуют в получении энергии, рибосомы обеспечивают синтез белка, а мембрана регулирует обмен с внешней средой. У растений дополнительно есть хлоропласты, вакуоль и клеточная стенка.
</a:t>
            </a:r>
            <a:endParaRPr lang="en-US" sz="859" dirty="0"/>
          </a:p>
        </p:txBody>
      </p:sp>
      <p:sp>
        <p:nvSpPr>
          <p:cNvPr id="13" name="Text 4"/>
          <p:cNvSpPr txBox="1"/>
          <p:nvPr/>
        </p:nvSpPr>
        <p:spPr>
          <a:xfrm>
            <a:off x="7062100" y="2142013"/>
            <a:ext cx="17397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Единство строения
</a:t>
            </a:r>
            <a:pPr algn="l" indent="0" marL="0">
              <a:lnSpc>
                <a:spcPct val="115000"/>
              </a:lnSpc>
              <a:buNone/>
            </a:pPr>
            <a:r>
              <a:rPr lang="en-US" sz="4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 различия, все клетки связаны общими принципами организации: мембраной, цитоплазмой, наследственным материалом и ферментативными процессами. Это позволяет сравнивать разные организмы на единой основе.
</a:t>
            </a:r>
            <a:endParaRPr lang="en-US" sz="811" dirty="0"/>
          </a:p>
        </p:txBody>
      </p:sp>
      <p:sp>
        <p:nvSpPr>
          <p:cNvPr id="14" name="Text 5"/>
          <p:cNvSpPr txBox="1"/>
          <p:nvPr/>
        </p:nvSpPr>
        <p:spPr>
          <a:xfrm>
            <a:off x="547025" y="586225"/>
            <a:ext cx="81078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 как базовая единица жизни
</a:t>
            </a:r>
            <a:endParaRPr lang="en-US" sz="2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43663" y="2254246"/>
            <a:ext cx="3812100" cy="121650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74850" y="770375"/>
            <a:ext cx="5930100" cy="51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уровней биологических систем
</a:t>
            </a:r>
            <a:endParaRPr lang="en-US" sz="2026" dirty="0"/>
          </a:p>
        </p:txBody>
      </p:sp>
      <p:sp>
        <p:nvSpPr>
          <p:cNvPr id="7" name="Text 1"/>
          <p:cNvSpPr txBox="1"/>
          <p:nvPr/>
        </p:nvSpPr>
        <p:spPr>
          <a:xfrm>
            <a:off x="955850" y="1924450"/>
            <a:ext cx="2702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 от клетки к экосистеме возрастает сложность связей и регуляции.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955850" y="3098925"/>
            <a:ext cx="2702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уровень организации, тем больше взаимосвязей между частями системы и тем сложнее ее регуляция.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974850" y="4410350"/>
            <a:ext cx="2702100" cy="3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биологии: уровни организации живой материи
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50" y="1525847"/>
            <a:ext cx="8486100" cy="306680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3350" y="244500"/>
            <a:ext cx="7521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происходит обмен веществ в клетке
</a:t>
            </a:r>
            <a:endParaRPr lang="en-US" sz="2340" dirty="0"/>
          </a:p>
        </p:txBody>
      </p:sp>
      <p:sp>
        <p:nvSpPr>
          <p:cNvPr id="6" name="Text 1"/>
          <p:cNvSpPr txBox="1"/>
          <p:nvPr/>
        </p:nvSpPr>
        <p:spPr>
          <a:xfrm>
            <a:off x="333350" y="1026725"/>
            <a:ext cx="84861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путь веществ от поступления в клетку до использования энергии и удаления продуктов обмена.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1559" y="1551000"/>
            <a:ext cx="3727482" cy="2440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599625" y="244500"/>
            <a:ext cx="5930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Энергетический обмен в живых системах
</a:t>
            </a:r>
            <a:endParaRPr lang="en-US" sz="2340" dirty="0"/>
          </a:p>
        </p:txBody>
      </p:sp>
      <p:sp>
        <p:nvSpPr>
          <p:cNvPr id="7" name="Text 1"/>
          <p:cNvSpPr txBox="1"/>
          <p:nvPr/>
        </p:nvSpPr>
        <p:spPr>
          <a:xfrm>
            <a:off x="5526825" y="1849850"/>
            <a:ext cx="31230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Процессы различаются не только по месту протекания, но и по условиям, в которых они обеспечивают жизнь клетки и организма.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526825" y="2824250"/>
            <a:ext cx="3081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 и дыхание дают основной энергетический поток, а брожение становится запасным путем при нехватке кислорода.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875" y="3805074"/>
            <a:ext cx="27183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сравнение по школьному курсу биологии
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464925" y="283525"/>
            <a:ext cx="8267400" cy="7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Гомеостаз и механизмы регуляции
</a:t>
            </a:r>
            <a:endParaRPr lang="en-US" sz="1900" dirty="0"/>
          </a:p>
        </p:txBody>
      </p:sp>
      <p:sp>
        <p:nvSpPr>
          <p:cNvPr id="11" name="Text 2"/>
          <p:cNvSpPr txBox="1"/>
          <p:nvPr/>
        </p:nvSpPr>
        <p:spPr>
          <a:xfrm>
            <a:off x="693046" y="1893475"/>
            <a:ext cx="23982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Постоянство внутренней среды
</a:t>
            </a:r>
            <a:pPr algn="l" indent="0" marL="0">
              <a:lnSpc>
                <a:spcPct val="100000"/>
              </a:lnSpc>
              <a:buNone/>
            </a:pPr>
            <a:r>
              <a:rPr lang="en-US" sz="6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Гомеостаз поддерживает относительную устойчивость температуры, pH, содержания воды, глюкозы и солей. Без этого клетки быстро теряют способность нормально работать, а ткани — согласовывать свои функции.
</a:t>
            </a:r>
            <a:endParaRPr lang="en-US" sz="1106" dirty="0"/>
          </a:p>
        </p:txBody>
      </p:sp>
      <p:sp>
        <p:nvSpPr>
          <p:cNvPr id="12" name="Text 3"/>
          <p:cNvSpPr txBox="1"/>
          <p:nvPr/>
        </p:nvSpPr>
        <p:spPr>
          <a:xfrm>
            <a:off x="693046" y="3736775"/>
            <a:ext cx="23982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регуляция
</a:t>
            </a:r>
            <a:pPr algn="l" indent="0" marL="0">
              <a:lnSpc>
                <a:spcPct val="100000"/>
              </a:lnSpc>
              <a:buNone/>
            </a:pPr>
            <a:r>
              <a:rPr lang="en-US" sz="6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система передает сигналы быстро и адресно, поэтому особенно важна при срочных изменениях. Она помогает организму мгновенно реагировать на перегрев, нагрузку или угрозу.
</a:t>
            </a:r>
            <a:endParaRPr lang="en-US" sz="1107" dirty="0"/>
          </a:p>
        </p:txBody>
      </p:sp>
      <p:sp>
        <p:nvSpPr>
          <p:cNvPr id="13" name="Text 4"/>
          <p:cNvSpPr txBox="1"/>
          <p:nvPr/>
        </p:nvSpPr>
        <p:spPr>
          <a:xfrm>
            <a:off x="3500650" y="1893475"/>
            <a:ext cx="23982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Гуморальная регуляция
</a:t>
            </a:r>
            <a:pPr algn="l" indent="0" marL="0">
              <a:lnSpc>
                <a:spcPct val="100000"/>
              </a:lnSpc>
              <a:buNone/>
            </a:pPr>
            <a:r>
              <a:rPr lang="en-US" sz="6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Гормоны разносятся жидкими средами организма и действуют медленнее, но дольше. Такой способ управления позволяет согласовывать работу органов и поддерживать стабильность обмена веществ.
</a:t>
            </a:r>
            <a:endParaRPr lang="en-US" sz="1106" dirty="0"/>
          </a:p>
        </p:txBody>
      </p:sp>
      <p:sp>
        <p:nvSpPr>
          <p:cNvPr id="14" name="Text 5"/>
          <p:cNvSpPr txBox="1"/>
          <p:nvPr/>
        </p:nvSpPr>
        <p:spPr>
          <a:xfrm>
            <a:off x="3500650" y="3761825"/>
            <a:ext cx="23982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Обратная связь
</a:t>
            </a:r>
            <a:pPr algn="l" indent="0" marL="0">
              <a:lnSpc>
                <a:spcPct val="100000"/>
              </a:lnSpc>
              <a:buNone/>
            </a:pPr>
            <a:r>
              <a:rPr lang="en-US" sz="6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процессы регулируются по принципу обратной связи: отклонение от нормы запускает ответ, который возвращает показатель к оптимальному уровню. Это делает системы более устойчивыми и экономичными.
</a:t>
            </a:r>
            <a:endParaRPr lang="en-US" sz="1106" dirty="0"/>
          </a:p>
        </p:txBody>
      </p:sp>
      <p:sp>
        <p:nvSpPr>
          <p:cNvPr id="15" name="Text 6"/>
          <p:cNvSpPr txBox="1"/>
          <p:nvPr/>
        </p:nvSpPr>
        <p:spPr>
          <a:xfrm>
            <a:off x="6313225" y="2715750"/>
            <a:ext cx="23982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реакции
</a:t>
            </a:r>
            <a:pPr algn="l" indent="0" marL="0">
              <a:lnSpc>
                <a:spcPct val="100000"/>
              </a:lnSpc>
              <a:buNone/>
            </a:pPr>
            <a:r>
              <a:rPr lang="en-US" sz="6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перегреве усиливается потоотделение, при нагрузке учащается дыхание, инсулин снижает уровень глюкозы, а глюкагон повышает его. Эти реакции показывают работу регуляции в реальных условиях.
</a:t>
            </a:r>
            <a:endParaRPr lang="en-US" sz="1107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275" y="1510607"/>
            <a:ext cx="2272200" cy="14800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41875" y="1510607"/>
            <a:ext cx="2272200" cy="148003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44475" y="1510607"/>
            <a:ext cx="2272200" cy="148003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590300" y="3632625"/>
            <a:ext cx="2163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каждой молекуле ДНК зашифрована последовательность нуклеотидов, определяющая наследственную информацию организма. Гены управляют синтезом белков и РНК, а значит, влияют на признаки, строение клеток и особенности их работы. Именно поэтому изменения в ДНК могут отражаться на всём организме.
</a:t>
            </a:r>
            <a:endParaRPr lang="en-US" sz="785" dirty="0"/>
          </a:p>
        </p:txBody>
      </p:sp>
      <p:sp>
        <p:nvSpPr>
          <p:cNvPr id="12" name="Text 3"/>
          <p:cNvSpPr txBox="1"/>
          <p:nvPr/>
        </p:nvSpPr>
        <p:spPr>
          <a:xfrm>
            <a:off x="590301" y="3093275"/>
            <a:ext cx="2163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ДНК как носитель кода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3492900" y="3632625"/>
            <a:ext cx="2163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Хромосомы упаковывают ДНК и обеспечивают ее точное распределение при делении клеток. Митоз сохраняет исходный набор хромосом, что важно для роста и восстановления тканей. Благодаря этому дочерние клетки получают одинаковую наследственную информацию и сохраняют функции исходной клетки.
</a:t>
            </a:r>
            <a:endParaRPr lang="en-US" sz="785" dirty="0"/>
          </a:p>
        </p:txBody>
      </p:sp>
      <p:sp>
        <p:nvSpPr>
          <p:cNvPr id="14" name="Text 5"/>
          <p:cNvSpPr txBox="1"/>
          <p:nvPr/>
        </p:nvSpPr>
        <p:spPr>
          <a:xfrm>
            <a:off x="3492901" y="3093275"/>
            <a:ext cx="2163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Хромосомы и деление клетки
</a:t>
            </a:r>
            <a:endParaRPr lang="en-US" sz="1375" dirty="0"/>
          </a:p>
        </p:txBody>
      </p:sp>
      <p:sp>
        <p:nvSpPr>
          <p:cNvPr id="15" name="Text 6"/>
          <p:cNvSpPr txBox="1"/>
          <p:nvPr/>
        </p:nvSpPr>
        <p:spPr>
          <a:xfrm>
            <a:off x="6395500" y="3632625"/>
            <a:ext cx="2163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Мейоз уменьшает число хромосом вдвое и приводит к образованию гамет. При этом возникают новые сочетания наследственного материала, что увеличивает разнообразие потомства. Такое разнообразие является основой изменчивости и дальнейшего отбора в популяциях.
</a:t>
            </a:r>
            <a:endParaRPr lang="en-US" sz="801" dirty="0"/>
          </a:p>
        </p:txBody>
      </p:sp>
      <p:sp>
        <p:nvSpPr>
          <p:cNvPr id="16" name="Text 7"/>
          <p:cNvSpPr txBox="1"/>
          <p:nvPr/>
        </p:nvSpPr>
        <p:spPr>
          <a:xfrm>
            <a:off x="6395501" y="3093275"/>
            <a:ext cx="2163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Мейоз и наследственная изменчивость
</a:t>
            </a:r>
            <a:endParaRPr lang="en-US" sz="1375" dirty="0"/>
          </a:p>
        </p:txBody>
      </p:sp>
      <p:sp>
        <p:nvSpPr>
          <p:cNvPr id="17" name="Text 8"/>
          <p:cNvSpPr txBox="1"/>
          <p:nvPr/>
        </p:nvSpPr>
        <p:spPr>
          <a:xfrm>
            <a:off x="628050" y="211800"/>
            <a:ext cx="7887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4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Наследственная информация и передача признаков
</a:t>
            </a:r>
            <a:endParaRPr lang="en-US" sz="3144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1559" y="1551000"/>
            <a:ext cx="3727482" cy="2440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599625" y="244500"/>
            <a:ext cx="5930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Факторы, влияющие на активность ферментов
</a:t>
            </a:r>
            <a:endParaRPr lang="en-US" sz="2340" dirty="0"/>
          </a:p>
        </p:txBody>
      </p:sp>
      <p:sp>
        <p:nvSpPr>
          <p:cNvPr id="7" name="Text 1"/>
          <p:cNvSpPr txBox="1"/>
          <p:nvPr/>
        </p:nvSpPr>
        <p:spPr>
          <a:xfrm>
            <a:off x="5526825" y="1849850"/>
            <a:ext cx="31230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Ферменты работают как высокоточные белковые катализаторы, поэтому даже небольшие изменения условий среды заметно отражаются на скорости реакции.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526825" y="2824250"/>
            <a:ext cx="3081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Активность ферментов имеет оптимум: при отклонении от него реакции замедляются, а при сильном нагревании белок может терять структуру.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875" y="3805074"/>
            <a:ext cx="27183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Схематические данные по школьному курсу биологии
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2925" y="1387800"/>
            <a:ext cx="267900" cy="26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15850" y="1387800"/>
            <a:ext cx="267900" cy="26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934550" y="1387800"/>
            <a:ext cx="267900" cy="267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228050" y="1394430"/>
            <a:ext cx="318300" cy="25464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00433" y="435725"/>
            <a:ext cx="58068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 как основа жизни на Земле
</a:t>
            </a:r>
            <a:endParaRPr lang="en-US" sz="2200" dirty="0"/>
          </a:p>
        </p:txBody>
      </p:sp>
      <p:sp>
        <p:nvSpPr>
          <p:cNvPr id="12" name="Text 1"/>
          <p:cNvSpPr txBox="1"/>
          <p:nvPr/>
        </p:nvSpPr>
        <p:spPr>
          <a:xfrm>
            <a:off x="300425" y="1871900"/>
            <a:ext cx="1758600" cy="30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 энергии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Световая энергия поглощается хлорофиллом и используется для запуска реакций, в которых неорганические вещества превращаются в органические. Именно так растения, водоросли и цианобактерии запасают энергию в химических связях.
</a:t>
            </a:r>
            <a:endParaRPr lang="en-US" sz="1300" dirty="0"/>
          </a:p>
        </p:txBody>
      </p:sp>
      <p:sp>
        <p:nvSpPr>
          <p:cNvPr id="13" name="Text 2"/>
          <p:cNvSpPr txBox="1"/>
          <p:nvPr/>
        </p:nvSpPr>
        <p:spPr>
          <a:xfrm>
            <a:off x="2533350" y="1871900"/>
            <a:ext cx="1758600" cy="30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органического вещества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воды и углекислого газа в хлоропластах образуются углеводы, прежде всего глюкоза. Эти вещества служат строительным материалом и источником энергии для самого организма и всех потребителей в экосистеме.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4852050" y="1871900"/>
            <a:ext cx="1758600" cy="30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Выделение кислорода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ходе фотосинтеза в атмосферу поступает кислород, необходимый для дыхания большинства живых организмов. Благодаря этому процессу поддерживается газовый состав воздуха и возможность аэробной жизни на планете.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7170750" y="1871900"/>
            <a:ext cx="1758600" cy="30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пищевых цепей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 создаёт первичную биомассу, с которой начинается питание в биосфере. От него зависят травоядные, хищники и редуценты, поэтому он определяет устойчивость и продуктивность природных сообществ.
</a:t>
            </a:r>
            <a:endParaRPr lang="en-US" sz="1300" dirty="0"/>
          </a:p>
        </p:txBody>
      </p:sp>
      <p:sp>
        <p:nvSpPr>
          <p:cNvPr id="16" name="Text 5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4613" y="1604607"/>
            <a:ext cx="3812100" cy="240498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599625" y="244500"/>
            <a:ext cx="5930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Методы изучения биологических систем
</a:t>
            </a:r>
            <a:endParaRPr lang="en-US" sz="2340" dirty="0"/>
          </a:p>
        </p:txBody>
      </p:sp>
      <p:sp>
        <p:nvSpPr>
          <p:cNvPr id="6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650475" y="1695850"/>
            <a:ext cx="26310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Методы биологии различаются по объекту исследования и по тому, какие вопросы они позволяют решить: от строения клеток до изменений в популяциях и экосистемах.
</a:t>
            </a:r>
            <a:endParaRPr lang="en-US" sz="1153" dirty="0"/>
          </a:p>
        </p:txBody>
      </p:sp>
      <p:sp>
        <p:nvSpPr>
          <p:cNvPr id="8" name="Text 3"/>
          <p:cNvSpPr txBox="1"/>
          <p:nvPr/>
        </p:nvSpPr>
        <p:spPr>
          <a:xfrm>
            <a:off x="5650475" y="3022725"/>
            <a:ext cx="26310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Методы дополняют друг друга: одни описывают строение, другие выявляют молекулярные причины, третьи помогают проверять гипотезы и прогнозировать изменения в живых системах.
</a:t>
            </a:r>
            <a:endParaRPr lang="en-US" sz="1114" dirty="0"/>
          </a:p>
        </p:txBody>
      </p:sp>
      <p:sp>
        <p:nvSpPr>
          <p:cNvPr id="9" name="Text 4"/>
          <p:cNvSpPr txBox="1"/>
          <p:nvPr/>
        </p:nvSpPr>
        <p:spPr>
          <a:xfrm>
            <a:off x="729225" y="4402625"/>
            <a:ext cx="3702900" cy="3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биологии; обобщение методов современной биологии.
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50" y="1525847"/>
            <a:ext cx="8486100" cy="306680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3350" y="244500"/>
            <a:ext cx="7521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строится исследование в биологии
</a:t>
            </a:r>
            <a:endParaRPr lang="en-US" sz="2340" dirty="0"/>
          </a:p>
        </p:txBody>
      </p:sp>
      <p:sp>
        <p:nvSpPr>
          <p:cNvPr id="6" name="Text 1"/>
          <p:cNvSpPr txBox="1"/>
          <p:nvPr/>
        </p:nvSpPr>
        <p:spPr>
          <a:xfrm>
            <a:off x="333350" y="1026725"/>
            <a:ext cx="84861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этапов научного исследования от наблюдения до проверки воспроизводимости результата.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98500" y="1747407"/>
            <a:ext cx="4053600" cy="119153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4700" y="181525"/>
            <a:ext cx="8207100" cy="8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молекулярные технологии в биологии
</a:t>
            </a:r>
            <a:endParaRPr lang="en-US" sz="1900" dirty="0"/>
          </a:p>
        </p:txBody>
      </p:sp>
      <p:sp>
        <p:nvSpPr>
          <p:cNvPr id="10" name="Text 1"/>
          <p:cNvSpPr txBox="1"/>
          <p:nvPr/>
        </p:nvSpPr>
        <p:spPr>
          <a:xfrm>
            <a:off x="5292450" y="3280800"/>
            <a:ext cx="3121200" cy="67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Этические границы
</a:t>
            </a:r>
            <a:pPr algn="l" indent="0" marL="0">
              <a:lnSpc>
                <a:spcPct val="100000"/>
              </a:lnSpc>
              <a:buNone/>
            </a:pPr>
            <a:r>
              <a:rPr lang="en-US" sz="6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Молекулярные методы требуют строгого соблюдения биобезопасности, правил работы с материалом и этических норм. Чем сильнее технология влияет на наследственную информацию, тем выше ответственность исследователя.
</a:t>
            </a:r>
            <a:endParaRPr lang="en-US" sz="1050" dirty="0"/>
          </a:p>
        </p:txBody>
      </p:sp>
      <p:sp>
        <p:nvSpPr>
          <p:cNvPr id="11" name="Text 2"/>
          <p:cNvSpPr txBox="1"/>
          <p:nvPr/>
        </p:nvSpPr>
        <p:spPr>
          <a:xfrm>
            <a:off x="994800" y="1618204"/>
            <a:ext cx="3121200" cy="67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мутаций
</a:t>
            </a:r>
            <a:pPr algn="l" indent="0" marL="0">
              <a:lnSpc>
                <a:spcPct val="100000"/>
              </a:lnSpc>
              <a:buNone/>
            </a:pPr>
            <a:r>
              <a:rPr lang="en-US" sz="6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Генетический анализ позволяет обнаруживать изменения в ДНК, которые связаны с наследственными заболеваниями, особенностями признаков и рисками развития некоторых патологий. Это важно для диагностики и консультирования.
</a:t>
            </a:r>
            <a:endParaRPr lang="en-US" sz="1057" dirty="0"/>
          </a:p>
        </p:txBody>
      </p:sp>
      <p:sp>
        <p:nvSpPr>
          <p:cNvPr id="12" name="Text 3"/>
          <p:cNvSpPr txBox="1"/>
          <p:nvPr/>
        </p:nvSpPr>
        <p:spPr>
          <a:xfrm>
            <a:off x="994800" y="2818054"/>
            <a:ext cx="3121200" cy="67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генома
</a:t>
            </a:r>
            <a:pPr algn="l" indent="0" marL="0">
              <a:lnSpc>
                <a:spcPct val="100000"/>
              </a:lnSpc>
              <a:buNone/>
            </a:pPr>
            <a:r>
              <a:rPr lang="en-US" sz="6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Секвенирование определяет порядок нуклеотидов в молекуле ДНК и помогает изучать строение генов, сравнивать наследственный материал и выявлять различия между организмами, популяциями и отдельными клетками.
</a:t>
            </a:r>
            <a:endParaRPr lang="en-US" sz="1046" dirty="0"/>
          </a:p>
        </p:txBody>
      </p:sp>
      <p:sp>
        <p:nvSpPr>
          <p:cNvPr id="13" name="Text 4"/>
          <p:cNvSpPr txBox="1"/>
          <p:nvPr/>
        </p:nvSpPr>
        <p:spPr>
          <a:xfrm>
            <a:off x="994800" y="4022479"/>
            <a:ext cx="3121200" cy="67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Редактирование ДНК
</a:t>
            </a:r>
            <a:pPr algn="l" indent="0" marL="0">
              <a:lnSpc>
                <a:spcPct val="100000"/>
              </a:lnSpc>
              <a:buNone/>
            </a:pPr>
            <a:r>
              <a:rPr lang="en-US" sz="5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Технология CRISPR-Cas даёт возможность точно изменять участки генома в лабораторных исследованиях и перспективных медицинских разработках. При этом особенно важны контроль точности и безопасность применения.
</a:t>
            </a:r>
            <a:endParaRPr lang="en-US" sz="1020" dirty="0"/>
          </a:p>
        </p:txBody>
      </p:sp>
      <p:sp>
        <p:nvSpPr>
          <p:cNvPr id="14" name="Text 5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1559" y="1551000"/>
            <a:ext cx="3727482" cy="2440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599625" y="244500"/>
            <a:ext cx="5930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Уровни исследования живой природы
</a:t>
            </a:r>
            <a:endParaRPr lang="en-US" sz="2340" dirty="0"/>
          </a:p>
        </p:txBody>
      </p:sp>
      <p:sp>
        <p:nvSpPr>
          <p:cNvPr id="7" name="Text 1"/>
          <p:cNvSpPr txBox="1"/>
          <p:nvPr/>
        </p:nvSpPr>
        <p:spPr>
          <a:xfrm>
            <a:off x="5526825" y="1849850"/>
            <a:ext cx="31230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уровень требует своих методов: молекулярных, микроскопических, физиологических и экологических. Вместе они связывают структуру, функции и взаимодействия живых систем.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526825" y="2824250"/>
            <a:ext cx="3081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Живая природа изучается как единая система, где выводы одного уровня дополняются данными других и позволяют увидеть общую картину организации жизни.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875" y="3805074"/>
            <a:ext cx="27183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обобщение уровней биологического исследования; учебный материал по биологии.
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74125" y="1844204"/>
            <a:ext cx="267900" cy="26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324875" y="1850834"/>
            <a:ext cx="318300" cy="25464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509281" y="1844204"/>
            <a:ext cx="301388" cy="2679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701975" y="1844204"/>
            <a:ext cx="267900" cy="2679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492150" y="127825"/>
            <a:ext cx="3712200" cy="104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связи и устойчивость экосистем
</a:t>
            </a:r>
            <a:endParaRPr lang="en-US" sz="2200" dirty="0"/>
          </a:p>
        </p:txBody>
      </p:sp>
      <p:sp>
        <p:nvSpPr>
          <p:cNvPr id="15" name="Text 1"/>
          <p:cNvSpPr txBox="1"/>
          <p:nvPr/>
        </p:nvSpPr>
        <p:spPr>
          <a:xfrm>
            <a:off x="428775" y="2381825"/>
            <a:ext cx="1758600" cy="183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Пищевые связи
</a:t>
            </a:r>
            <a:pPr algn="l" indent="0" marL="0">
              <a:lnSpc>
                <a:spcPct val="100000"/>
              </a:lnSpc>
              <a:buNone/>
            </a:pPr>
            <a:r>
              <a:rPr lang="en-US" sz="11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экосистеме энергия передаётся от производителей к потребителям по цепям питания. Если один из уровней нарушается, изменяется численность многих видов и устойчивость сообщества в целом.
</a:t>
            </a:r>
            <a:endParaRPr lang="en-US" sz="1292" dirty="0"/>
          </a:p>
        </p:txBody>
      </p:sp>
      <p:sp>
        <p:nvSpPr>
          <p:cNvPr id="16" name="Text 2"/>
          <p:cNvSpPr txBox="1"/>
          <p:nvPr/>
        </p:nvSpPr>
        <p:spPr>
          <a:xfrm>
            <a:off x="2604725" y="2381825"/>
            <a:ext cx="1758600" cy="183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Симбиоз
</a:t>
            </a:r>
            <a:pPr algn="l" indent="0" marL="0">
              <a:lnSpc>
                <a:spcPct val="100000"/>
              </a:lnSpc>
              <a:buNone/>
            </a:pPr>
            <a:r>
              <a:rPr lang="en-US" sz="10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Взаимовыгодные отношения повышают выживаемость организмов: насекомые опыляют растения, а те обеспечивают их нектаром и пыльцой. Подобные связи усиливают продуктивность экосистемы и поддерживают разнообразие видов.
</a:t>
            </a:r>
            <a:endParaRPr lang="en-US" sz="1146" dirty="0"/>
          </a:p>
        </p:txBody>
      </p:sp>
      <p:sp>
        <p:nvSpPr>
          <p:cNvPr id="17" name="Text 3"/>
          <p:cNvSpPr txBox="1"/>
          <p:nvPr/>
        </p:nvSpPr>
        <p:spPr>
          <a:xfrm>
            <a:off x="4780675" y="2381825"/>
            <a:ext cx="1758600" cy="183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Разложение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Редуценты разрушают органические остатки и возвращают минеральные вещества в среду. Без их работы круговорот веществ был бы нарушен, а почва быстро истощалась бы.
</a:t>
            </a:r>
            <a:endParaRPr lang="en-US" sz="1300" dirty="0"/>
          </a:p>
        </p:txBody>
      </p:sp>
      <p:sp>
        <p:nvSpPr>
          <p:cNvPr id="18" name="Text 4"/>
          <p:cNvSpPr txBox="1"/>
          <p:nvPr/>
        </p:nvSpPr>
        <p:spPr>
          <a:xfrm>
            <a:off x="6956625" y="2381825"/>
            <a:ext cx="1758600" cy="183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Устойчивость
</a:t>
            </a:r>
            <a:pPr algn="l" indent="0" marL="0">
              <a:lnSpc>
                <a:spcPct val="100000"/>
              </a:lnSpc>
              <a:buNone/>
            </a:pPr>
            <a:r>
              <a:rPr lang="en-US" sz="11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биоразнообразие, тем надёжнее саморегуляция экосистемы. Разные виды выполняют разные функции, поэтому система лучше переносит колебания климата, дефицит ресурсов и другие внешние воздействия.
</a:t>
            </a:r>
            <a:endParaRPr lang="en-US" sz="1193" dirty="0"/>
          </a:p>
        </p:txBody>
      </p:sp>
      <p:sp>
        <p:nvSpPr>
          <p:cNvPr id="19" name="Text 5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43663" y="2102883"/>
            <a:ext cx="3812100" cy="1519234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74850" y="770375"/>
            <a:ext cx="5930100" cy="51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митоза, мейоза, фотосинтеза и дыхания
</a:t>
            </a:r>
            <a:endParaRPr lang="en-US" sz="2026" dirty="0"/>
          </a:p>
        </p:txBody>
      </p:sp>
      <p:sp>
        <p:nvSpPr>
          <p:cNvPr id="7" name="Text 1"/>
          <p:cNvSpPr txBox="1"/>
          <p:nvPr/>
        </p:nvSpPr>
        <p:spPr>
          <a:xfrm>
            <a:off x="955850" y="1924450"/>
            <a:ext cx="2702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ключевых процесса показывают, как живые системы сохраняют наследственность, образуют новые клетки и получают энергию для жизнедеятельности.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955850" y="3098925"/>
            <a:ext cx="2702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Митоз и мейоз обеспечивают размножение и наследственность, а фотосинтез и дыхание связывают синтез органических веществ с получением энергии.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974850" y="4410350"/>
            <a:ext cx="2702100" cy="3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школьного курса общей биологии.
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1559" y="1551000"/>
            <a:ext cx="3727482" cy="2440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599625" y="244500"/>
            <a:ext cx="5930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Зависимость численности популяции от ресурсов среды
</a:t>
            </a:r>
            <a:endParaRPr lang="en-US" sz="2340" dirty="0"/>
          </a:p>
        </p:txBody>
      </p:sp>
      <p:sp>
        <p:nvSpPr>
          <p:cNvPr id="7" name="Text 1"/>
          <p:cNvSpPr txBox="1"/>
          <p:nvPr/>
        </p:nvSpPr>
        <p:spPr>
          <a:xfrm>
            <a:off x="5526825" y="1849850"/>
            <a:ext cx="31230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при благоприятных условиях рост не продолжается бесконечно: популяция сталкивается с дефицитом ресурсов и усиливающимся воздействием ограничивающих факторов.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526825" y="2824250"/>
            <a:ext cx="3081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Численность приближается к пределу, который задаёт среда. Для долгосрочной устойчивости важны баланс ресурсов, конкуренция и естественные механизмы регуляции.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875" y="3805074"/>
            <a:ext cx="27183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модель логистического роста популяции; учебная биология.
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47025" y="3772800"/>
            <a:ext cx="78879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значение биологии в жизни человека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33750" y="1443475"/>
            <a:ext cx="18189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Медицина
</a:t>
            </a:r>
            <a:pPr algn="l" indent="0" marL="0">
              <a:lnSpc>
                <a:spcPct val="115000"/>
              </a:lnSpc>
              <a:buNone/>
            </a:pPr>
            <a:r>
              <a:rPr lang="en-US" sz="6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Биологические знания помогают понимать причины болезней, разрабатывать вакцины и лекарства, проводить генетическую диагностику и выбирать эффективные способы профилактики. Без них современная медицина была бы значительно менее точной.
</a:t>
            </a:r>
            <a:endParaRPr lang="en-US" sz="1182" dirty="0"/>
          </a:p>
        </p:txBody>
      </p:sp>
      <p:sp>
        <p:nvSpPr>
          <p:cNvPr id="11" name="Text 3"/>
          <p:cNvSpPr txBox="1"/>
          <p:nvPr/>
        </p:nvSpPr>
        <p:spPr>
          <a:xfrm>
            <a:off x="2542850" y="1443475"/>
            <a:ext cx="18189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
</a:t>
            </a:r>
            <a:pPr algn="l" indent="0" marL="0">
              <a:lnSpc>
                <a:spcPct val="115000"/>
              </a:lnSpc>
              <a:buNone/>
            </a:pPr>
            <a:r>
              <a:rPr lang="en-US" sz="6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растениеводстве и животноводстве биология используется для селекции, повышения урожайности, устойчивости к болезням и улучшения качеств пород и сортов. Это напрямую влияет на продовольственную безопасность.
</a:t>
            </a:r>
            <a:endParaRPr lang="en-US" sz="1221" dirty="0"/>
          </a:p>
        </p:txBody>
      </p:sp>
      <p:sp>
        <p:nvSpPr>
          <p:cNvPr id="12" name="Text 4"/>
          <p:cNvSpPr txBox="1"/>
          <p:nvPr/>
        </p:nvSpPr>
        <p:spPr>
          <a:xfrm>
            <a:off x="4751950" y="1443475"/>
            <a:ext cx="18189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Экология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Биологические методы позволяют оценивать состояние воды, почвы и воздуха, отслеживать изменения в экосистемах и своевременно замечать последствия загрязнения. Такой контроль нужен для охраны природы.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6961050" y="1443475"/>
            <a:ext cx="18189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Биотехнологии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Клеточные и молекулярные технологии применяются при получении ферментов, инсулина, пробиотиков и других полезных продуктов. Они расширяют возможности науки, промышленности и медицины.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6675" y="229750"/>
            <a:ext cx="6234000" cy="92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становится понятной через системы
</a:t>
            </a:r>
            <a:endParaRPr lang="en-US" sz="1900" dirty="0"/>
          </a:p>
        </p:txBody>
      </p:sp>
      <p:sp>
        <p:nvSpPr>
          <p:cNvPr id="6" name="Text 1"/>
          <p:cNvSpPr txBox="1"/>
          <p:nvPr/>
        </p:nvSpPr>
        <p:spPr>
          <a:xfrm>
            <a:off x="2779975" y="1905000"/>
            <a:ext cx="3832200" cy="13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Биология показывает, что жизнь строится на связях между уровнями организации, процессами обмена, наследственностью и регуляцией. Чем точнее мы видим эти связи, тем глубже понимаем природу и человека.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2026-06-01T17:44:25Z</dcterms:created>
  <dcterms:modified xsi:type="dcterms:W3CDTF">2026-06-01T17:44:25Z</dcterms:modified>
</cp:coreProperties>
</file>