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Человечество в биосфере Земли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 — часть биосферы и один из её главных факторов изменений.
</a:t>
            </a:r>
            <a:endParaRPr lang="en-US" sz="88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как среда жизни и ответственности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Биосфера объединяет все области Земли, где возможна жизнь. Человек возник внутри неё и быстро стал мощной природной силой. Сегодня важно понять, как его деятельность влияет на экосистемы, климат и разнообразие живого мира.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875" y="1789450"/>
            <a:ext cx="239400" cy="239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33063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6935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20575" y="1789450"/>
            <a:ext cx="239400" cy="2394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системе живого мира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принадлежность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относится к животным, хордовым, млекопитающим и приматам. Это определяет его строение, способы размножения и зависимость от условий среды, как у других организмов.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Консумент в трофических цепях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типу питания человек — консумент. Он получает энергию через пищу, а значит зависит от первичной продукции растений и устойчивой работы экосистем, поддерживающих все уровни цепей питания.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сельского хозяйства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Пища человека основана на аграрном производстве, которому нужны почвы, пресная вода, опылители и стабильный климат. Без этих условий продовольственная система становится уязвимой.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Включённость в круговороты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существует вне круговорота веществ и потока энергии. Его жизнь связана с биогеохимическими циклами, а любое вмешательство в них отражается на состоянии биосферы.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деятельность человека изменяет биосферу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цепочку от роста потребностей общества к экологическим последствиям и мерам ответа.
</a:t>
            </a:r>
            <a:endParaRPr lang="en-US" sz="111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и усиление нагрузки на природу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людей и выше уровень потребления, тем сильнее давление на ресурсы, инфраструктуру и природные системы.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населения ускоряет нагрузку не сам по себе, а в сочетании с высоким потреблением и ресурсозатратными технологиями.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Population Prospects 2024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Преобразование природных ландшафтов человеком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Сельское хозяйство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Распахивание земель и создание полей заменяют природные сообщества искусственными, снижая разнообразие видов и изменяя почвы, водный режим и структуру местообитаний.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Урбанизация сокращает площади естественных экосистем, повышает долю покрытых поверхностей и разделяет территории, по которым перемещаются животные и распространяются растения.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Инфраструктура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линии связи и промышленные площадки разрывают непрерывные природные пространства, усиливают фрагментацию местообитаний и затрудняют миграции многих организмов.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вырубки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леса лишает животных укрытий и кормовой базы, а также уменьшает способность экосистем удерживать влагу, защищать почвы и связывать углерод.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формы антропогенного воздействия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примеры показывают, как разные виды деятельности человека отражаются на живых организмах и экосистемах.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затрагивает воздух, воду, сушу и биоту одновременно, поэтому последствия быстро распространяются по всей экосистеме.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биологии и экологии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Биогеохимические циклы и роль человека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эпоха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Сжигание угля, нефти и газа резко увеличивает поступление углекислого газа в атмосферу и ускоряет углеродный цикл.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этап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Промышленность, транспорт и агросектор делают круговороты веществ быстрее и менее сбалансированными, усиливая климатические и экологические риски.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Интенсивное земледелие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Минеральные удобрения обогащают почвы азотом и фосфором, но их избыток вымывается в водоёмы и вызывает «цветение» воды.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парниковых выбросов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Долгоживущий вклад в потепление даёт прежде всего углекислый газ, а в ближайшей перспективе заметен и метан.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выбросов требует мер не только в энергетике, но и в сельском хозяйстве, транспорте и городском хозяйстве.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IPCC; Our World in Data, обобщённые глобальные оценки выбросов по секторам
</a:t>
            </a:r>
            <a:endParaRPr lang="en-US" sz="7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исчезновение видов затрагивает всех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исчезает место для жизни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Редкий вид часто исчезает не внезапно, а вместе с теми условиями, в которых он существовал тысячелетиями. Вырубка леса, осушение болот или застройка берегов оставляют организмам всё меньше пространства для выживания и размножения. Так разрушение среды запускает цепную реакцию сокращения численности.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потеря одного вида важна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вид участвует в пищевых связях, опылении, разложении органики или поддержании почвенного плодородия. Если он исчезает, экосистема теряет устойчивость, а её функции ослабевают. Именно поэтому сохранение биоразнообразия — это не только защита отдельных животных, но и защита целостности природных систем.
</a:t>
            </a:r>
            <a:endParaRPr lang="en-US" sz="110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910" y="75"/>
            <a:ext cx="5073179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3529200" cy="126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Экосистемные услуги, необходимые обществу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497975" y="1749900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культурные растения дают урожай благодаря насекомым и птицам-опылителям. Без них снижается завязывание плодов, падает урожайность садов и полей, а продовольственная система становится менее устойчивой.
</a:t>
            </a:r>
            <a:endParaRPr lang="en-US" sz="1037" dirty="0"/>
          </a:p>
        </p:txBody>
      </p:sp>
      <p:sp>
        <p:nvSpPr>
          <p:cNvPr id="10" name="Text 3"/>
          <p:cNvSpPr txBox="1"/>
          <p:nvPr/>
        </p:nvSpPr>
        <p:spPr>
          <a:xfrm>
            <a:off x="497975" y="2576035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Чистая вода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Леса, болота и почвы задерживают загрязнители, регулируют сток и помогают естественному очищению воды. Поэтому сохранение природных экосистем напрямую связано со здоровьем людей и качеством питьевых ресурсов.
</a:t>
            </a:r>
            <a:endParaRPr lang="en-US" sz="1037" dirty="0"/>
          </a:p>
        </p:txBody>
      </p:sp>
      <p:sp>
        <p:nvSpPr>
          <p:cNvPr id="11" name="Text 4"/>
          <p:cNvSpPr txBox="1"/>
          <p:nvPr/>
        </p:nvSpPr>
        <p:spPr>
          <a:xfrm>
            <a:off x="497975" y="3402171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Плодородие почв
</a:t>
            </a:r>
            <a:pPr algn="l" indent="0" marL="0">
              <a:lnSpc>
                <a:spcPct val="115000"/>
              </a:lnSpc>
              <a:buNone/>
            </a:pPr>
            <a:r>
              <a:rPr lang="en-US" sz="8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органических остатков, деятельность микроорганизмов и круговорот питательных веществ создают плодородный слой. Именно он обеспечивает рост растений, урожайность сельского хозяйства и долгосрочную продуктивность земель.
</a:t>
            </a:r>
            <a:endParaRPr lang="en-US" sz="979" dirty="0"/>
          </a:p>
        </p:txBody>
      </p:sp>
      <p:sp>
        <p:nvSpPr>
          <p:cNvPr id="12" name="Text 5"/>
          <p:cNvSpPr txBox="1"/>
          <p:nvPr/>
        </p:nvSpPr>
        <p:spPr>
          <a:xfrm>
            <a:off x="497975" y="4228323"/>
            <a:ext cx="3292800" cy="6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и 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накапливают углерод, смягчают колебания температуры и защищают территории от эрозии и наводнений. Их утрата означает не только биологические, но и экономические потери для общества.
</a:t>
            </a:r>
            <a:endParaRPr lang="en-US" sz="103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Ресурсный след современного человека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нагрузки определяется не только численностью людей, но и образом жизни, транспортом, питанием и технологией производства; именно они формируют объём потребления ресурсов.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одинаковой численности населения экологический след может резко различаться. Главные рычаги снижения нагрузки — экономия ресурсов, более чистая энергия и рациональное потребление.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ООН: World Population Prospects; обобщённые данные по экологической нагрузке, условный индекс для сравнения тенденций.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 устойчивому развитию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экологических и технологических мер, ведущих к снижению давления на биосферу.
</a:t>
            </a:r>
            <a:endParaRPr lang="en-US" sz="111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3057275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85906" y="1405400"/>
            <a:ext cx="231188" cy="205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11594" y="3057275"/>
            <a:ext cx="179813" cy="205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 и технологии в охране биосферы
</a:t>
            </a:r>
            <a:endParaRPr lang="en-US" sz="2012" dirty="0"/>
          </a:p>
        </p:txBody>
      </p:sp>
      <p:sp>
        <p:nvSpPr>
          <p:cNvPr id="8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Спутниковый мониторинг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Снимки из космоса позволяют выявлять вырубку лесов, пожары, изменение берегов, загрязнение воздуха и трансформацию земель. Такие данные делают природоохранные решения более быстрыми и точными.
</a:t>
            </a:r>
            <a:endParaRPr lang="en-US" sz="1137" dirty="0"/>
          </a:p>
        </p:txBody>
      </p:sp>
      <p:sp>
        <p:nvSpPr>
          <p:cNvPr id="9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земледелие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Датчики, спутниковые карты и анализ почв помогают вносить удобрения и воду только там, где это действительно нужно. Так уменьшаются потери ресурсов, загрязнение почв и вынос веществ в реки.
</a:t>
            </a:r>
            <a:endParaRPr lang="en-US" sz="1137" dirty="0"/>
          </a:p>
        </p:txBody>
      </p:sp>
      <p:sp>
        <p:nvSpPr>
          <p:cNvPr id="10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Очистка стоков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очистные сооружения уменьшают поступление органических веществ, тяжёлых металлов и нефтепродуктов в водоёмы. Это сохраняет здоровье экосистем и повышает качество воды для населения.
</a:t>
            </a:r>
            <a:endParaRPr lang="en-US" sz="1137" dirty="0"/>
          </a:p>
        </p:txBody>
      </p:sp>
      <p:sp>
        <p:nvSpPr>
          <p:cNvPr id="11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 повторное использование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Биотехнологии и переработка материалов снижают потребность в сырье и объём отходов. Научные методы дополняют друг друга, когда экология опирается на наблюдения, модели и междисциплинарные исследования.
</a:t>
            </a:r>
            <a:endParaRPr lang="en-US" sz="113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экологических решений на разных уровнях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природы работают эффективнее, когда личные привычки, школьные инициативы, городская инфраструктура и государственная политика поддерживают друг друга.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каждом уровне эффект ограничен, но вместе меры уменьшают потребление ресурсов, загрязнение и утрату биоразнообразия. Наибольший результат даёт их сочетание.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школьного курса биологии и экологии; обобщение практик природопользования.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1600" y="2634646"/>
            <a:ext cx="4264500" cy="22488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7900" y="2634646"/>
            <a:ext cx="4264500" cy="224885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Экологическая ответственность человека
</a:t>
            </a:r>
            <a:endParaRPr lang="en-US" sz="20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Парк, который работает на 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в городском парке школьники высаживают кустарники, собирают мусор и отмечают, как меняется пространство вокруг них. Это не просто благоустройство: зелёные зоны охлаждают воздух, удерживают пыль и становятся местом жизни для птиц и насекомых.
</a:t>
            </a:r>
            <a:endParaRPr lang="en-US" sz="1102" dirty="0"/>
          </a:p>
        </p:txBody>
      </p:sp>
      <p:sp>
        <p:nvSpPr>
          <p:cNvPr id="7" name="Text 3"/>
          <p:cNvSpPr txBox="1"/>
          <p:nvPr/>
        </p:nvSpPr>
        <p:spPr>
          <a:xfrm>
            <a:off x="4617900" y="1095400"/>
            <a:ext cx="33774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Выбор, заметный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привычки складываются в общую картину: экономия воды, отказ от лишней упаковки, бережное отношение к энергии. Когда такие действия становятся регулярными, они формируют не только экологический результат, но и зрелую гражданскую позицию.
</a:t>
            </a:r>
            <a:endParaRPr lang="en-US" sz="110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Возможные сценарии будущего биосферы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Сценарии отличаются не только масштабом последствий, но и скоростью изменений в энергетике, транспорте, землепользовании и охране природы.
</a:t>
            </a:r>
            <a:endParaRPr lang="en-US" sz="1022" dirty="0"/>
          </a:p>
        </p:txBody>
      </p:sp>
      <p:sp>
        <p:nvSpPr>
          <p:cNvPr id="6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общество меняет технологии и привычки, тем выше шанс стабилизировать климат, сохранить воду и сократить утрату видов.
</a:t>
            </a:r>
            <a:endParaRPr lang="en-US" sz="1022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Сценарная оценка на основе обобщённых выводов межправительственных и научных экологических обзоров; шкала условная.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3" name="Text 1"/>
          <p:cNvSpPr txBox="1"/>
          <p:nvPr/>
        </p:nvSpPr>
        <p:spPr>
          <a:xfrm>
            <a:off x="5204650" y="1710750"/>
            <a:ext cx="36777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воды, сортировка отходов и выбор более экологичного транспорта дают измеримый результат, если становятся постоянной практикой в семье и школе.
</a:t>
            </a:r>
            <a:endParaRPr lang="en-US" sz="1022" dirty="0"/>
          </a:p>
        </p:txBody>
      </p:sp>
      <p:sp>
        <p:nvSpPr>
          <p:cNvPr id="4" name="Text 2"/>
          <p:cNvSpPr txBox="1"/>
          <p:nvPr/>
        </p:nvSpPr>
        <p:spPr>
          <a:xfrm>
            <a:off x="5204650" y="37514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материалов школьного курса биологии и экологии.
</a:t>
            </a:r>
            <a:endParaRPr lang="en-US" sz="722" dirty="0"/>
          </a:p>
        </p:txBody>
      </p:sp>
      <p:sp>
        <p:nvSpPr>
          <p:cNvPr id="5" name="Text 3"/>
          <p:cNvSpPr txBox="1"/>
          <p:nvPr/>
        </p:nvSpPr>
        <p:spPr>
          <a:xfrm>
            <a:off x="261600" y="120842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4"/>
          <p:cNvSpPr txBox="1"/>
          <p:nvPr/>
        </p:nvSpPr>
        <p:spPr>
          <a:xfrm>
            <a:off x="261600" y="2669675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ежедневные привычки уже заметно уменьшают личный экологический след школьника.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 месте человечества в биосфере
</a:t>
            </a:r>
            <a:endParaRPr lang="en-US" sz="221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Зависимость от 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не существует вне биосферы: он получает пищу, воду, кислород и условия для жизни только благодаря работе экосистем и круговоротам веществ.
</a:t>
            </a:r>
            <a:endParaRPr lang="en-US" sz="1342" dirty="0"/>
          </a:p>
        </p:txBody>
      </p:sp>
      <p:sp>
        <p:nvSpPr>
          <p:cNvPr id="9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воздействия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Технологии делают влияние человека особенно масштабным: оно может ускорять разрушение природных связей или, напротив, помогать их восстановлению и защите.
</a:t>
            </a:r>
            <a:endParaRPr lang="en-US" sz="1342" dirty="0"/>
          </a:p>
        </p:txBody>
      </p:sp>
      <p:sp>
        <p:nvSpPr>
          <p:cNvPr id="10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устойчивости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имеют пределы самовосстановления, поэтому природопользование должно учитывать скорость восполнения ресурсов, сохранение местообитаний и поддержку биоразнообразия.
</a:t>
            </a:r>
            <a:endParaRPr lang="en-US" sz="1342" dirty="0"/>
          </a:p>
        </p:txBody>
      </p:sp>
      <p:sp>
        <p:nvSpPr>
          <p:cNvPr id="11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выбора
</a:t>
            </a:r>
            <a:pPr algn="l" indent="0" marL="0">
              <a:lnSpc>
                <a:spcPct val="115000"/>
              </a:lnSpc>
              <a:buNone/>
            </a:pPr>
            <a:r>
              <a:rPr lang="en-US" sz="5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Устойчивое будущее требует научного подхода, экологической культуры и готовности изменять потребление так, чтобы потребности людей не разрушали основы жизни на Земле.
</a:t>
            </a:r>
            <a:endParaRPr lang="en-US" sz="1281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и биосфера: выбор на ближайшие десятилетия
</a:t>
            </a:r>
            <a:endParaRPr lang="en-US" sz="2412" dirty="0"/>
          </a:p>
        </p:txBody>
      </p:sp>
      <p:sp>
        <p:nvSpPr>
          <p:cNvPr id="3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Будущее цивилизации зависит от того, сумеет ли общество сократить загрязнение, сохранить биоразнообразие и согласовать развитие технологий с природными пределами биосферы.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2026-06-02T00:01:57Z</dcterms:created>
  <dcterms:modified xsi:type="dcterms:W3CDTF">2026-06-02T00:01:57Z</dcterms:modified>
</cp:coreProperties>
</file>