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населения и его миграции: ключевые закономерности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живут именно здесь, а не там?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 географии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населения показывает, как природа, хозяйство и история формируют пространство. Миграции постоянно перераспределяют людей, меняя плотность, урбанизацию и состав населения стран и регионов.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размещения населения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42397" y="1650374"/>
            <a:ext cx="3547938" cy="752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Равномерность и контрасты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редко распределено одинаково: одни территории заселены густо, другие почти пустуют. Эта неравномерность отражает различия в природных условиях, доступности ресурсов, транспорте и хозяйственном развитии.
</a:t>
            </a:r>
            <a:endParaRPr lang="en-US" sz="1102" dirty="0"/>
          </a:p>
        </p:txBody>
      </p:sp>
      <p:sp>
        <p:nvSpPr>
          <p:cNvPr id="13" name="Text 3"/>
          <p:cNvSpPr txBox="1"/>
          <p:nvPr/>
        </p:nvSpPr>
        <p:spPr>
          <a:xfrm>
            <a:off x="842397" y="2739442"/>
            <a:ext cx="3547938" cy="759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и сельское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население сосредоточено в более плотной застройке и связано с промышленностью, управлением и услугами. Сельское сильнее зависит от природной среды и чаще ориентировано на аграрную деятельность.
</a:t>
            </a:r>
            <a:endParaRPr lang="en-US" sz="1111" dirty="0"/>
          </a:p>
        </p:txBody>
      </p:sp>
      <p:sp>
        <p:nvSpPr>
          <p:cNvPr id="14" name="Text 4"/>
          <p:cNvSpPr txBox="1"/>
          <p:nvPr/>
        </p:nvSpPr>
        <p:spPr>
          <a:xfrm>
            <a:off x="847544" y="3856589"/>
            <a:ext cx="3542791" cy="759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Агломерации и мегалополисы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Агломерации объединяют крупный город и окружающие поселения в единую систему связей. Мегалополисы — это крупнейшие непрерывные урбанизированные зоны, где города почти сливаются между собой.
</a:t>
            </a:r>
            <a:endParaRPr lang="en-US" sz="1111" dirty="0"/>
          </a:p>
        </p:txBody>
      </p:sp>
      <p:sp>
        <p:nvSpPr>
          <p:cNvPr id="15" name="Text 5"/>
          <p:cNvSpPr txBox="1"/>
          <p:nvPr/>
        </p:nvSpPr>
        <p:spPr>
          <a:xfrm>
            <a:off x="4820210" y="1650374"/>
            <a:ext cx="3553085" cy="759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Компактное и рассредоточенное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Компактное расселение характерно для городов и пригородов, где застройка плотная и связи между объектами тесны. Рассредоточенное встречается в сельской местности, где дома и поселения удалены друг от друга.
</a:t>
            </a:r>
            <a:endParaRPr lang="en-US" sz="1111" dirty="0"/>
          </a:p>
        </p:txBody>
      </p:sp>
      <p:sp>
        <p:nvSpPr>
          <p:cNvPr id="16" name="Text 6"/>
          <p:cNvSpPr txBox="1"/>
          <p:nvPr/>
        </p:nvSpPr>
        <p:spPr>
          <a:xfrm>
            <a:off x="4819855" y="2739442"/>
            <a:ext cx="3547938" cy="759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измеряют числом жителей на 1 км². Этот показатель позволяет сравнивать территории по степени освоенности и выявлять районы концентрации населения, где нагрузка на пространство особенно высока.
</a:t>
            </a:r>
            <a:endParaRPr lang="en-US" sz="111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плотности населения по регионам мира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особенно высока в освоенных и транспортно доступных районах, где сосредоточены города, промышленность и сельское хозяйство.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регионами огромны: плотность выше там, где есть вода, работа и удобные пути сообщения.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оценки по регионам мира; округлённые значения для учебной диаграммы.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0075" y="1538620"/>
            <a:ext cx="2208610" cy="30562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факторы размещения населения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869950" y="1783996"/>
            <a:ext cx="1900799" cy="1200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умеренный и субтропический климат обычно благоприятнее для жизни и хозяйства. Холод, засуха и резкие сезонные колебания осложняют расселение и повышают издержки освоения территории.
</a:t>
            </a:r>
            <a:endParaRPr lang="en-US" sz="1072" dirty="0"/>
          </a:p>
        </p:txBody>
      </p:sp>
      <p:sp>
        <p:nvSpPr>
          <p:cNvPr id="13" name="Text 3"/>
          <p:cNvSpPr txBox="1"/>
          <p:nvPr/>
        </p:nvSpPr>
        <p:spPr>
          <a:xfrm>
            <a:off x="869950" y="3162704"/>
            <a:ext cx="1900799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пресной воде — один из ключевых условий заселения. Речные долины, озёрные районы и побережья часто становятся центрами концентрации населения, потому что обеспечивают быт и хозяйство.
</a:t>
            </a:r>
            <a:endParaRPr lang="en-US" sz="1096" dirty="0"/>
          </a:p>
        </p:txBody>
      </p:sp>
      <p:sp>
        <p:nvSpPr>
          <p:cNvPr id="14" name="Text 4"/>
          <p:cNvSpPr txBox="1"/>
          <p:nvPr/>
        </p:nvSpPr>
        <p:spPr>
          <a:xfrm>
            <a:off x="6632473" y="1794978"/>
            <a:ext cx="1903556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почвы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удобнее для строительства, земледелия и транспорта, чем горные районы. Плодородные почвы поддерживают устойчивое сельское хозяйство и делают территорию более привлекательной для постоянного проживания.
</a:t>
            </a:r>
            <a:endParaRPr lang="en-US" sz="1022" dirty="0"/>
          </a:p>
        </p:txBody>
      </p:sp>
      <p:sp>
        <p:nvSpPr>
          <p:cNvPr id="15" name="Text 5"/>
          <p:cNvSpPr txBox="1"/>
          <p:nvPr/>
        </p:nvSpPr>
        <p:spPr>
          <a:xfrm>
            <a:off x="6632117" y="3173687"/>
            <a:ext cx="1900799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риски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наводнения, засухи, лавины, вечная мерзлота или сейсмическая опасность ограничивают плотность населения. Чем выше риск для жизни и инфраструктуры, тем труднее устойчивое освоение территории.
</a:t>
            </a:r>
            <a:endParaRPr lang="en-US" sz="107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факторы размещения населения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магнит для населения — устойчивый спрос на труд. Промышленные районы, строительные площадки, сельскохозяйственные зоны и сервисные центры привлекают людей возможностью получить доход и закрепиться на месте.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узлы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Порты, железнодорожные станции, автомагистрали и пересадочные центры усиливают хозяйственные связи. В таких точках быстрее развивается торговля, логистика и складская деятельность, а значит, растёт численность жителей.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850901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Столицы, университетские центры и административные ядра концентрируют управление, бизнес и образовательные услуги. Это делает их особенно привлекательными для молодёжи, специалистов и семей с детьми.
</a:t>
            </a:r>
            <a:endParaRPr lang="en-US" sz="1184" dirty="0"/>
          </a:p>
        </p:txBody>
      </p:sp>
      <p:sp>
        <p:nvSpPr>
          <p:cNvPr id="15" name="Text 5"/>
          <p:cNvSpPr txBox="1"/>
          <p:nvPr/>
        </p:nvSpPr>
        <p:spPr>
          <a:xfrm>
            <a:off x="3610003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медицине, образованию, жилью и благоустроенной городской среде часто важнее, чем сама заработная плата. Люди выбирают территории, где проще строить долгосрочные жизненные планы.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6374171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и 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регион приходят инвестиции, появляются новые предприятия, инфраструктура и сервисы. Это запускает рост населения и делает территорию более устойчивой к оттоку жителей.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6375" y="1508047"/>
            <a:ext cx="3838600" cy="270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территорий и особенности заселения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плотность населения определяется не только размером территории, но прежде всего её доступностью и хозяйственной привлекательностью.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плотность сильнее всего влияют вода, транспорт и рабочие места; площадь территории сама по себе решающего значения не имеет.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географии населения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отличаются компактной застройкой, высокой плотностью населения и развитой инфраструктурой. Здесь сосредоточены промышленность, транспорт, управление и большая часть современных сервисов.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Сельский уклад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население живёт более рассредоточенно и сильнее зависит от природных условий. Его жизнь чаще связана с сельским хозяйством, сезонностью работ и ограниченной транспортной доступностью.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Урбанизационный сдвиг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доля городских жителей растёт, а сельских — сокращается. Это связано с концентрацией рабочих мест, образовательных возможностей и социальных услуг в городах.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Пространственные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усиливает нагрузку на жильё, дороги и коммунальные системы, но одновременно повышает экономическую активность. Село нередко теряет население, особенно молодёжь и квалифицированных специалистов.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и сельское расселение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как мировой тренд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роста особенно заметны в странах, где быстро расширяются города и формируются новые агломерации.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становится всё более городским: основная часть будущего прироста придётся на Азию и Африку.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 DESA, World Urbanization Prospects (оценки и прогноз до 2050 года).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Миграция: от причин к последствиям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мотивы переезда запускают движение людей и меняют территории.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миграции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42397" y="1656077"/>
            <a:ext cx="35479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Переезды внутри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миграции не пересекают государственную границу, но заметно меняют расселение. Люди переезжают между селом и городом, из периферии в центр, а также между севером и югом страны.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842397" y="3174029"/>
            <a:ext cx="35479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Неравномерные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регионы получают приток населения, рабочих рук и новых потребителей, а другие теряют молодёжь и специалистов. Поэтому меняются численность жителей, возрастная структура и нагрузка на местную экономику.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20210" y="1656078"/>
            <a:ext cx="3553085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решение о переезде связано с работой, учёбой, жильём и доступом к более качественным услугам. Существенную роль играют транспортная связанность территории и различия в уровне жизни.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819855" y="3174029"/>
            <a:ext cx="35479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агломераций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активно население стягивается в крупные города и агломерации, где сосредоточены предприятия, вузы и сервисы. Это ускоряет урбанизацию и усиливает различия между центром и окраинами.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миграции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границ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миграция начинается тогда, когда человек меняет страну проживания. Такие перемещения могут быть временными или долгосрочными и требуют адаптации к новому языку, законам и культурной среде.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характеру миграции различают трудовую, учебную, семейную и вынужденную. Каждая из них имеет собственные причины, но во всех случаях важны безопасность, доход, перспективы и условия жизни.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850901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притяжения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потоки направлены в государства с развитой экономикой, устойчивой политической системой и спросом на рабочую силу. К ним относятся США, Германия, Канада, страны Западной Европы и Персидского залива.
</a:t>
            </a:r>
            <a:endParaRPr lang="en-US" sz="1184" dirty="0"/>
          </a:p>
        </p:txBody>
      </p:sp>
      <p:sp>
        <p:nvSpPr>
          <p:cNvPr id="15" name="Text 5"/>
          <p:cNvSpPr txBox="1"/>
          <p:nvPr/>
        </p:nvSpPr>
        <p:spPr>
          <a:xfrm>
            <a:off x="3610003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потоки неравны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усиливается там, где заметен разрыв в доходах, уровне образования и качестве социальных услуг. Поэтому движение населения отражает глобальное неравенство в развитии территорий и возможностей.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6374171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мира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миграции влияют на численность населения, рынок труда и культурный состав стран. Они могут поддерживать экономический рост, но одновременно требуют продуманной интеграционной политики.
</a:t>
            </a:r>
            <a:endParaRPr lang="en-US" sz="118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миграции: что определяет переезд людей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показаны обобщённо: в разных странах структура причин отличается, но экономические мотивы почти всегда остаются ведущими среди добровольных переездов.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факторы доминируют, а в кризисных ситуациях резко возрастает вынужденная миграция, связанная с безопасностью и выживанием.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обобщённая структурная оценка по тематике миграций; значения условные, 2025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деревни — в городской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особенно заметны потоки из сельской местности в крупные города. Людей привлекают рабочие места, вузы, транспорт и широкий выбор услуг. Именно здесь формируются новые жилые районы и расширяются городские границы.
</a:t>
            </a:r>
            <a:endParaRPr lang="en-US" sz="1255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Коридоры между континентами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рисунок миграции образуют международные коридоры между Азией, Африкой, Европой и Северной Америкой. Движение идёт туда, где выше доходы и стабильнее жизнь, а значит, сильнее спрос на труд и квалификацию.
</a:t>
            </a:r>
            <a:endParaRPr lang="en-US" sz="1283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 как узлы притяжения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агломерации становятся точками, где сходятся разные миграционные потоки. В них легче найти работу, жильё и социальные связи, поэтому мегаполисы перераспределяют население далеко за пределами собственных границ.
</a:t>
            </a:r>
            <a:endParaRPr lang="en-US" sz="1194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Миграционные потоки и направления переселения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750204"/>
            <a:ext cx="3604200" cy="16430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минусы миграции для территорий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миграция приносит территории одновременно выигрыши и потери. Итог зависит от того, является ли регион источником оттока или зоной притяжения.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регионов выбытия важнее всего потеря кадров, а для регионов прибытия — рост нагрузки на инфраструктуру. Денежные переводы частично смягчают негативные эффекты.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миграций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5800" y="1481440"/>
            <a:ext cx="432900" cy="346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0637" y="1443550"/>
            <a:ext cx="422100" cy="422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28637" y="1462200"/>
            <a:ext cx="432900" cy="38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48590" y="3099450"/>
            <a:ext cx="432900" cy="346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61212" y="3058458"/>
            <a:ext cx="422100" cy="422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миграции для населения и хозяйства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112580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Отток молодых людей ускоряет старение населения в депрессивных районах, а приток трудоспособных мигрантов, наоборот, омолаживает возрастной состав и поддерживает рынок труда.
</a:t>
            </a:r>
            <a:endParaRPr lang="en-US" sz="1226" dirty="0"/>
          </a:p>
        </p:txBody>
      </p:sp>
      <p:sp>
        <p:nvSpPr>
          <p:cNvPr id="13" name="Text 3"/>
          <p:cNvSpPr txBox="1"/>
          <p:nvPr/>
        </p:nvSpPr>
        <p:spPr>
          <a:xfrm>
            <a:off x="351525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Обеспеченность кадрами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перераспределяет рабочую силу между отраслями и регионами. В одних местах возникает дефицит специалистов, а в других — появляется возможность закрыть вакансии и расширить производство.
</a:t>
            </a:r>
            <a:endParaRPr lang="en-US" sz="1226" dirty="0"/>
          </a:p>
        </p:txBody>
      </p:sp>
      <p:sp>
        <p:nvSpPr>
          <p:cNvPr id="14" name="Text 4"/>
          <p:cNvSpPr txBox="1"/>
          <p:nvPr/>
        </p:nvSpPr>
        <p:spPr>
          <a:xfrm>
            <a:off x="5904675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Жилищный спрос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Приток населения повышает потребность в жилье и ускоряет строительство. В районах оттока, напротив, могут пустеть дома и снижаться спрос на новые квартиры.
</a:t>
            </a:r>
            <a:endParaRPr lang="en-US" sz="1282" dirty="0"/>
          </a:p>
        </p:txBody>
      </p:sp>
      <p:sp>
        <p:nvSpPr>
          <p:cNvPr id="15" name="Text 5"/>
          <p:cNvSpPr txBox="1"/>
          <p:nvPr/>
        </p:nvSpPr>
        <p:spPr>
          <a:xfrm>
            <a:off x="2248600" y="3576400"/>
            <a:ext cx="22497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инфраструктура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больницы, транспорт и учреждения культуры ощущают последствия миграции быстрее всего. Там, где население растёт, нагрузка увеличивается; там, где оно убывает, часть объектов недозагружена.
</a:t>
            </a:r>
            <a:endParaRPr lang="en-US" sz="1213" dirty="0"/>
          </a:p>
        </p:txBody>
      </p:sp>
      <p:sp>
        <p:nvSpPr>
          <p:cNvPr id="16" name="Text 6"/>
          <p:cNvSpPr txBox="1"/>
          <p:nvPr/>
        </p:nvSpPr>
        <p:spPr>
          <a:xfrm>
            <a:off x="4655825" y="3573299"/>
            <a:ext cx="2249700" cy="10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динамика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Миграционные изменения влияют на налоговую базу, потребительский рынок и инвестиционную привлекательность. Поэтому переселение людей напрямую связано с темпами развития территорий.
</a:t>
            </a:r>
            <a:endParaRPr lang="en-US" sz="121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Отток населения из региона: причинная цепочка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экономические трудности запускают последовательное ухудшение демографической и хозяйственной ситуации.
</a:t>
            </a:r>
            <a:endParaRPr lang="en-US" sz="2621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политика в области расселения и миграции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137470" y="3441333"/>
            <a:ext cx="3117844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места и жильё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создаются условия для закрепления населения: открываются новые рабочие места, строится жильё, развиваются школы, больницы и общественный транспорт.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701053" y="1640136"/>
            <a:ext cx="3117845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Региональное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государство стремится уменьшить разрыв между центром и периферией: поддерживает инфраструктуру, производство и транспортную связанность территорий.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715613" y="3441333"/>
            <a:ext cx="3130096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миграцией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Завершающий шаг — регулирование трудовой миграции и помощь переселенцам. Это позволяет снизить отток населения и сделать развитие территорий более устойчивым.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4284826" y="1640136"/>
            <a:ext cx="3117845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малых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направление — помощь малым городам и удалённым районам, где важно сохранить кадры, предпринимательство и доступность базовых услуг.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территорий с разной динамикой населения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трёх типов территорий помогает увидеть, что численность населения растёт не везде одинаково и тесно связана с миграционной привлекательностью.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рост характерен для мегаполисов, а слабейшие показатели — для периферийных районов. Индустриальные центры занимают промежуточное положение.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сравнительная оценка по учебной теме; показатели условные, 2025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миграции меняют географию населения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людей по территории не бывает случайным: его формируют природа, экономика и история освоения. Миграции постоянно перестраивают эту карту, усиливая одни центры и ослабляя другие.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2026-06-03T05:15:38Z</dcterms:created>
  <dcterms:modified xsi:type="dcterms:W3CDTF">2026-06-03T05:15:38Z</dcterms:modified>
</cp:coreProperties>
</file>