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148" y="254333"/>
            <a:ext cx="8311752" cy="243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2872149"/>
            <a:ext cx="6344226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Земноводные (Амфибии): Обзор и ключевые вопросы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 — уникальные животные, живущие и в воде, и на суше.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66852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Выдающаяся эволюция амфибий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 впервые появились 360 миллионов лет назад из кистепёрых рыб. Их эволюция связана с освоением суши и развитием лёгких и конечностей для новой среды обитания.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0144"/>
            <a:ext cx="2619450" cy="22741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550" y="1350144"/>
            <a:ext cx="2619450" cy="22741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8575" y="1349541"/>
            <a:ext cx="2612025" cy="22753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5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по континентам
</a:t>
            </a:r>
            <a:pPr algn="l" indent="0" marL="0">
              <a:lnSpc>
                <a:spcPct val="90000"/>
              </a:lnSpc>
              <a:buNone/>
            </a:pPr>
            <a:r>
              <a:rPr lang="en-US" sz="487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Амфибии обитают почти во всех частях света, кроме суровой Антарктиды. Они успешно приспособились к разным климатическим условиям и ландшафтам.
</a:t>
            </a:r>
            <a:endParaRPr lang="en-US" sz="1168" dirty="0"/>
          </a:p>
        </p:txBody>
      </p:sp>
      <p:sp>
        <p:nvSpPr>
          <p:cNvPr id="9" name="Text 1"/>
          <p:cNvSpPr txBox="1"/>
          <p:nvPr/>
        </p:nvSpPr>
        <p:spPr>
          <a:xfrm>
            <a:off x="3267836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Предпочтения в выборе мест обитания
</a:t>
            </a:r>
            <a:pPr algn="l" indent="0" marL="0">
              <a:lnSpc>
                <a:spcPct val="90000"/>
              </a:lnSpc>
              <a:buNone/>
            </a:pPr>
            <a:r>
              <a:rPr lang="en-US" sz="48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земноводных выбирает влажные места: леса, болота, берега пресных водоёмов. Влага необходима для их кожи и размножения.
</a:t>
            </a:r>
            <a:endParaRPr lang="en-US" sz="1152" dirty="0"/>
          </a:p>
        </p:txBody>
      </p:sp>
      <p:sp>
        <p:nvSpPr>
          <p:cNvPr id="10" name="Text 2"/>
          <p:cNvSpPr txBox="1"/>
          <p:nvPr/>
        </p:nvSpPr>
        <p:spPr>
          <a:xfrm>
            <a:off x="612252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79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 водной среды
</a:t>
            </a:r>
            <a:pPr algn="l" indent="0" marL="0">
              <a:lnSpc>
                <a:spcPct val="90000"/>
              </a:lnSpc>
              <a:buNone/>
            </a:pPr>
            <a:r>
              <a:rPr lang="en-US" sz="49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играет важную роль в жизни амфибий — здесь они откладывают икру и развиваются личинки, требующие влажной среды для выживания.
</a:t>
            </a:r>
            <a:endParaRPr lang="en-US" sz="1179" dirty="0"/>
          </a:p>
        </p:txBody>
      </p:sp>
      <p:sp>
        <p:nvSpPr>
          <p:cNvPr id="11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4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земноводных
</a:t>
            </a:r>
            <a:endParaRPr lang="en-US" sz="274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775" y="1363747"/>
            <a:ext cx="2669232" cy="21583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7766" y="1363747"/>
            <a:ext cx="2669232" cy="215832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6854" y="1363747"/>
            <a:ext cx="2669232" cy="215832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2006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отряды амфибий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22000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3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Хвостатые амфибии
</a:t>
            </a:r>
            <a:pPr algn="ctr" indent="0" marL="0">
              <a:lnSpc>
                <a:spcPct val="90000"/>
              </a:lnSpc>
              <a:buNone/>
            </a:pPr>
            <a:r>
              <a:rPr lang="en-US" sz="459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0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хвостатым относятся тритоны и саламандры. Они имеют развитый хвост и ведут скрытный образ жизни преимущественно в воде и влажных местах.
</a:t>
            </a:r>
            <a:endParaRPr lang="en-US" sz="1103" dirty="0"/>
          </a:p>
        </p:txBody>
      </p:sp>
      <p:sp>
        <p:nvSpPr>
          <p:cNvPr id="11" name="Text 3"/>
          <p:cNvSpPr txBox="1"/>
          <p:nvPr/>
        </p:nvSpPr>
        <p:spPr>
          <a:xfrm>
            <a:off x="3217757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38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Бесхвостые амфибии
</a:t>
            </a:r>
            <a:pPr algn="ctr" indent="0" marL="0">
              <a:lnSpc>
                <a:spcPct val="90000"/>
              </a:lnSpc>
              <a:buNone/>
            </a:pPr>
            <a:r>
              <a:rPr lang="en-US" sz="474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Лягушки и жабы — самые многочисленные бесхвостые. Они отличаются прыгучестью и разнообразием форм, часто встречаются в различных экосистемах.
</a:t>
            </a:r>
            <a:endParaRPr lang="en-US" sz="1138" dirty="0"/>
          </a:p>
        </p:txBody>
      </p:sp>
      <p:sp>
        <p:nvSpPr>
          <p:cNvPr id="12" name="Text 4"/>
          <p:cNvSpPr txBox="1"/>
          <p:nvPr/>
        </p:nvSpPr>
        <p:spPr>
          <a:xfrm>
            <a:off x="6006844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Безногие амфибии
</a:t>
            </a:r>
            <a:pPr algn="ctr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Червяги — редкие амфибии без конечностей, с телом, напоминающим червей. Они ведут подземный образ жизни, предпочитая влажные почвы.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4597" y="1621350"/>
            <a:ext cx="2729105" cy="2780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и метаморфоз земноводных
</a:t>
            </a:r>
            <a:endParaRPr lang="en-US" sz="2590" dirty="0"/>
          </a:p>
        </p:txBody>
      </p:sp>
      <p:sp>
        <p:nvSpPr>
          <p:cNvPr id="6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6167" y="2565383"/>
            <a:ext cx="2320928" cy="16046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начинается с водной стадии — головастика с жабрами для дыхания в воде. Взрослые особи дышат лёгкими и кожей, обитают на суше.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24775" y="2565383"/>
            <a:ext cx="2320928" cy="16046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Метаморфоз — ключевой этап, в котором головастик теряет хвост и жабры, развивается лёгочная система и меняется строение конечностей для наземной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718" y="1345625"/>
            <a:ext cx="1951964" cy="22765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5643" y="1345625"/>
            <a:ext cx="1951964" cy="2276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4918" y="1345625"/>
            <a:ext cx="1951964" cy="22765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82697" y="1345625"/>
            <a:ext cx="1960857" cy="22765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известных земноводных
</a:t>
            </a:r>
            <a:endParaRPr lang="en-US" sz="2590" dirty="0"/>
          </a:p>
        </p:txBody>
      </p:sp>
      <p:sp>
        <p:nvSpPr>
          <p:cNvPr id="10" name="Text 2"/>
          <p:cNvSpPr txBox="1"/>
          <p:nvPr/>
        </p:nvSpPr>
        <p:spPr>
          <a:xfrm>
            <a:off x="413150" y="3721601"/>
            <a:ext cx="1946925" cy="7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9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Озёрная лягушка
</a:t>
            </a:r>
            <a:pPr algn="l" indent="0" marL="0">
              <a:lnSpc>
                <a:spcPct val="90000"/>
              </a:lnSpc>
              <a:buNone/>
            </a:pPr>
            <a:r>
              <a:rPr lang="en-US" sz="483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 распространена в Европе и Азии. Предпочитает пресные водоёмы и влажные территории, часто встречается в садовых и лесных зонах.
</a:t>
            </a:r>
            <a:endParaRPr lang="en-US" sz="1159" dirty="0"/>
          </a:p>
        </p:txBody>
      </p:sp>
      <p:sp>
        <p:nvSpPr>
          <p:cNvPr id="11" name="Text 3"/>
          <p:cNvSpPr txBox="1"/>
          <p:nvPr/>
        </p:nvSpPr>
        <p:spPr>
          <a:xfrm>
            <a:off x="2541093" y="3721601"/>
            <a:ext cx="1946925" cy="7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9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Краснобрюхий тритон
</a:t>
            </a:r>
            <a:pPr algn="l" indent="0" marL="0">
              <a:lnSpc>
                <a:spcPct val="90000"/>
              </a:lnSpc>
              <a:buNone/>
            </a:pPr>
            <a:r>
              <a:rPr lang="en-US" sz="483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небольшой хвостатый амфибий населяет Европу и Россию. Отличается ярким красным брюхом и обитает в прохладных водоёмах.
</a:t>
            </a:r>
            <a:endParaRPr lang="en-US" sz="1159" dirty="0"/>
          </a:p>
        </p:txBody>
      </p:sp>
      <p:sp>
        <p:nvSpPr>
          <p:cNvPr id="12" name="Text 4"/>
          <p:cNvSpPr txBox="1"/>
          <p:nvPr/>
        </p:nvSpPr>
        <p:spPr>
          <a:xfrm>
            <a:off x="4669037" y="3721601"/>
            <a:ext cx="1946925" cy="7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11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Обыкновенная жаба
</a:t>
            </a:r>
            <a:pPr algn="l" indent="0" marL="0">
              <a:lnSpc>
                <a:spcPct val="90000"/>
              </a:lnSpc>
              <a:buNone/>
            </a:pPr>
            <a:r>
              <a:rPr lang="en-US" sz="463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Распространена почти повсеместно в умеренных широтах. Хорошо адаптирована к различным условиям и часто живёт рядом с человеком.
</a:t>
            </a:r>
            <a:endParaRPr lang="en-US" sz="1111" dirty="0"/>
          </a:p>
        </p:txBody>
      </p:sp>
      <p:sp>
        <p:nvSpPr>
          <p:cNvPr id="13" name="Text 5"/>
          <p:cNvSpPr txBox="1"/>
          <p:nvPr/>
        </p:nvSpPr>
        <p:spPr>
          <a:xfrm>
            <a:off x="6796981" y="3721601"/>
            <a:ext cx="1946925" cy="7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45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Сибирский углозуб и червяга
</a:t>
            </a:r>
            <a:pPr algn="l" indent="0" marL="0">
              <a:lnSpc>
                <a:spcPct val="90000"/>
              </a:lnSpc>
              <a:buNone/>
            </a:pPr>
            <a:r>
              <a:rPr lang="en-US" sz="436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тропические виды Азии и Америки, ведущие скрытный образ жизни. Их охрана важна из-за ограниченного ареала и угрозы исчезновения.
</a:t>
            </a:r>
            <a:endParaRPr lang="en-US" sz="104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3790" y="1616870"/>
            <a:ext cx="2666982" cy="27895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6738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анатомия тела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земноводных состоит из головы, туловища и конечностей, у хвостатых сохраняется развитый хвост. Шея обычно короткая или отсутствует, туловище компактное.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426609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Характерные особенности кожи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у них всегда влажная, покрыта слизистыми железами, что помогает дышать и сохранять влагу. Часто поверхность кожи гладкая или слегка бугристая.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строение тела земноводных
</a:t>
            </a:r>
            <a:endParaRPr lang="en-US" sz="259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3960" y="366525"/>
            <a:ext cx="3478280" cy="448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532037"/>
            <a:ext cx="4638857" cy="1220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система земноводных: особенности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амфибии дышат лёгкими и через кожу, что обеспечивает эффективный газообмен и поддерживает жизнедеятельность на суше и в воде.
</a:t>
            </a:r>
            <a:endParaRPr lang="en-US" sz="500" dirty="0"/>
          </a:p>
        </p:txBody>
      </p:sp>
      <p:sp>
        <p:nvSpPr>
          <p:cNvPr id="6" name="Text 2"/>
          <p:cNvSpPr txBox="1"/>
          <p:nvPr/>
        </p:nvSpPr>
        <p:spPr>
          <a:xfrm>
            <a:off x="3039614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Личинки используют внешние жабры для дыхания в воде. Носовые отверстия и полость рта дополнительно увлажняют воздухоносные пути и помогают воздуху поступать в лёгкие.
</a:t>
            </a:r>
            <a:endParaRPr lang="en-US" sz="500" dirty="0"/>
          </a:p>
        </p:txBody>
      </p:sp>
      <p:sp>
        <p:nvSpPr>
          <p:cNvPr id="7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2" y="366525"/>
            <a:ext cx="3474277" cy="4408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2994" y="2608740"/>
            <a:ext cx="1629512" cy="14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9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сердца
</a:t>
            </a:r>
            <a:pPr algn="l" indent="0" marL="0">
              <a:lnSpc>
                <a:spcPct val="90000"/>
              </a:lnSpc>
              <a:buNone/>
            </a:pPr>
            <a:r>
              <a:rPr lang="en-US" sz="498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амфибий трёхкамеральное: два предсердия и один желудочек. Такая структура позволяет смешиваться артериальной и венозной крови, снижая эффективность насыщения кислородом.
</a:t>
            </a:r>
            <a:endParaRPr lang="en-US" sz="1194" dirty="0"/>
          </a:p>
        </p:txBody>
      </p:sp>
      <p:sp>
        <p:nvSpPr>
          <p:cNvPr id="6" name="Text 1"/>
          <p:cNvSpPr txBox="1"/>
          <p:nvPr/>
        </p:nvSpPr>
        <p:spPr>
          <a:xfrm>
            <a:off x="6570833" y="2608740"/>
            <a:ext cx="1629512" cy="14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Кровообращение и газообмен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два круга кровообращения — лёгочный и кожный. Это позволяет получать кислород как из воздуха через лёгкие, так и из воды через кожу.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967975" y="788319"/>
            <a:ext cx="4765682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33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Кровеносная система земноводных: строение и функции
</a:t>
            </a:r>
            <a:endParaRPr lang="en-US" sz="2133" dirty="0"/>
          </a:p>
        </p:txBody>
      </p:sp>
      <p:sp>
        <p:nvSpPr>
          <p:cNvPr id="8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686" y="1616875"/>
            <a:ext cx="2680727" cy="2789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1313" y="2565383"/>
            <a:ext cx="2320928" cy="16046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Голова широкая с большими глазами и подвижными веками, обеспечивающими широкий обзор и защиту зрения. Ноздри служат для дыхания на суше.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6259922" y="2565383"/>
            <a:ext cx="2320928" cy="16046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Ротовое отверстие снабжено длинным языком для ловли добычи. У некоторых видов имеется барабанная перепонка — наружный орган слуха, воспринимающий звуки воздуха и воды.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69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головы земноводных: органы и особенности
</a:t>
            </a:r>
            <a:endParaRPr lang="en-US" sz="2569" dirty="0"/>
          </a:p>
        </p:txBody>
      </p:sp>
      <p:sp>
        <p:nvSpPr>
          <p:cNvPr id="8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775" y="1363747"/>
            <a:ext cx="2669232" cy="21583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7766" y="1363747"/>
            <a:ext cx="2669232" cy="215832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6854" y="1363747"/>
            <a:ext cx="2669232" cy="215832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2006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органов чувств земноводных
</a:t>
            </a:r>
            <a:endParaRPr lang="en-US" sz="2590" dirty="0"/>
          </a:p>
        </p:txBody>
      </p:sp>
      <p:sp>
        <p:nvSpPr>
          <p:cNvPr id="9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22000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034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Зрение под водой и на суше
</a:t>
            </a:r>
            <a:pPr algn="ctr" indent="0" marL="0">
              <a:lnSpc>
                <a:spcPct val="90000"/>
              </a:lnSpc>
              <a:buNone/>
            </a:pPr>
            <a:r>
              <a:rPr lang="en-US" sz="43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 амфибий приспособлены к разным средам, позволяя видеть как в воде, так и на суше. У них есть подвижные веки, которые защищают глаза и поддерживают влажность слизистой оболочки.
</a:t>
            </a:r>
            <a:endParaRPr lang="en-US" sz="1034" dirty="0"/>
          </a:p>
        </p:txBody>
      </p:sp>
      <p:sp>
        <p:nvSpPr>
          <p:cNvPr id="11" name="Text 3"/>
          <p:cNvSpPr txBox="1"/>
          <p:nvPr/>
        </p:nvSpPr>
        <p:spPr>
          <a:xfrm>
            <a:off x="3217757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034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Способность слышать в разных средах
</a:t>
            </a:r>
            <a:pPr algn="ctr" indent="0" marL="0">
              <a:lnSpc>
                <a:spcPct val="90000"/>
              </a:lnSpc>
              <a:buNone/>
            </a:pPr>
            <a:r>
              <a:rPr lang="en-US" sz="43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ухо земноводных содержат косточку стремечко, обеспечивающую восприятие звуков в воздухе и воде. Это помогает ориентироваться и реагировать на опасность или добычу.
</a:t>
            </a:r>
            <a:endParaRPr lang="en-US" sz="1034" dirty="0"/>
          </a:p>
        </p:txBody>
      </p:sp>
      <p:sp>
        <p:nvSpPr>
          <p:cNvPr id="12" name="Text 4"/>
          <p:cNvSpPr txBox="1"/>
          <p:nvPr/>
        </p:nvSpPr>
        <p:spPr>
          <a:xfrm>
            <a:off x="6006844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034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Обоняние и его роль
</a:t>
            </a:r>
            <a:pPr algn="ctr" indent="0" marL="0">
              <a:lnSpc>
                <a:spcPct val="90000"/>
              </a:lnSpc>
              <a:buNone/>
            </a:pPr>
            <a:r>
              <a:rPr lang="en-US" sz="43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обоняния расположены в носовых полостях и настроены на восприятие запахов в водной и воздушной средах. Это важно для поиска пищи, партнёров и оценки окружающей среды.
</a:t>
            </a:r>
            <a:endParaRPr lang="en-US" sz="103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3960" y="366525"/>
            <a:ext cx="3478280" cy="448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532037"/>
            <a:ext cx="4638857" cy="1220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функции кожи земноводных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амфибий всегда влажная и покрыта слизистыми железами, которые удерживают влагу и облегчают кожное дыхание, важное для обмена газов.
</a:t>
            </a:r>
            <a:endParaRPr lang="en-US" sz="500" dirty="0"/>
          </a:p>
        </p:txBody>
      </p:sp>
      <p:sp>
        <p:nvSpPr>
          <p:cNvPr id="6" name="Text 2"/>
          <p:cNvSpPr txBox="1"/>
          <p:nvPr/>
        </p:nvSpPr>
        <p:spPr>
          <a:xfrm>
            <a:off x="3039614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Ядовитые железы выделяют токсины, защищающие от хищников. Слизь препятствует проникновению микробов и помогает сохранять здоровье кожи.
</a:t>
            </a:r>
            <a:endParaRPr lang="en-US" sz="500" dirty="0"/>
          </a:p>
        </p:txBody>
      </p:sp>
      <p:sp>
        <p:nvSpPr>
          <p:cNvPr id="7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3790" y="1616870"/>
            <a:ext cx="2666982" cy="27895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6738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скелета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включает череп, позвоночник, пояса и конечности. Это обеспечивает защиту органов, опору тела и подвижность как на суше, так и в воде.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426609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костей и адаптации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легкие, часто полые внутри, что снижает вес и облегчает движение. Большие глазницы помогали видеть в сложных условиях среды.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план строения скелета земноводных
</a:t>
            </a:r>
            <a:endParaRPr lang="en-US" sz="259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3960" y="366525"/>
            <a:ext cx="3478280" cy="448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532037"/>
            <a:ext cx="4638857" cy="1220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строения черепа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 амфибий состоит из множества легких костей, что придаёт ему прочность и одновременно мобильность. Крупные глазницы обеспечивают широкий обзор окружающей среды.
</a:t>
            </a:r>
            <a:endParaRPr lang="en-US" sz="500" dirty="0"/>
          </a:p>
        </p:txBody>
      </p:sp>
      <p:sp>
        <p:nvSpPr>
          <p:cNvPr id="6" name="Text 2"/>
          <p:cNvSpPr txBox="1"/>
          <p:nvPr/>
        </p:nvSpPr>
        <p:spPr>
          <a:xfrm>
            <a:off x="3039614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Нижняя челюсть подвижна и имеет мелкие зубы, не предназначенные для жевания. Это связано с захватом и удержанием добычи, а не пережёвыванием пищи.
</a:t>
            </a:r>
            <a:endParaRPr lang="en-US" sz="500" dirty="0"/>
          </a:p>
        </p:txBody>
      </p:sp>
      <p:sp>
        <p:nvSpPr>
          <p:cNvPr id="7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4597" y="1621350"/>
            <a:ext cx="2729105" cy="2780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позвоночника земноводных
</a:t>
            </a:r>
            <a:endParaRPr lang="en-US" sz="2590" dirty="0"/>
          </a:p>
        </p:txBody>
      </p:sp>
      <p:sp>
        <p:nvSpPr>
          <p:cNvPr id="6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6167" y="2565383"/>
            <a:ext cx="2320928" cy="16046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Позвоночник делится на отделы: шейный с одним позвонком, туловищный с 6–18 позвонками, крестцовый и хвостовой, который развиты у хвостатых амфибий.
2. Такая структура обеспечивает гибкость и поддержку тела как в воде, так и на суше.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24775" y="2565383"/>
            <a:ext cx="2320928" cy="16046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Хвостовой отдел особенно развит у тритонов и саламандр, улучшая их манёвренность в воде.
2. Шейный отдел с одним позвонком позволяет поворачивать голову, что важно при поиске пищи и наблюдении за опасностью.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2" y="366525"/>
            <a:ext cx="3474277" cy="4408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2994" y="2608740"/>
            <a:ext cx="1629512" cy="14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Плечевой пояс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Плечевой пояс включает лопатку, часть ключицы и коракоид, что обеспечивает подвижность передних конечностей и крепление мышц.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6570833" y="2608740"/>
            <a:ext cx="1629512" cy="14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Тазовый пояс и конечности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Тазовый пояс состоит из подвздошной, седалищной и лобковой костей. Парные конечности важны для передвижения, баланса и плавания в разных средах.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967975" y="788319"/>
            <a:ext cx="4765682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поясов и конечностей
</a:t>
            </a:r>
            <a:endParaRPr lang="en-US" sz="2590" dirty="0"/>
          </a:p>
        </p:txBody>
      </p:sp>
      <p:sp>
        <p:nvSpPr>
          <p:cNvPr id="8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3960" y="366525"/>
            <a:ext cx="3478280" cy="448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532037"/>
            <a:ext cx="4638857" cy="1220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конечностей основных представителей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лягушек задние конечности значительно длиннее передних, что помогает им совершать мощные прыжки и быстро передвигаться на суше.
</a:t>
            </a:r>
            <a:endParaRPr lang="en-US" sz="500" dirty="0"/>
          </a:p>
        </p:txBody>
      </p:sp>
      <p:sp>
        <p:nvSpPr>
          <p:cNvPr id="6" name="Text 2"/>
          <p:cNvSpPr txBox="1"/>
          <p:nvPr/>
        </p:nvSpPr>
        <p:spPr>
          <a:xfrm>
            <a:off x="3039614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тритонов и саламандр передние и задние конечности примерно равны, что облегчает плавание. Червяги вообще лишены конечностей, их тело вытянутое и червеобразное.
</a:t>
            </a:r>
            <a:endParaRPr lang="en-US" sz="500" dirty="0"/>
          </a:p>
        </p:txBody>
      </p:sp>
      <p:sp>
        <p:nvSpPr>
          <p:cNvPr id="7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686" y="1616875"/>
            <a:ext cx="2680727" cy="2789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1313" y="2565383"/>
            <a:ext cx="2320928" cy="16046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Земноводные регулируют численность насекомых и беспозвоночных, поддерживая баланс в экосистемах.
2. Они являются пищей для многих хищников, включая рыб, птиц и млекопитающих, формируя важные трофические связи.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6259922" y="2565383"/>
            <a:ext cx="2320928" cy="16046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Амфибии чувствительны к загрязнению окружающей среды и служат индикаторами её состояния.
2. Изменения в численности земноводных сигнализируют о проблемах с экосистемой и климатом.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и значение земноводных
</a:t>
            </a:r>
            <a:endParaRPr lang="en-US" sz="2590" dirty="0"/>
          </a:p>
        </p:txBody>
      </p:sp>
      <p:sp>
        <p:nvSpPr>
          <p:cNvPr id="8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0144"/>
            <a:ext cx="2619450" cy="22741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550" y="1350144"/>
            <a:ext cx="2619450" cy="22741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8575" y="1349541"/>
            <a:ext cx="2612025" cy="22753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5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Химическое загрязнение водоёмов
</a:t>
            </a:r>
            <a:pPr algn="l" indent="0" marL="0">
              <a:lnSpc>
                <a:spcPct val="90000"/>
              </a:lnSpc>
              <a:buNone/>
            </a:pPr>
            <a:r>
              <a:rPr lang="en-US" sz="487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Пестициды и тяжелые металлы попадают в воду, нарушая здоровье амфибий и снижая их численность. Загрязнение влияет на размножение и рост личинок.
</a:t>
            </a:r>
            <a:endParaRPr lang="en-US" sz="1168" dirty="0"/>
          </a:p>
        </p:txBody>
      </p:sp>
      <p:sp>
        <p:nvSpPr>
          <p:cNvPr id="9" name="Text 1"/>
          <p:cNvSpPr txBox="1"/>
          <p:nvPr/>
        </p:nvSpPr>
        <p:spPr>
          <a:xfrm>
            <a:off x="3267836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Болезни и инвазивные виды
</a:t>
            </a:r>
            <a:pPr algn="l" indent="0" marL="0">
              <a:lnSpc>
                <a:spcPct val="90000"/>
              </a:lnSpc>
              <a:buNone/>
            </a:pPr>
            <a:r>
              <a:rPr lang="en-US" sz="487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Хитридиомикоз — грибковое заболевание, сокращающее популяции земноводных. Инвазивные виды конкурируют с местными амфибиями, ухудшая их условия существования.
</a:t>
            </a:r>
            <a:endParaRPr lang="en-US" sz="1168" dirty="0"/>
          </a:p>
        </p:txBody>
      </p:sp>
      <p:sp>
        <p:nvSpPr>
          <p:cNvPr id="10" name="Text 2"/>
          <p:cNvSpPr txBox="1"/>
          <p:nvPr/>
        </p:nvSpPr>
        <p:spPr>
          <a:xfrm>
            <a:off x="612252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природных местообитаний
</a:t>
            </a:r>
            <a:pPr algn="l" indent="0" marL="0">
              <a:lnSpc>
                <a:spcPct val="90000"/>
              </a:lnSpc>
              <a:buNone/>
            </a:pPr>
            <a:r>
              <a:rPr lang="en-US" sz="487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водоёмов и лесов помогает поддерживать среды обитания. Внесение видов в Красную книгу стимулирует меры по охране и восстановлению популяций.
</a:t>
            </a:r>
            <a:endParaRPr lang="en-US" sz="1168" dirty="0"/>
          </a:p>
        </p:txBody>
      </p:sp>
      <p:sp>
        <p:nvSpPr>
          <p:cNvPr id="11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Угрозы и меры по сохранению земноводных
</a:t>
            </a:r>
            <a:endParaRPr lang="en-US" sz="259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3275" y="2418993"/>
            <a:ext cx="8498400" cy="25146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1" y="504900"/>
            <a:ext cx="8305800" cy="16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 охрана земноводных
</a:t>
            </a:r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 играют ключевую роль в природе, поддерживая экологический баланс. Их сохранение необходимо для устойчивости биосферы и здоровья экосистем на планете.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2026-05-09T15:22:01Z</dcterms:created>
  <dcterms:modified xsi:type="dcterms:W3CDTF">2026-05-09T15:22:01Z</dcterms:modified>
</cp:coreProperties>
</file>