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jpeg"/><Relationship Id="rId4" Type="http://schemas.openxmlformats.org/officeDocument/2006/relationships/image" Target="../media/image-6-4.jpe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jpeg"/><Relationship Id="rId4" Type="http://schemas.openxmlformats.org/officeDocument/2006/relationships/image" Target="../media/image-16-4.jpeg"/><Relationship Id="rId5" Type="http://schemas.openxmlformats.org/officeDocument/2006/relationships/image" Target="../media/image-16-5.jpe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jpeg"/><Relationship Id="rId4" Type="http://schemas.openxmlformats.org/officeDocument/2006/relationships/image" Target="../media/image-18-4.jpe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2891" y="314850"/>
            <a:ext cx="3696519" cy="4544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792025" y="1304657"/>
            <a:ext cx="3350400" cy="927300"/>
          </a:xfrm>
          <a:prstGeom prst="rect">
            <a:avLst/>
          </a:prstGeom>
          <a:noFill/>
          <a:ln/>
        </p:spPr>
        <p:txBody>
          <a:bodyPr wrap="square" lIns="0" tIns="0" rIns="0" bIns="0" rtlCol="0" anchor="t"/>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Микробиологическая технология: обзор и ключевые темы
</a:t>
            </a:r>
            <a:endParaRPr lang="en-US" sz="2200" dirty="0"/>
          </a:p>
        </p:txBody>
      </p:sp>
      <p:sp>
        <p:nvSpPr>
          <p:cNvPr id="5" name="Text 1"/>
          <p:cNvSpPr txBox="1"/>
          <p:nvPr/>
        </p:nvSpPr>
        <p:spPr>
          <a:xfrm>
            <a:off x="4768625" y="3117950"/>
            <a:ext cx="3350400" cy="1182300"/>
          </a:xfrm>
          <a:prstGeom prst="rect">
            <a:avLst/>
          </a:prstGeom>
          <a:noFill/>
          <a:ln/>
        </p:spPr>
        <p:txBody>
          <a:bodyPr wrap="square" lIns="0" tIns="0" rIns="0" bIns="0" rtlCol="0" anchor="b"/>
          <a:lstStyle/>
          <a:p>
            <a:pPr algn="l" indent="0" marL="0">
              <a:lnSpc>
                <a:spcPct val="115000"/>
              </a:lnSpc>
              <a:buNone/>
            </a:pPr>
            <a:r>
              <a:rPr lang="en-US" sz="900" dirty="0">
                <a:solidFill>
                  <a:srgbClr val="F3F3F3"/>
                </a:solidFill>
                <a:latin typeface="Arial" pitchFamily="34" charset="0"/>
                <a:ea typeface="Arial" pitchFamily="34" charset="-122"/>
                <a:cs typeface="Arial" pitchFamily="34" charset="-120"/>
              </a:rPr>
              <a:t>От микроорганизмов к промышленным решениям: как биотехнология меняет медицину, пищу и экологию.
</a:t>
            </a:r>
            <a:endParaRPr lang="en-US" sz="900" dirty="0"/>
          </a:p>
        </p:txBody>
      </p:sp>
      <p:sp>
        <p:nvSpPr>
          <p:cNvPr id="6" name="Text 2"/>
          <p:cNvSpPr txBox="1"/>
          <p:nvPr/>
        </p:nvSpPr>
        <p:spPr>
          <a:xfrm>
            <a:off x="4792025" y="938075"/>
            <a:ext cx="3303600" cy="198900"/>
          </a:xfrm>
          <a:prstGeom prst="rect">
            <a:avLst/>
          </a:prstGeom>
          <a:noFill/>
          <a:ln/>
        </p:spPr>
        <p:txBody>
          <a:bodyPr wrap="square" lIns="0" tIns="0" rIns="0" bIns="0" rtlCol="0" anchor="ctr"/>
          <a:lstStyle/>
          <a:p>
            <a:pPr algn="l" indent="0" marL="0">
              <a:lnSpc>
                <a:spcPct val="115000"/>
              </a:lnSpc>
              <a:buNone/>
            </a:pPr>
            <a:r>
              <a:rPr lang="en-US" sz="746" dirty="0">
                <a:solidFill>
                  <a:srgbClr val="F3F3F3"/>
                </a:solidFill>
                <a:latin typeface="Arial" pitchFamily="34" charset="0"/>
                <a:ea typeface="Arial" pitchFamily="34" charset="-122"/>
                <a:cs typeface="Arial" pitchFamily="34" charset="-120"/>
              </a:rPr>
              <a:t>
</a:t>
            </a:r>
            <a:endParaRPr lang="en-US" sz="74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53311" y="305650"/>
            <a:ext cx="4069277" cy="4544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934400" y="1026950"/>
            <a:ext cx="3240000" cy="804600"/>
          </a:xfrm>
          <a:prstGeom prst="rect">
            <a:avLst/>
          </a:prstGeom>
          <a:noFill/>
          <a:ln/>
        </p:spPr>
        <p:txBody>
          <a:bodyPr wrap="square" lIns="0" tIns="0" rIns="0" bIns="0" rtlCol="0" anchor="t"/>
          <a:lstStyle/>
          <a:p>
            <a:pPr algn="l" indent="0" marL="0">
              <a:lnSpc>
                <a:spcPct val="100000"/>
              </a:lnSpc>
              <a:buNone/>
            </a:pPr>
            <a:r>
              <a:rPr lang="en-US" sz="2000" b="1" dirty="0">
                <a:solidFill>
                  <a:srgbClr val="F3F3F3"/>
                </a:solidFill>
                <a:latin typeface="Arial" pitchFamily="34" charset="0"/>
                <a:ea typeface="Arial" pitchFamily="34" charset="-122"/>
                <a:cs typeface="Arial" pitchFamily="34" charset="-120"/>
              </a:rPr>
              <a:t>Как микробиология стала инженерной отраслью
</a:t>
            </a:r>
            <a:endParaRPr lang="en-US" sz="2000" dirty="0"/>
          </a:p>
        </p:txBody>
      </p:sp>
      <p:sp>
        <p:nvSpPr>
          <p:cNvPr id="5" name="Text 1"/>
          <p:cNvSpPr txBox="1"/>
          <p:nvPr/>
        </p:nvSpPr>
        <p:spPr>
          <a:xfrm>
            <a:off x="934400" y="2983848"/>
            <a:ext cx="3240000" cy="1182300"/>
          </a:xfrm>
          <a:prstGeom prst="rect">
            <a:avLst/>
          </a:prstGeom>
          <a:noFill/>
          <a:ln/>
        </p:spPr>
        <p:txBody>
          <a:bodyPr wrap="square" lIns="0" tIns="0" rIns="0" bIns="0" rtlCol="0" anchor="b"/>
          <a:lstStyle/>
          <a:p>
            <a:pPr algn="l" indent="0" marL="0">
              <a:lnSpc>
                <a:spcPct val="115000"/>
              </a:lnSpc>
              <a:buNone/>
            </a:pPr>
            <a:r>
              <a:rPr lang="en-US" sz="1000" dirty="0">
                <a:solidFill>
                  <a:srgbClr val="F3F3F3"/>
                </a:solidFill>
                <a:latin typeface="Arial" pitchFamily="34" charset="0"/>
                <a:ea typeface="Arial" pitchFamily="34" charset="-122"/>
                <a:cs typeface="Arial" pitchFamily="34" charset="-120"/>
              </a:rPr>
              <a:t>От открытий Пастера и Коха микробиология перешла от наблюдения к управлению процессами. Сегодня её используют там, где нужны точность, стерильность и предсказуемый биологический результат в медицине, пищевой и экологической практике.
</a:t>
            </a:r>
            <a:endParaRPr lang="en-US" sz="1000" dirty="0"/>
          </a:p>
        </p:txBody>
      </p:sp>
      <p:sp>
        <p:nvSpPr>
          <p:cNvPr id="6" name="Text 2"/>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19000" y="1455018"/>
            <a:ext cx="3704100" cy="33930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75200" y="2225050"/>
            <a:ext cx="2922600" cy="822300"/>
          </a:xfrm>
          <a:prstGeom prst="rect">
            <a:avLst/>
          </a:prstGeom>
          <a:noFill/>
          <a:ln/>
        </p:spPr>
        <p:txBody>
          <a:bodyPr wrap="square" lIns="0" tIns="0" rIns="0" bIns="0" rtlCol="0" anchor="t"/>
          <a:lstStyle/>
          <a:p>
            <a:pPr algn="l" indent="0" marL="0">
              <a:lnSpc>
                <a:spcPct val="115000"/>
              </a:lnSpc>
              <a:buNone/>
            </a:pPr>
            <a:r>
              <a:rPr lang="en-US" sz="859" b="1" dirty="0">
                <a:solidFill>
                  <a:srgbClr val="F3F3F3"/>
                </a:solidFill>
                <a:latin typeface="Arial" pitchFamily="34" charset="0"/>
                <a:ea typeface="Arial" pitchFamily="34" charset="-122"/>
                <a:cs typeface="Arial" pitchFamily="34" charset="-120"/>
              </a:rPr>
              <a:t>Классификация по строению клетки
</a:t>
            </a:r>
            <a:pPr algn="l" indent="0" marL="0">
              <a:lnSpc>
                <a:spcPct val="115000"/>
              </a:lnSpc>
              <a:buNone/>
            </a:pPr>
            <a:r>
              <a:rPr lang="en-US" sz="477"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59" dirty="0">
                <a:solidFill>
                  <a:srgbClr val="F3F3F3"/>
                </a:solidFill>
                <a:latin typeface="Arial" pitchFamily="34" charset="0"/>
                <a:ea typeface="Arial" pitchFamily="34" charset="-122"/>
                <a:cs typeface="Arial" pitchFamily="34" charset="-120"/>
              </a:rPr>
              <a:t>Бактерии — прокариоты без оформленного ядра, археи приспособлены к экстремальным условиям, а грибы и микроводоросли относятся к более сложным формам. Их клеточная организация, питание и размножение заметно различаются.
</a:t>
            </a:r>
            <a:endParaRPr lang="en-US" sz="859" dirty="0"/>
          </a:p>
        </p:txBody>
      </p:sp>
      <p:sp>
        <p:nvSpPr>
          <p:cNvPr id="5" name="Text 1"/>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3</a:t>
            </a:r>
            <a:endParaRPr lang="en-US" sz="622" dirty="0"/>
          </a:p>
        </p:txBody>
      </p:sp>
      <p:sp>
        <p:nvSpPr>
          <p:cNvPr id="6" name="Text 2"/>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Основные группы микроорганизмов
</a:t>
            </a:r>
            <a:endParaRPr lang="en-US" sz="2200" dirty="0"/>
          </a:p>
        </p:txBody>
      </p:sp>
      <p:sp>
        <p:nvSpPr>
          <p:cNvPr id="7" name="Text 3"/>
          <p:cNvSpPr txBox="1"/>
          <p:nvPr/>
        </p:nvSpPr>
        <p:spPr>
          <a:xfrm>
            <a:off x="775200" y="3255776"/>
            <a:ext cx="2922600" cy="822300"/>
          </a:xfrm>
          <a:prstGeom prst="rect">
            <a:avLst/>
          </a:prstGeom>
          <a:noFill/>
          <a:ln/>
        </p:spPr>
        <p:txBody>
          <a:bodyPr wrap="square" lIns="0" tIns="0" rIns="0" bIns="0" rtlCol="0" anchor="t"/>
          <a:lstStyle/>
          <a:p>
            <a:pPr algn="l" indent="0" marL="0">
              <a:lnSpc>
                <a:spcPct val="115000"/>
              </a:lnSpc>
              <a:buNone/>
            </a:pPr>
            <a:r>
              <a:rPr lang="en-US" sz="883" b="1" dirty="0">
                <a:solidFill>
                  <a:srgbClr val="F3F3F3"/>
                </a:solidFill>
                <a:latin typeface="Arial" pitchFamily="34" charset="0"/>
                <a:ea typeface="Arial" pitchFamily="34" charset="-122"/>
                <a:cs typeface="Arial" pitchFamily="34" charset="-120"/>
              </a:rPr>
              <a:t>Биотехнологический потенциал
</a:t>
            </a:r>
            <a:pPr algn="l" indent="0" marL="0">
              <a:lnSpc>
                <a:spcPct val="115000"/>
              </a:lnSpc>
              <a:buNone/>
            </a:pPr>
            <a:r>
              <a:rPr lang="en-US" sz="491"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83" dirty="0">
                <a:solidFill>
                  <a:srgbClr val="F3F3F3"/>
                </a:solidFill>
                <a:latin typeface="Arial" pitchFamily="34" charset="0"/>
                <a:ea typeface="Arial" pitchFamily="34" charset="-122"/>
                <a:cs typeface="Arial" pitchFamily="34" charset="-120"/>
              </a:rPr>
              <a:t>Именно это разнообразие делает микроорганизмы ценным ресурсом для биотехнологии. Они синтезируют антибиотики, кислоты, витамины и ферменты, а также помогают разлагать загрязнители в почве и воде.
</a:t>
            </a:r>
            <a:endParaRPr lang="en-US" sz="883"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822923" y="2022025"/>
            <a:ext cx="7474453" cy="2206200"/>
          </a:xfrm>
          <a:prstGeom prst="rect">
            <a:avLst/>
          </a:prstGeom>
        </p:spPr>
      </p:pic>
      <p:sp>
        <p:nvSpPr>
          <p:cNvPr id="4" name="Text 0"/>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4</a:t>
            </a:r>
            <a:endParaRPr lang="en-US" sz="622" dirty="0"/>
          </a:p>
        </p:txBody>
      </p:sp>
      <p:sp>
        <p:nvSpPr>
          <p:cNvPr id="5" name="Text 1"/>
          <p:cNvSpPr txBox="1"/>
          <p:nvPr/>
        </p:nvSpPr>
        <p:spPr>
          <a:xfrm>
            <a:off x="775200" y="544625"/>
            <a:ext cx="7569900" cy="367500"/>
          </a:xfrm>
          <a:prstGeom prst="rect">
            <a:avLst/>
          </a:prstGeom>
          <a:noFill/>
          <a:ln/>
        </p:spPr>
        <p:txBody>
          <a:bodyPr wrap="square" lIns="0" tIns="0" rIns="0" bIns="0" rtlCol="0" anchor="b"/>
          <a:lstStyle/>
          <a:p>
            <a:pPr algn="l" indent="0" marL="0">
              <a:lnSpc>
                <a:spcPct val="100000"/>
              </a:lnSpc>
              <a:buNone/>
            </a:pPr>
            <a:r>
              <a:rPr lang="en-US" sz="1800" b="1" dirty="0">
                <a:solidFill>
                  <a:srgbClr val="F3F3F3"/>
                </a:solidFill>
                <a:latin typeface="Arial" pitchFamily="34" charset="0"/>
                <a:ea typeface="Arial" pitchFamily="34" charset="-122"/>
                <a:cs typeface="Arial" pitchFamily="34" charset="-120"/>
              </a:rPr>
              <a:t>Последовательность биотехнологического производства
</a:t>
            </a:r>
            <a:endParaRPr lang="en-US" sz="1800" dirty="0"/>
          </a:p>
        </p:txBody>
      </p:sp>
      <p:sp>
        <p:nvSpPr>
          <p:cNvPr id="6" name="Text 2"/>
          <p:cNvSpPr txBox="1"/>
          <p:nvPr/>
        </p:nvSpPr>
        <p:spPr>
          <a:xfrm>
            <a:off x="775200" y="977775"/>
            <a:ext cx="7569900" cy="204900"/>
          </a:xfrm>
          <a:prstGeom prst="rect">
            <a:avLst/>
          </a:prstGeom>
          <a:noFill/>
          <a:ln/>
        </p:spPr>
        <p:txBody>
          <a:bodyPr wrap="square" lIns="0" tIns="0" rIns="0" bIns="0" rtlCol="0" anchor="t"/>
          <a:lstStyle/>
          <a:p>
            <a:pPr algn="l" indent="0" marL="0">
              <a:lnSpc>
                <a:spcPct val="80000"/>
              </a:lnSpc>
              <a:buNone/>
            </a:pPr>
            <a:r>
              <a:rPr lang="en-US" sz="1000" b="1" dirty="0">
                <a:solidFill>
                  <a:srgbClr val="F3F3F3"/>
                </a:solidFill>
                <a:latin typeface="Arial" pitchFamily="34" charset="0"/>
                <a:ea typeface="Arial" pitchFamily="34" charset="-122"/>
                <a:cs typeface="Arial" pitchFamily="34" charset="-120"/>
              </a:rPr>
              <a:t>Схема отражает типовой цикл микробиологического процесса от выбора штамма до выпуска продукта.
</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9972" y="1948025"/>
            <a:ext cx="273600" cy="243200"/>
          </a:xfrm>
          <a:prstGeom prst="rect">
            <a:avLst/>
          </a:prstGeom>
        </p:spPr>
      </p:pic>
      <p:pic>
        <p:nvPicPr>
          <p:cNvPr id="4" name="Image 2" descr="preencoded.png">    </p:cNvPr>
          <p:cNvPicPr>
            <a:picLocks noChangeAspect="1"/>
          </p:cNvPicPr>
          <p:nvPr/>
        </p:nvPicPr>
        <p:blipFill>
          <a:blip r:embed="rId3"/>
          <a:stretch>
            <a:fillRect/>
          </a:stretch>
        </p:blipFill>
        <p:spPr>
          <a:xfrm>
            <a:off x="3408980" y="1935525"/>
            <a:ext cx="268200" cy="268200"/>
          </a:xfrm>
          <a:prstGeom prst="rect">
            <a:avLst/>
          </a:prstGeom>
        </p:spPr>
      </p:pic>
      <p:pic>
        <p:nvPicPr>
          <p:cNvPr id="5" name="Image 3" descr="preencoded.png">    </p:cNvPr>
          <p:cNvPicPr>
            <a:picLocks noChangeAspect="1"/>
          </p:cNvPicPr>
          <p:nvPr/>
        </p:nvPicPr>
        <p:blipFill>
          <a:blip r:embed="rId4"/>
          <a:stretch>
            <a:fillRect/>
          </a:stretch>
        </p:blipFill>
        <p:spPr>
          <a:xfrm>
            <a:off x="6269022" y="1960185"/>
            <a:ext cx="273600" cy="218880"/>
          </a:xfrm>
          <a:prstGeom prst="rect">
            <a:avLst/>
          </a:prstGeom>
        </p:spPr>
      </p:pic>
      <p:pic>
        <p:nvPicPr>
          <p:cNvPr id="6" name="Image 4" descr="preencoded.png">    </p:cNvPr>
          <p:cNvPicPr>
            <a:picLocks noChangeAspect="1"/>
          </p:cNvPicPr>
          <p:nvPr/>
        </p:nvPicPr>
        <p:blipFill>
          <a:blip r:embed="rId5"/>
          <a:stretch>
            <a:fillRect/>
          </a:stretch>
        </p:blipFill>
        <p:spPr>
          <a:xfrm>
            <a:off x="4786897" y="3455839"/>
            <a:ext cx="273600" cy="218880"/>
          </a:xfrm>
          <a:prstGeom prst="rect">
            <a:avLst/>
          </a:prstGeom>
        </p:spPr>
      </p:pic>
      <p:pic>
        <p:nvPicPr>
          <p:cNvPr id="7" name="Image 5" descr="preencoded.png">    </p:cNvPr>
          <p:cNvPicPr>
            <a:picLocks noChangeAspect="1"/>
          </p:cNvPicPr>
          <p:nvPr/>
        </p:nvPicPr>
        <p:blipFill>
          <a:blip r:embed="rId6"/>
          <a:stretch>
            <a:fillRect/>
          </a:stretch>
        </p:blipFill>
        <p:spPr>
          <a:xfrm>
            <a:off x="1917355" y="3443679"/>
            <a:ext cx="273600" cy="243200"/>
          </a:xfrm>
          <a:prstGeom prst="rect">
            <a:avLst/>
          </a:prstGeom>
        </p:spPr>
      </p:pic>
      <p:sp>
        <p:nvSpPr>
          <p:cNvPr id="8" name="Text 0"/>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5</a:t>
            </a:r>
            <a:endParaRPr lang="en-US" sz="622" dirty="0"/>
          </a:p>
        </p:txBody>
      </p:sp>
      <p:sp>
        <p:nvSpPr>
          <p:cNvPr id="9" name="Text 1"/>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Ключевые области применения
</a:t>
            </a:r>
            <a:endParaRPr lang="en-US" sz="2200" dirty="0"/>
          </a:p>
        </p:txBody>
      </p:sp>
      <p:sp>
        <p:nvSpPr>
          <p:cNvPr id="10" name="Text 2"/>
          <p:cNvSpPr txBox="1"/>
          <p:nvPr/>
        </p:nvSpPr>
        <p:spPr>
          <a:xfrm>
            <a:off x="1342600" y="1987000"/>
            <a:ext cx="1421100" cy="818700"/>
          </a:xfrm>
          <a:prstGeom prst="rect">
            <a:avLst/>
          </a:prstGeom>
          <a:noFill/>
          <a:ln/>
        </p:spPr>
        <p:txBody>
          <a:bodyPr wrap="square" lIns="0" tIns="0" rIns="0" bIns="0" rtlCol="0" anchor="ctr"/>
          <a:lstStyle/>
          <a:p>
            <a:pPr algn="l" indent="0" marL="0">
              <a:lnSpc>
                <a:spcPct val="115000"/>
              </a:lnSpc>
              <a:buNone/>
            </a:pPr>
            <a:r>
              <a:rPr lang="en-US" sz="621" b="1" dirty="0">
                <a:solidFill>
                  <a:srgbClr val="F3F3F3"/>
                </a:solidFill>
                <a:latin typeface="Arial" pitchFamily="34" charset="0"/>
                <a:ea typeface="Arial" pitchFamily="34" charset="-122"/>
                <a:cs typeface="Arial" pitchFamily="34" charset="-120"/>
              </a:rPr>
              <a:t>Антибиотики
</a:t>
            </a:r>
            <a:pPr algn="l" indent="0" marL="0">
              <a:lnSpc>
                <a:spcPct val="115000"/>
              </a:lnSpc>
              <a:buNone/>
            </a:pPr>
            <a:r>
              <a:rPr lang="en-US" sz="311"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621" dirty="0">
                <a:solidFill>
                  <a:srgbClr val="F3F3F3"/>
                </a:solidFill>
                <a:latin typeface="Arial" pitchFamily="34" charset="0"/>
                <a:ea typeface="Arial" pitchFamily="34" charset="-122"/>
                <a:cs typeface="Arial" pitchFamily="34" charset="-120"/>
              </a:rPr>
              <a:t>Микроорганизмы служат основой для получения пенициллина, тетрациклина и других препаратов. Технология позволяет нарабатывать активные вещества в контролируемых условиях и стабильно обеспечивать качество серии.
</a:t>
            </a:r>
            <a:endParaRPr lang="en-US" sz="621" dirty="0"/>
          </a:p>
        </p:txBody>
      </p:sp>
      <p:sp>
        <p:nvSpPr>
          <p:cNvPr id="11" name="Text 3"/>
          <p:cNvSpPr txBox="1"/>
          <p:nvPr/>
        </p:nvSpPr>
        <p:spPr>
          <a:xfrm>
            <a:off x="4218900" y="1987000"/>
            <a:ext cx="1421100" cy="818700"/>
          </a:xfrm>
          <a:prstGeom prst="rect">
            <a:avLst/>
          </a:prstGeom>
          <a:noFill/>
          <a:ln/>
        </p:spPr>
        <p:txBody>
          <a:bodyPr wrap="square" lIns="0" tIns="0" rIns="0" bIns="0" rtlCol="0" anchor="ctr"/>
          <a:lstStyle/>
          <a:p>
            <a:pPr algn="l" indent="0" marL="0">
              <a:lnSpc>
                <a:spcPct val="115000"/>
              </a:lnSpc>
              <a:buNone/>
            </a:pPr>
            <a:r>
              <a:rPr lang="en-US" sz="659" b="1" dirty="0">
                <a:solidFill>
                  <a:srgbClr val="F3F3F3"/>
                </a:solidFill>
                <a:latin typeface="Arial" pitchFamily="34" charset="0"/>
                <a:ea typeface="Arial" pitchFamily="34" charset="-122"/>
                <a:cs typeface="Arial" pitchFamily="34" charset="-120"/>
              </a:rPr>
              <a:t>Витамины и гормоны
</a:t>
            </a:r>
            <a:pPr algn="l" indent="0" marL="0">
              <a:lnSpc>
                <a:spcPct val="115000"/>
              </a:lnSpc>
              <a:buNone/>
            </a:pPr>
            <a:r>
              <a:rPr lang="en-US" sz="330"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659" dirty="0">
                <a:solidFill>
                  <a:srgbClr val="F3F3F3"/>
                </a:solidFill>
                <a:latin typeface="Arial" pitchFamily="34" charset="0"/>
                <a:ea typeface="Arial" pitchFamily="34" charset="-122"/>
                <a:cs typeface="Arial" pitchFamily="34" charset="-120"/>
              </a:rPr>
              <a:t>Биосинтез витаминов и гормоноподобных соединений востребован там, где важны точность состава и повторяемость. Такой подход сокращает зависимость от сложных химических схем.
</a:t>
            </a:r>
            <a:endParaRPr lang="en-US" sz="659" dirty="0"/>
          </a:p>
        </p:txBody>
      </p:sp>
      <p:sp>
        <p:nvSpPr>
          <p:cNvPr id="12" name="Text 4"/>
          <p:cNvSpPr txBox="1"/>
          <p:nvPr/>
        </p:nvSpPr>
        <p:spPr>
          <a:xfrm>
            <a:off x="7081650" y="1987000"/>
            <a:ext cx="1421100" cy="818700"/>
          </a:xfrm>
          <a:prstGeom prst="rect">
            <a:avLst/>
          </a:prstGeom>
          <a:noFill/>
          <a:ln/>
        </p:spPr>
        <p:txBody>
          <a:bodyPr wrap="square" lIns="0" tIns="0" rIns="0" bIns="0" rtlCol="0" anchor="ctr"/>
          <a:lstStyle/>
          <a:p>
            <a:pPr algn="l" indent="0" marL="0">
              <a:lnSpc>
                <a:spcPct val="115000"/>
              </a:lnSpc>
              <a:buNone/>
            </a:pPr>
            <a:r>
              <a:rPr lang="en-US" sz="668" b="1" dirty="0">
                <a:solidFill>
                  <a:srgbClr val="F3F3F3"/>
                </a:solidFill>
                <a:latin typeface="Arial" pitchFamily="34" charset="0"/>
                <a:ea typeface="Arial" pitchFamily="34" charset="-122"/>
                <a:cs typeface="Arial" pitchFamily="34" charset="-120"/>
              </a:rPr>
              <a:t>Ферменты и аминокислоты
</a:t>
            </a:r>
            <a:pPr algn="l" indent="0" marL="0">
              <a:lnSpc>
                <a:spcPct val="115000"/>
              </a:lnSpc>
              <a:buNone/>
            </a:pPr>
            <a:r>
              <a:rPr lang="en-US" sz="334"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668" dirty="0">
                <a:solidFill>
                  <a:srgbClr val="F3F3F3"/>
                </a:solidFill>
                <a:latin typeface="Arial" pitchFamily="34" charset="0"/>
                <a:ea typeface="Arial" pitchFamily="34" charset="-122"/>
                <a:cs typeface="Arial" pitchFamily="34" charset="-120"/>
              </a:rPr>
              <a:t>Ферментные и аминокислотные производства опираются на штаммы с высокой метаболической активностью. Они дают продукты для пищевой, фармацевтической и кормовой промышленности.
</a:t>
            </a:r>
            <a:endParaRPr lang="en-US" sz="668" dirty="0"/>
          </a:p>
        </p:txBody>
      </p:sp>
      <p:sp>
        <p:nvSpPr>
          <p:cNvPr id="13" name="Text 5"/>
          <p:cNvSpPr txBox="1"/>
          <p:nvPr/>
        </p:nvSpPr>
        <p:spPr>
          <a:xfrm>
            <a:off x="5599500" y="3482650"/>
            <a:ext cx="1421100" cy="818700"/>
          </a:xfrm>
          <a:prstGeom prst="rect">
            <a:avLst/>
          </a:prstGeom>
          <a:noFill/>
          <a:ln/>
        </p:spPr>
        <p:txBody>
          <a:bodyPr wrap="square" lIns="0" tIns="0" rIns="0" bIns="0" rtlCol="0" anchor="ctr"/>
          <a:lstStyle/>
          <a:p>
            <a:pPr algn="l" indent="0" marL="0">
              <a:lnSpc>
                <a:spcPct val="115000"/>
              </a:lnSpc>
              <a:buNone/>
            </a:pPr>
            <a:r>
              <a:rPr lang="en-US" sz="659" b="1" dirty="0">
                <a:solidFill>
                  <a:srgbClr val="F3F3F3"/>
                </a:solidFill>
                <a:latin typeface="Arial" pitchFamily="34" charset="0"/>
                <a:ea typeface="Arial" pitchFamily="34" charset="-122"/>
                <a:cs typeface="Arial" pitchFamily="34" charset="-120"/>
              </a:rPr>
              <a:t>Российские центры
</a:t>
            </a:r>
            <a:pPr algn="l" indent="0" marL="0">
              <a:lnSpc>
                <a:spcPct val="115000"/>
              </a:lnSpc>
              <a:buNone/>
            </a:pPr>
            <a:r>
              <a:rPr lang="en-US" sz="330"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659" dirty="0">
                <a:solidFill>
                  <a:srgbClr val="F3F3F3"/>
                </a:solidFill>
                <a:latin typeface="Arial" pitchFamily="34" charset="0"/>
                <a:ea typeface="Arial" pitchFamily="34" charset="-122"/>
                <a:cs typeface="Arial" pitchFamily="34" charset="-120"/>
              </a:rPr>
              <a:t>В России заметные биотехнологические мощности сосредоточены в Москве, Санкт-Петербурге и Новосибирске. Здесь работают предприятия, которые выпускают продукцию для внутреннего рынка и экспорта.
</a:t>
            </a:r>
            <a:endParaRPr lang="en-US" sz="659" dirty="0"/>
          </a:p>
        </p:txBody>
      </p:sp>
      <p:sp>
        <p:nvSpPr>
          <p:cNvPr id="14" name="Text 6"/>
          <p:cNvSpPr txBox="1"/>
          <p:nvPr/>
        </p:nvSpPr>
        <p:spPr>
          <a:xfrm>
            <a:off x="2729975" y="3482650"/>
            <a:ext cx="1421100" cy="818700"/>
          </a:xfrm>
          <a:prstGeom prst="rect">
            <a:avLst/>
          </a:prstGeom>
          <a:noFill/>
          <a:ln/>
        </p:spPr>
        <p:txBody>
          <a:bodyPr wrap="square" lIns="0" tIns="0" rIns="0" bIns="0" rtlCol="0" anchor="ctr"/>
          <a:lstStyle/>
          <a:p>
            <a:pPr algn="l" indent="0" marL="0">
              <a:lnSpc>
                <a:spcPct val="115000"/>
              </a:lnSpc>
              <a:buNone/>
            </a:pPr>
            <a:r>
              <a:rPr lang="en-US" sz="673" b="1" dirty="0">
                <a:solidFill>
                  <a:srgbClr val="F3F3F3"/>
                </a:solidFill>
                <a:latin typeface="Arial" pitchFamily="34" charset="0"/>
                <a:ea typeface="Arial" pitchFamily="34" charset="-122"/>
                <a:cs typeface="Arial" pitchFamily="34" charset="-120"/>
              </a:rPr>
              <a:t>Органические растворители
</a:t>
            </a:r>
            <a:pPr algn="l" indent="0" marL="0">
              <a:lnSpc>
                <a:spcPct val="115000"/>
              </a:lnSpc>
              <a:buNone/>
            </a:pPr>
            <a:r>
              <a:rPr lang="en-US" sz="336"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673" dirty="0">
                <a:solidFill>
                  <a:srgbClr val="F3F3F3"/>
                </a:solidFill>
                <a:latin typeface="Arial" pitchFamily="34" charset="0"/>
                <a:ea typeface="Arial" pitchFamily="34" charset="-122"/>
                <a:cs typeface="Arial" pitchFamily="34" charset="-120"/>
              </a:rPr>
              <a:t>Микробные процессы применяются и в химической отрасли, когда нужны более мягкие и экологичные технологии. Это снижает нагрузку на среду и упрощает контроль побочных примесей.
</a:t>
            </a:r>
            <a:endParaRPr lang="en-US" sz="673"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00350" y="2959309"/>
            <a:ext cx="4270500" cy="1855833"/>
          </a:xfrm>
          <a:prstGeom prst="rect">
            <a:avLst/>
          </a:prstGeom>
        </p:spPr>
      </p:pic>
      <p:pic>
        <p:nvPicPr>
          <p:cNvPr id="5" name="Image 3" descr="preencoded.png">    </p:cNvPr>
          <p:cNvPicPr>
            <a:picLocks noChangeAspect="1"/>
          </p:cNvPicPr>
          <p:nvPr/>
        </p:nvPicPr>
        <p:blipFill>
          <a:blip r:embed="rId4"/>
          <a:stretch>
            <a:fillRect/>
          </a:stretch>
        </p:blipFill>
        <p:spPr>
          <a:xfrm>
            <a:off x="4570850" y="2958281"/>
            <a:ext cx="4256100" cy="1857887"/>
          </a:xfrm>
          <a:prstGeom prst="rect">
            <a:avLst/>
          </a:prstGeom>
        </p:spPr>
      </p:pic>
      <p:sp>
        <p:nvSpPr>
          <p:cNvPr id="6" name="Text 0"/>
          <p:cNvSpPr txBox="1"/>
          <p:nvPr/>
        </p:nvSpPr>
        <p:spPr>
          <a:xfrm>
            <a:off x="775200" y="526332"/>
            <a:ext cx="7569900" cy="350100"/>
          </a:xfrm>
          <a:prstGeom prst="rect">
            <a:avLst/>
          </a:prstGeom>
          <a:noFill/>
          <a:ln/>
        </p:spPr>
        <p:txBody>
          <a:bodyPr wrap="square" lIns="0" tIns="0" rIns="0" bIns="0" rtlCol="0" anchor="ctr"/>
          <a:lstStyle/>
          <a:p>
            <a:pPr algn="l" indent="0" marL="0">
              <a:lnSpc>
                <a:spcPct val="100000"/>
              </a:lnSpc>
              <a:buNone/>
            </a:pPr>
            <a:r>
              <a:rPr lang="en-US" sz="1800" b="1" dirty="0">
                <a:solidFill>
                  <a:srgbClr val="F3F3F3"/>
                </a:solidFill>
                <a:latin typeface="Arial" pitchFamily="34" charset="0"/>
                <a:ea typeface="Arial" pitchFamily="34" charset="-122"/>
                <a:cs typeface="Arial" pitchFamily="34" charset="-120"/>
              </a:rPr>
              <a:t>Пример промышленного масштаба
</a:t>
            </a:r>
            <a:endParaRPr lang="en-US" sz="1800" dirty="0"/>
          </a:p>
        </p:txBody>
      </p:sp>
      <p:sp>
        <p:nvSpPr>
          <p:cNvPr id="7" name="Text 1"/>
          <p:cNvSpPr txBox="1"/>
          <p:nvPr/>
        </p:nvSpPr>
        <p:spPr>
          <a:xfrm>
            <a:off x="775196" y="1453475"/>
            <a:ext cx="3342300" cy="1116300"/>
          </a:xfrm>
          <a:prstGeom prst="rect">
            <a:avLst/>
          </a:prstGeom>
          <a:noFill/>
          <a:ln/>
        </p:spPr>
        <p:txBody>
          <a:bodyPr wrap="square" lIns="0" tIns="0" rIns="0" bIns="0" rtlCol="0" anchor="ctr"/>
          <a:lstStyle/>
          <a:p>
            <a:pPr algn="l" indent="0" marL="0">
              <a:lnSpc>
                <a:spcPct val="115000"/>
              </a:lnSpc>
              <a:buNone/>
            </a:pPr>
            <a:r>
              <a:rPr lang="en-US" sz="884" b="1" dirty="0">
                <a:solidFill>
                  <a:srgbClr val="F3F3F3"/>
                </a:solidFill>
                <a:latin typeface="Arial" pitchFamily="34" charset="0"/>
                <a:ea typeface="Arial" pitchFamily="34" charset="-122"/>
                <a:cs typeface="Arial" pitchFamily="34" charset="-120"/>
              </a:rPr>
              <a:t>Ферментный завод, который экономит энергию
</a:t>
            </a:r>
            <a:pPr algn="l" indent="0" marL="0">
              <a:lnSpc>
                <a:spcPct val="115000"/>
              </a:lnSpc>
              <a:buNone/>
            </a:pPr>
            <a:r>
              <a:rPr lang="en-US" sz="563"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84" dirty="0">
                <a:solidFill>
                  <a:srgbClr val="F3F3F3"/>
                </a:solidFill>
                <a:latin typeface="Arial" pitchFamily="34" charset="0"/>
                <a:ea typeface="Arial" pitchFamily="34" charset="-122"/>
                <a:cs typeface="Arial" pitchFamily="34" charset="-120"/>
              </a:rPr>
              <a:t>На крупном предприятии ферментационный цех напоминает точную лабораторию, увеличенную до промышленных размеров. Novozymes стала мировым лидером в производстве промышленных ферментов и занимает около 48% рынка. Использование микробиологических процессов помогает сокращать выбросы CO2 и уменьшать энергозатраты при выпуске продукции.
</a:t>
            </a:r>
            <a:endParaRPr lang="en-US" sz="884" dirty="0"/>
          </a:p>
        </p:txBody>
      </p:sp>
      <p:sp>
        <p:nvSpPr>
          <p:cNvPr id="8" name="Text 2"/>
          <p:cNvSpPr txBox="1"/>
          <p:nvPr/>
        </p:nvSpPr>
        <p:spPr>
          <a:xfrm>
            <a:off x="5009564" y="1453475"/>
            <a:ext cx="3342300" cy="1116300"/>
          </a:xfrm>
          <a:prstGeom prst="rect">
            <a:avLst/>
          </a:prstGeom>
          <a:noFill/>
          <a:ln/>
        </p:spPr>
        <p:txBody>
          <a:bodyPr wrap="square" lIns="0" tIns="0" rIns="0" bIns="0" rtlCol="0" anchor="ctr"/>
          <a:lstStyle/>
          <a:p>
            <a:pPr algn="l" indent="0" marL="0">
              <a:lnSpc>
                <a:spcPct val="115000"/>
              </a:lnSpc>
              <a:buNone/>
            </a:pPr>
            <a:r>
              <a:rPr lang="en-US" sz="1000" b="1" dirty="0">
                <a:solidFill>
                  <a:srgbClr val="F3F3F3"/>
                </a:solidFill>
                <a:latin typeface="Arial" pitchFamily="34" charset="0"/>
                <a:ea typeface="Arial" pitchFamily="34" charset="-122"/>
                <a:cs typeface="Arial" pitchFamily="34" charset="-120"/>
              </a:rPr>
              <a:t>Российские проекты для более чистых производств
</a:t>
            </a:r>
            <a:pPr algn="l" indent="0" marL="0">
              <a:lnSpc>
                <a:spcPct val="115000"/>
              </a:lnSpc>
              <a:buNone/>
            </a:pPr>
            <a:r>
              <a:rPr lang="en-US" sz="636"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3F3F3"/>
                </a:solidFill>
                <a:latin typeface="Arial" pitchFamily="34" charset="0"/>
                <a:ea typeface="Arial" pitchFamily="34" charset="-122"/>
                <a:cs typeface="Arial" pitchFamily="34" charset="-120"/>
              </a:rPr>
              <a:t>В России появляются линии, где ферменты создают для пищевой, химической и текстильной отраслей. Такие решения делают технологические цепочки мягче по отношению к сырью и окружающей среде. Для студентов это хороший пример того, как микробиология работает не только в науке, но и на реальном заводе.
</a:t>
            </a:r>
            <a:endParaRPr lang="en-US" sz="1000" dirty="0"/>
          </a:p>
        </p:txBody>
      </p:sp>
      <p:sp>
        <p:nvSpPr>
          <p:cNvPr id="9" name="Text 3"/>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6</a:t>
            </a:r>
            <a:endParaRPr lang="en-US" sz="62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75200" y="2071217"/>
            <a:ext cx="4120500" cy="1967360"/>
          </a:xfrm>
          <a:prstGeom prst="rect">
            <a:avLst/>
          </a:prstGeom>
        </p:spPr>
      </p:pic>
      <p:sp>
        <p:nvSpPr>
          <p:cNvPr id="4" name="Text 0"/>
          <p:cNvSpPr txBox="1"/>
          <p:nvPr/>
        </p:nvSpPr>
        <p:spPr>
          <a:xfrm>
            <a:off x="5951418" y="2069400"/>
            <a:ext cx="2400300" cy="1044900"/>
          </a:xfrm>
          <a:prstGeom prst="rect">
            <a:avLst/>
          </a:prstGeom>
          <a:noFill/>
          <a:ln/>
        </p:spPr>
        <p:txBody>
          <a:bodyPr wrap="square" lIns="0" tIns="0" rIns="0" bIns="0" rtlCol="0" anchor="b"/>
          <a:lstStyle/>
          <a:p>
            <a:pPr algn="l" indent="0" marL="0">
              <a:lnSpc>
                <a:spcPct val="115000"/>
              </a:lnSpc>
              <a:buNone/>
            </a:pPr>
            <a:r>
              <a:rPr lang="en-US" sz="900" dirty="0">
                <a:solidFill>
                  <a:srgbClr val="F3F3F3"/>
                </a:solidFill>
                <a:latin typeface="Arial" pitchFamily="34" charset="0"/>
                <a:ea typeface="Arial" pitchFamily="34" charset="-122"/>
                <a:cs typeface="Arial" pitchFamily="34" charset="-120"/>
              </a:rPr>
              <a:t>Рост поддержали вложения в биофарму, новые биотехнологические платформы и решения для продовольственной безопасности.
</a:t>
            </a:r>
            <a:endParaRPr lang="en-US" sz="900" dirty="0"/>
          </a:p>
        </p:txBody>
      </p:sp>
      <p:sp>
        <p:nvSpPr>
          <p:cNvPr id="5" name="Text 1"/>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7</a:t>
            </a:r>
            <a:endParaRPr lang="en-US" sz="622" dirty="0"/>
          </a:p>
        </p:txBody>
      </p:sp>
      <p:sp>
        <p:nvSpPr>
          <p:cNvPr id="6" name="Text 2"/>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Динамика роста мирового рынка микробных продуктов
</a:t>
            </a:r>
            <a:endParaRPr lang="en-US" sz="2200" dirty="0"/>
          </a:p>
        </p:txBody>
      </p:sp>
      <p:sp>
        <p:nvSpPr>
          <p:cNvPr id="7" name="Text 3"/>
          <p:cNvSpPr txBox="1"/>
          <p:nvPr/>
        </p:nvSpPr>
        <p:spPr>
          <a:xfrm>
            <a:off x="5951418" y="3264647"/>
            <a:ext cx="2400300" cy="1044900"/>
          </a:xfrm>
          <a:prstGeom prst="rect">
            <a:avLst/>
          </a:prstGeom>
          <a:noFill/>
          <a:ln/>
        </p:spPr>
        <p:txBody>
          <a:bodyPr wrap="square" lIns="0" tIns="0" rIns="0" bIns="0" rtlCol="0" anchor="t"/>
          <a:lstStyle/>
          <a:p>
            <a:pPr algn="l" indent="0" marL="0">
              <a:lnSpc>
                <a:spcPct val="115000"/>
              </a:lnSpc>
              <a:buNone/>
            </a:pPr>
            <a:r>
              <a:rPr lang="en-US" sz="900" dirty="0">
                <a:solidFill>
                  <a:srgbClr val="F3F3F3"/>
                </a:solidFill>
                <a:latin typeface="Arial" pitchFamily="34" charset="0"/>
                <a:ea typeface="Arial" pitchFamily="34" charset="-122"/>
                <a:cs typeface="Arial" pitchFamily="34" charset="-120"/>
              </a:rPr>
              <a:t>Рынок расширяется устойчиво: за семь лет он вырос почти на половину, а спрос смещается к высокотехнологичным сегментам.
</a:t>
            </a:r>
            <a:endParaRPr lang="en-US" sz="900" dirty="0"/>
          </a:p>
        </p:txBody>
      </p:sp>
      <p:sp>
        <p:nvSpPr>
          <p:cNvPr id="8" name="Text 4"/>
          <p:cNvSpPr txBox="1"/>
          <p:nvPr/>
        </p:nvSpPr>
        <p:spPr>
          <a:xfrm>
            <a:off x="775200" y="4130424"/>
            <a:ext cx="3648600" cy="179100"/>
          </a:xfrm>
          <a:prstGeom prst="rect">
            <a:avLst/>
          </a:prstGeom>
          <a:noFill/>
          <a:ln/>
        </p:spPr>
        <p:txBody>
          <a:bodyPr wrap="square" lIns="0" tIns="0" rIns="0" bIns="0" rtlCol="0" anchor="ctr"/>
          <a:lstStyle/>
          <a:p>
            <a:pPr algn="l" indent="0" marL="0">
              <a:lnSpc>
                <a:spcPct val="115000"/>
              </a:lnSpc>
              <a:buNone/>
            </a:pPr>
            <a:r>
              <a:rPr lang="en-US" sz="700" dirty="0">
                <a:solidFill>
                  <a:srgbClr val="F3F3F3"/>
                </a:solidFill>
                <a:latin typeface="Arial" pitchFamily="34" charset="0"/>
                <a:ea typeface="Arial" pitchFamily="34" charset="-122"/>
                <a:cs typeface="Arial" pitchFamily="34" charset="-120"/>
              </a:rPr>
              <a:t>MarketsandMarkets, 2023; данные за 2015–2022 гг.
</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555458" y="1986438"/>
            <a:ext cx="342300" cy="391200"/>
          </a:xfrm>
          <a:prstGeom prst="rect">
            <a:avLst/>
          </a:prstGeom>
        </p:spPr>
      </p:pic>
      <p:pic>
        <p:nvPicPr>
          <p:cNvPr id="4" name="Image 2" descr="preencoded.png">    </p:cNvPr>
          <p:cNvPicPr>
            <a:picLocks noChangeAspect="1"/>
          </p:cNvPicPr>
          <p:nvPr/>
        </p:nvPicPr>
        <p:blipFill>
          <a:blip r:embed="rId3"/>
          <a:stretch>
            <a:fillRect/>
          </a:stretch>
        </p:blipFill>
        <p:spPr>
          <a:xfrm>
            <a:off x="4363763" y="1986438"/>
            <a:ext cx="391200" cy="391200"/>
          </a:xfrm>
          <a:prstGeom prst="rect">
            <a:avLst/>
          </a:prstGeom>
        </p:spPr>
      </p:pic>
      <p:pic>
        <p:nvPicPr>
          <p:cNvPr id="5" name="Image 3" descr="preencoded.png">    </p:cNvPr>
          <p:cNvPicPr>
            <a:picLocks noChangeAspect="1"/>
          </p:cNvPicPr>
          <p:nvPr/>
        </p:nvPicPr>
        <p:blipFill>
          <a:blip r:embed="rId4"/>
          <a:stretch>
            <a:fillRect/>
          </a:stretch>
        </p:blipFill>
        <p:spPr>
          <a:xfrm>
            <a:off x="7210048" y="1986438"/>
            <a:ext cx="391200" cy="391200"/>
          </a:xfrm>
          <a:prstGeom prst="rect">
            <a:avLst/>
          </a:prstGeom>
        </p:spPr>
      </p:pic>
      <p:sp>
        <p:nvSpPr>
          <p:cNvPr id="6" name="Text 0"/>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8</a:t>
            </a:r>
            <a:endParaRPr lang="en-US" sz="622" dirty="0"/>
          </a:p>
        </p:txBody>
      </p:sp>
      <p:sp>
        <p:nvSpPr>
          <p:cNvPr id="7" name="Text 1"/>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Инновации в культивировании микроорганизмов
</a:t>
            </a:r>
            <a:endParaRPr lang="en-US" sz="2200" dirty="0"/>
          </a:p>
        </p:txBody>
      </p:sp>
      <p:sp>
        <p:nvSpPr>
          <p:cNvPr id="8" name="Text 2"/>
          <p:cNvSpPr txBox="1"/>
          <p:nvPr/>
        </p:nvSpPr>
        <p:spPr>
          <a:xfrm>
            <a:off x="660154" y="3084500"/>
            <a:ext cx="2134500" cy="1116300"/>
          </a:xfrm>
          <a:prstGeom prst="rect">
            <a:avLst/>
          </a:prstGeom>
          <a:noFill/>
          <a:ln/>
        </p:spPr>
        <p:txBody>
          <a:bodyPr wrap="square" lIns="0" tIns="0" rIns="0" bIns="0" rtlCol="0" anchor="ctr"/>
          <a:lstStyle/>
          <a:p>
            <a:pPr algn="l" indent="0" marL="0">
              <a:lnSpc>
                <a:spcPct val="115000"/>
              </a:lnSpc>
              <a:buNone/>
            </a:pPr>
            <a:r>
              <a:rPr lang="en-US" sz="900" b="1" dirty="0">
                <a:solidFill>
                  <a:srgbClr val="F3F3F3"/>
                </a:solidFill>
                <a:latin typeface="Arial" pitchFamily="34" charset="0"/>
                <a:ea typeface="Arial" pitchFamily="34" charset="-122"/>
                <a:cs typeface="Arial" pitchFamily="34" charset="-120"/>
              </a:rPr>
              <a:t>Глубинные ферментёры
</a:t>
            </a:r>
            <a:pPr algn="l" indent="0" marL="0">
              <a:lnSpc>
                <a:spcPct val="115000"/>
              </a:lnSpc>
              <a:buNone/>
            </a:pPr>
            <a:r>
              <a:rPr lang="en-US" sz="500"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3F3F3"/>
                </a:solidFill>
                <a:latin typeface="Arial" pitchFamily="34" charset="0"/>
                <a:ea typeface="Arial" pitchFamily="34" charset="-122"/>
                <a:cs typeface="Arial" pitchFamily="34" charset="-120"/>
              </a:rPr>
              <a:t>Погружное культивирование позволило лучше использовать объём аппарата и точнее управлять процессом. Это повысило промышленную отдачу и сделало выпуск продуктов более предсказуемым.
</a:t>
            </a:r>
            <a:endParaRPr lang="en-US" sz="900" dirty="0"/>
          </a:p>
        </p:txBody>
      </p:sp>
      <p:sp>
        <p:nvSpPr>
          <p:cNvPr id="9" name="Text 3"/>
          <p:cNvSpPr txBox="1"/>
          <p:nvPr/>
        </p:nvSpPr>
        <p:spPr>
          <a:xfrm>
            <a:off x="3492909" y="3084500"/>
            <a:ext cx="2134500" cy="1116300"/>
          </a:xfrm>
          <a:prstGeom prst="rect">
            <a:avLst/>
          </a:prstGeom>
          <a:noFill/>
          <a:ln/>
        </p:spPr>
        <p:txBody>
          <a:bodyPr wrap="square" lIns="0" tIns="0" rIns="0" bIns="0" rtlCol="0" anchor="ctr"/>
          <a:lstStyle/>
          <a:p>
            <a:pPr algn="l" indent="0" marL="0">
              <a:lnSpc>
                <a:spcPct val="115000"/>
              </a:lnSpc>
              <a:buNone/>
            </a:pPr>
            <a:r>
              <a:rPr lang="en-US" sz="900" b="1" dirty="0">
                <a:solidFill>
                  <a:srgbClr val="F3F3F3"/>
                </a:solidFill>
                <a:latin typeface="Arial" pitchFamily="34" charset="0"/>
                <a:ea typeface="Arial" pitchFamily="34" charset="-122"/>
                <a:cs typeface="Arial" pitchFamily="34" charset="-120"/>
              </a:rPr>
              <a:t>Контроль стерильности
</a:t>
            </a:r>
            <a:pPr algn="l" indent="0" marL="0">
              <a:lnSpc>
                <a:spcPct val="115000"/>
              </a:lnSpc>
              <a:buNone/>
            </a:pPr>
            <a:r>
              <a:rPr lang="en-US" sz="500"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3F3F3"/>
                </a:solidFill>
                <a:latin typeface="Arial" pitchFamily="34" charset="0"/>
                <a:ea typeface="Arial" pitchFamily="34" charset="-122"/>
                <a:cs typeface="Arial" pitchFamily="34" charset="-120"/>
              </a:rPr>
              <a:t>Современные системы контроля уменьшают риск заражения культуры посторонней микрофлорой. Для производства это особенно важно, потому что даже малое отклонение снижает выход и качество партии.
</a:t>
            </a:r>
            <a:endParaRPr lang="en-US" sz="900" dirty="0"/>
          </a:p>
        </p:txBody>
      </p:sp>
      <p:sp>
        <p:nvSpPr>
          <p:cNvPr id="10" name="Text 4"/>
          <p:cNvSpPr txBox="1"/>
          <p:nvPr/>
        </p:nvSpPr>
        <p:spPr>
          <a:xfrm>
            <a:off x="6339194" y="3084500"/>
            <a:ext cx="2134500" cy="1116300"/>
          </a:xfrm>
          <a:prstGeom prst="rect">
            <a:avLst/>
          </a:prstGeom>
          <a:noFill/>
          <a:ln/>
        </p:spPr>
        <p:txBody>
          <a:bodyPr wrap="square" lIns="0" tIns="0" rIns="0" bIns="0" rtlCol="0" anchor="ctr"/>
          <a:lstStyle/>
          <a:p>
            <a:pPr algn="l" indent="0" marL="0">
              <a:lnSpc>
                <a:spcPct val="115000"/>
              </a:lnSpc>
              <a:buNone/>
            </a:pPr>
            <a:r>
              <a:rPr lang="en-US" sz="893" b="1" dirty="0">
                <a:solidFill>
                  <a:srgbClr val="F3F3F3"/>
                </a:solidFill>
                <a:latin typeface="Arial" pitchFamily="34" charset="0"/>
                <a:ea typeface="Arial" pitchFamily="34" charset="-122"/>
                <a:cs typeface="Arial" pitchFamily="34" charset="-120"/>
              </a:rPr>
              <a:t>Искусственные питательные среды
</a:t>
            </a:r>
            <a:pPr algn="l" indent="0" marL="0">
              <a:lnSpc>
                <a:spcPct val="115000"/>
              </a:lnSpc>
              <a:buNone/>
            </a:pPr>
            <a:r>
              <a:rPr lang="en-US" sz="496"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3F3F3"/>
                </a:solidFill>
                <a:latin typeface="Arial" pitchFamily="34" charset="0"/>
                <a:ea typeface="Arial" pitchFamily="34" charset="-122"/>
                <a:cs typeface="Arial" pitchFamily="34" charset="-120"/>
              </a:rPr>
              <a:t>Состав сред теперь подбирают точнее под потребности штамма, а автоматизация помогает удерживать параметры в заданных пределах. Такой подход повышает эффективность и облегчает масштабирование производства.
</a:t>
            </a:r>
            <a:endParaRPr lang="en-US" sz="893"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75200" y="2383201"/>
            <a:ext cx="4418400" cy="1383999"/>
          </a:xfrm>
          <a:prstGeom prst="rect">
            <a:avLst/>
          </a:prstGeom>
        </p:spPr>
      </p:pic>
      <p:sp>
        <p:nvSpPr>
          <p:cNvPr id="4" name="Text 0"/>
          <p:cNvSpPr txBox="1"/>
          <p:nvPr/>
        </p:nvSpPr>
        <p:spPr>
          <a:xfrm>
            <a:off x="5511525" y="2089700"/>
            <a:ext cx="2833500" cy="1044900"/>
          </a:xfrm>
          <a:prstGeom prst="rect">
            <a:avLst/>
          </a:prstGeom>
          <a:noFill/>
          <a:ln/>
        </p:spPr>
        <p:txBody>
          <a:bodyPr wrap="square" lIns="0" tIns="0" rIns="0" bIns="0" rtlCol="0" anchor="b"/>
          <a:lstStyle/>
          <a:p>
            <a:pPr algn="l" indent="0" marL="0">
              <a:lnSpc>
                <a:spcPct val="115000"/>
              </a:lnSpc>
              <a:buNone/>
            </a:pPr>
            <a:r>
              <a:rPr lang="en-US" sz="900" dirty="0">
                <a:solidFill>
                  <a:srgbClr val="F3F3F3"/>
                </a:solidFill>
                <a:latin typeface="Arial" pitchFamily="34" charset="0"/>
                <a:ea typeface="Arial" pitchFamily="34" charset="-122"/>
                <a:cs typeface="Arial" pitchFamily="34" charset="-120"/>
              </a:rPr>
              <a:t>Основные статьи расходов показывают, где предприятие теряет больше всего ресурсов и где оптимизация даёт наибольший эффект.
</a:t>
            </a:r>
            <a:endParaRPr lang="en-US" sz="900" dirty="0"/>
          </a:p>
        </p:txBody>
      </p:sp>
      <p:sp>
        <p:nvSpPr>
          <p:cNvPr id="5" name="Text 1"/>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9</a:t>
            </a:r>
            <a:endParaRPr lang="en-US" sz="622" dirty="0"/>
          </a:p>
        </p:txBody>
      </p:sp>
      <p:sp>
        <p:nvSpPr>
          <p:cNvPr id="6" name="Text 2"/>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Структура затрат при промышленном выращивании микроорганизмов
</a:t>
            </a:r>
            <a:endParaRPr lang="en-US" sz="2200" dirty="0"/>
          </a:p>
        </p:txBody>
      </p:sp>
      <p:sp>
        <p:nvSpPr>
          <p:cNvPr id="7" name="Text 3"/>
          <p:cNvSpPr txBox="1"/>
          <p:nvPr/>
        </p:nvSpPr>
        <p:spPr>
          <a:xfrm>
            <a:off x="5511525" y="3284956"/>
            <a:ext cx="2833500" cy="1044900"/>
          </a:xfrm>
          <a:prstGeom prst="rect">
            <a:avLst/>
          </a:prstGeom>
          <a:noFill/>
          <a:ln/>
        </p:spPr>
        <p:txBody>
          <a:bodyPr wrap="square" lIns="0" tIns="0" rIns="0" bIns="0" rtlCol="0" anchor="t"/>
          <a:lstStyle/>
          <a:p>
            <a:pPr algn="l" indent="0" marL="0">
              <a:lnSpc>
                <a:spcPct val="115000"/>
              </a:lnSpc>
              <a:buNone/>
            </a:pPr>
            <a:r>
              <a:rPr lang="en-US" sz="900" dirty="0">
                <a:solidFill>
                  <a:srgbClr val="F3F3F3"/>
                </a:solidFill>
                <a:latin typeface="Arial" pitchFamily="34" charset="0"/>
                <a:ea typeface="Arial" pitchFamily="34" charset="-122"/>
                <a:cs typeface="Arial" pitchFamily="34" charset="-120"/>
              </a:rPr>
              <a:t>На сырьё и энергию приходится 65% затрат, поэтому улучшение рецептуры и автоматизация дают наибольшую экономию.
</a:t>
            </a:r>
            <a:endParaRPr lang="en-US" sz="900" dirty="0"/>
          </a:p>
        </p:txBody>
      </p:sp>
      <p:sp>
        <p:nvSpPr>
          <p:cNvPr id="8" name="Text 4"/>
          <p:cNvSpPr txBox="1"/>
          <p:nvPr/>
        </p:nvSpPr>
        <p:spPr>
          <a:xfrm>
            <a:off x="775200" y="4150728"/>
            <a:ext cx="3648600" cy="179100"/>
          </a:xfrm>
          <a:prstGeom prst="rect">
            <a:avLst/>
          </a:prstGeom>
          <a:noFill/>
          <a:ln/>
        </p:spPr>
        <p:txBody>
          <a:bodyPr wrap="square" lIns="0" tIns="0" rIns="0" bIns="0" rtlCol="0" anchor="ctr"/>
          <a:lstStyle/>
          <a:p>
            <a:pPr algn="l" indent="0" marL="0">
              <a:lnSpc>
                <a:spcPct val="115000"/>
              </a:lnSpc>
              <a:buNone/>
            </a:pPr>
            <a:r>
              <a:rPr lang="en-US" sz="700" dirty="0">
                <a:solidFill>
                  <a:srgbClr val="F3F3F3"/>
                </a:solidFill>
                <a:latin typeface="Arial" pitchFamily="34" charset="0"/>
                <a:ea typeface="Arial" pitchFamily="34" charset="-122"/>
                <a:cs typeface="Arial" pitchFamily="34" charset="-120"/>
              </a:rPr>
              <a:t>Российский союз биотехнологов, 2022
</a:t>
            </a:r>
            <a:endParaRPr lang="en-US" sz="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6500" y="1455728"/>
            <a:ext cx="5238300" cy="339159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910822" y="2159813"/>
            <a:ext cx="2531100" cy="822300"/>
          </a:xfrm>
          <a:prstGeom prst="rect">
            <a:avLst/>
          </a:prstGeom>
          <a:noFill/>
          <a:ln/>
        </p:spPr>
        <p:txBody>
          <a:bodyPr wrap="square" lIns="0" tIns="0" rIns="0" bIns="0" rtlCol="0" anchor="t"/>
          <a:lstStyle/>
          <a:p>
            <a:pPr algn="l" indent="0" marL="0">
              <a:lnSpc>
                <a:spcPct val="115000"/>
              </a:lnSpc>
              <a:buNone/>
            </a:pPr>
            <a:r>
              <a:rPr lang="en-US" sz="815" b="1" dirty="0">
                <a:solidFill>
                  <a:srgbClr val="F3F3F3"/>
                </a:solidFill>
                <a:latin typeface="Arial" pitchFamily="34" charset="0"/>
                <a:ea typeface="Arial" pitchFamily="34" charset="-122"/>
                <a:cs typeface="Arial" pitchFamily="34" charset="-120"/>
              </a:rPr>
              <a:t>Контроль параметров культивирования
</a:t>
            </a:r>
            <a:pPr algn="l" indent="0" marL="0">
              <a:lnSpc>
                <a:spcPct val="115000"/>
              </a:lnSpc>
              <a:buNone/>
            </a:pPr>
            <a:r>
              <a:rPr lang="en-US" sz="453"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15" dirty="0">
                <a:solidFill>
                  <a:srgbClr val="F3F3F3"/>
                </a:solidFill>
                <a:latin typeface="Arial" pitchFamily="34" charset="0"/>
                <a:ea typeface="Arial" pitchFamily="34" charset="-122"/>
                <a:cs typeface="Arial" pitchFamily="34" charset="-120"/>
              </a:rPr>
              <a:t>Современный биореактор поддерживает температуру, pH, аэрацию и давление в заданных пределах. Системы Biostat, Sartorius и Applikon позволяют удерживать стерильность и стабильный режим культивирования на протяжении всего цикла.
</a:t>
            </a:r>
            <a:endParaRPr lang="en-US" sz="815" dirty="0"/>
          </a:p>
        </p:txBody>
      </p:sp>
      <p:sp>
        <p:nvSpPr>
          <p:cNvPr id="5" name="Text 1"/>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10</a:t>
            </a:r>
            <a:endParaRPr lang="en-US" sz="622" dirty="0"/>
          </a:p>
        </p:txBody>
      </p:sp>
      <p:sp>
        <p:nvSpPr>
          <p:cNvPr id="6" name="Text 2"/>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Современные биореакторы и автоматизация
</a:t>
            </a:r>
            <a:endParaRPr lang="en-US" sz="2200" dirty="0"/>
          </a:p>
        </p:txBody>
      </p:sp>
      <p:sp>
        <p:nvSpPr>
          <p:cNvPr id="7" name="Text 3"/>
          <p:cNvSpPr txBox="1"/>
          <p:nvPr/>
        </p:nvSpPr>
        <p:spPr>
          <a:xfrm>
            <a:off x="5910822" y="3320938"/>
            <a:ext cx="2531100" cy="822300"/>
          </a:xfrm>
          <a:prstGeom prst="rect">
            <a:avLst/>
          </a:prstGeom>
          <a:noFill/>
          <a:ln/>
        </p:spPr>
        <p:txBody>
          <a:bodyPr wrap="square" lIns="0" tIns="0" rIns="0" bIns="0" rtlCol="0" anchor="t"/>
          <a:lstStyle/>
          <a:p>
            <a:pPr algn="l" indent="0" marL="0">
              <a:lnSpc>
                <a:spcPct val="115000"/>
              </a:lnSpc>
              <a:buNone/>
            </a:pPr>
            <a:r>
              <a:rPr lang="en-US" sz="859" b="1" dirty="0">
                <a:solidFill>
                  <a:srgbClr val="F3F3F3"/>
                </a:solidFill>
                <a:latin typeface="Arial" pitchFamily="34" charset="0"/>
                <a:ea typeface="Arial" pitchFamily="34" charset="-122"/>
                <a:cs typeface="Arial" pitchFamily="34" charset="-120"/>
              </a:rPr>
              <a:t>Почему автоматизация важна
</a:t>
            </a:r>
            <a:pPr algn="l" indent="0" marL="0">
              <a:lnSpc>
                <a:spcPct val="115000"/>
              </a:lnSpc>
              <a:buNone/>
            </a:pPr>
            <a:r>
              <a:rPr lang="en-US" sz="477"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59" dirty="0">
                <a:solidFill>
                  <a:srgbClr val="F3F3F3"/>
                </a:solidFill>
                <a:latin typeface="Arial" pitchFamily="34" charset="0"/>
                <a:ea typeface="Arial" pitchFamily="34" charset="-122"/>
                <a:cs typeface="Arial" pitchFamily="34" charset="-120"/>
              </a:rPr>
              <a:t>Автоматизация уменьшает человеческий фактор и повышает воспроизводимость результатов. Благодаря точному контролю оператор получает более высокий выход продукта и меньшие потери сырья в каждом запуске процесса.
</a:t>
            </a:r>
            <a:endParaRPr lang="en-US" sz="859"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9435" y="1935525"/>
            <a:ext cx="234675" cy="268200"/>
          </a:xfrm>
          <a:prstGeom prst="rect">
            <a:avLst/>
          </a:prstGeom>
        </p:spPr>
      </p:pic>
      <p:pic>
        <p:nvPicPr>
          <p:cNvPr id="4" name="Image 2" descr="preencoded.png">    </p:cNvPr>
          <p:cNvPicPr>
            <a:picLocks noChangeAspect="1"/>
          </p:cNvPicPr>
          <p:nvPr/>
        </p:nvPicPr>
        <p:blipFill>
          <a:blip r:embed="rId3"/>
          <a:stretch>
            <a:fillRect/>
          </a:stretch>
        </p:blipFill>
        <p:spPr>
          <a:xfrm>
            <a:off x="4976662" y="1940958"/>
            <a:ext cx="268200" cy="268200"/>
          </a:xfrm>
          <a:prstGeom prst="rect">
            <a:avLst/>
          </a:prstGeom>
        </p:spPr>
      </p:pic>
      <p:pic>
        <p:nvPicPr>
          <p:cNvPr id="5" name="Image 3" descr="preencoded.png">    </p:cNvPr>
          <p:cNvPicPr>
            <a:picLocks noChangeAspect="1"/>
          </p:cNvPicPr>
          <p:nvPr/>
        </p:nvPicPr>
        <p:blipFill>
          <a:blip r:embed="rId4"/>
          <a:stretch>
            <a:fillRect/>
          </a:stretch>
        </p:blipFill>
        <p:spPr>
          <a:xfrm>
            <a:off x="2655625" y="3449134"/>
            <a:ext cx="273600" cy="243200"/>
          </a:xfrm>
          <a:prstGeom prst="rect">
            <a:avLst/>
          </a:prstGeom>
        </p:spPr>
      </p:pic>
      <p:sp>
        <p:nvSpPr>
          <p:cNvPr id="6" name="Text 0"/>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11</a:t>
            </a:r>
            <a:endParaRPr lang="en-US" sz="622" dirty="0"/>
          </a:p>
        </p:txBody>
      </p:sp>
      <p:sp>
        <p:nvSpPr>
          <p:cNvPr id="7" name="Text 1"/>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Точная настройка свойств штаммов
</a:t>
            </a:r>
            <a:endParaRPr lang="en-US" sz="2200" dirty="0"/>
          </a:p>
        </p:txBody>
      </p:sp>
      <p:sp>
        <p:nvSpPr>
          <p:cNvPr id="8" name="Text 2"/>
          <p:cNvSpPr txBox="1"/>
          <p:nvPr/>
        </p:nvSpPr>
        <p:spPr>
          <a:xfrm>
            <a:off x="1387904" y="1986989"/>
            <a:ext cx="2622900" cy="818700"/>
          </a:xfrm>
          <a:prstGeom prst="rect">
            <a:avLst/>
          </a:prstGeom>
          <a:noFill/>
          <a:ln/>
        </p:spPr>
        <p:txBody>
          <a:bodyPr wrap="square" lIns="0" tIns="0" rIns="0" bIns="0" rtlCol="0" anchor="ctr"/>
          <a:lstStyle/>
          <a:p>
            <a:pPr algn="l" indent="0" marL="0">
              <a:lnSpc>
                <a:spcPct val="115000"/>
              </a:lnSpc>
              <a:buNone/>
            </a:pPr>
            <a:r>
              <a:rPr lang="en-US" sz="854" b="1" dirty="0">
                <a:solidFill>
                  <a:srgbClr val="F3F3F3"/>
                </a:solidFill>
                <a:latin typeface="Arial" pitchFamily="34" charset="0"/>
                <a:ea typeface="Arial" pitchFamily="34" charset="-122"/>
                <a:cs typeface="Arial" pitchFamily="34" charset="-120"/>
              </a:rPr>
              <a:t>Редактирование генома
</a:t>
            </a:r>
            <a:pPr algn="l" indent="0" marL="0">
              <a:lnSpc>
                <a:spcPct val="115000"/>
              </a:lnSpc>
              <a:buNone/>
            </a:pPr>
            <a:r>
              <a:rPr lang="en-US" sz="475"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54" dirty="0">
                <a:solidFill>
                  <a:srgbClr val="F3F3F3"/>
                </a:solidFill>
                <a:latin typeface="Arial" pitchFamily="34" charset="0"/>
                <a:ea typeface="Arial" pitchFamily="34" charset="-122"/>
                <a:cs typeface="Arial" pitchFamily="34" charset="-120"/>
              </a:rPr>
              <a:t>CRISPR-Cas9 и сходные инструменты позволяют точечно менять гены, отвечающие за синтез нужных веществ. В результате штаммы дают больше продукта и меньше побочных соединений на стадии ферментации.
</a:t>
            </a:r>
            <a:endParaRPr lang="en-US" sz="854" dirty="0"/>
          </a:p>
        </p:txBody>
      </p:sp>
      <p:sp>
        <p:nvSpPr>
          <p:cNvPr id="9" name="Text 3"/>
          <p:cNvSpPr txBox="1"/>
          <p:nvPr/>
        </p:nvSpPr>
        <p:spPr>
          <a:xfrm>
            <a:off x="5831894" y="1992422"/>
            <a:ext cx="2622900" cy="818700"/>
          </a:xfrm>
          <a:prstGeom prst="rect">
            <a:avLst/>
          </a:prstGeom>
          <a:noFill/>
          <a:ln/>
        </p:spPr>
        <p:txBody>
          <a:bodyPr wrap="square" lIns="0" tIns="0" rIns="0" bIns="0" rtlCol="0" anchor="ctr"/>
          <a:lstStyle/>
          <a:p>
            <a:pPr algn="l" indent="0" marL="0">
              <a:lnSpc>
                <a:spcPct val="115000"/>
              </a:lnSpc>
              <a:buNone/>
            </a:pPr>
            <a:r>
              <a:rPr lang="en-US" sz="788" b="1" dirty="0">
                <a:solidFill>
                  <a:srgbClr val="F3F3F3"/>
                </a:solidFill>
                <a:latin typeface="Arial" pitchFamily="34" charset="0"/>
                <a:ea typeface="Arial" pitchFamily="34" charset="-122"/>
                <a:cs typeface="Arial" pitchFamily="34" charset="-120"/>
              </a:rPr>
              <a:t>Устойчивость к стрессу
</a:t>
            </a:r>
            <a:pPr algn="l" indent="0" marL="0">
              <a:lnSpc>
                <a:spcPct val="115000"/>
              </a:lnSpc>
              <a:buNone/>
            </a:pPr>
            <a:r>
              <a:rPr lang="en-US" sz="438"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788" dirty="0">
                <a:solidFill>
                  <a:srgbClr val="F3F3F3"/>
                </a:solidFill>
                <a:latin typeface="Arial" pitchFamily="34" charset="0"/>
                <a:ea typeface="Arial" pitchFamily="34" charset="-122"/>
                <a:cs typeface="Arial" pitchFamily="34" charset="-120"/>
              </a:rPr>
              <a:t>Генетическая настройка помогает микроорганизмам переносить высокую температуру, кислотность и накопление токсичных метаболитов. Это делает производство стабильнее и снижает риск остановок при промышленном выращивании в больших аппаратах.
</a:t>
            </a:r>
            <a:endParaRPr lang="en-US" sz="788" dirty="0"/>
          </a:p>
        </p:txBody>
      </p:sp>
      <p:sp>
        <p:nvSpPr>
          <p:cNvPr id="10" name="Text 4"/>
          <p:cNvSpPr txBox="1"/>
          <p:nvPr/>
        </p:nvSpPr>
        <p:spPr>
          <a:xfrm>
            <a:off x="3513557" y="3488098"/>
            <a:ext cx="2622900" cy="818700"/>
          </a:xfrm>
          <a:prstGeom prst="rect">
            <a:avLst/>
          </a:prstGeom>
          <a:noFill/>
          <a:ln/>
        </p:spPr>
        <p:txBody>
          <a:bodyPr wrap="square" lIns="0" tIns="0" rIns="0" bIns="0" rtlCol="0" anchor="ctr"/>
          <a:lstStyle/>
          <a:p>
            <a:pPr algn="l" indent="0" marL="0">
              <a:lnSpc>
                <a:spcPct val="115000"/>
              </a:lnSpc>
              <a:buNone/>
            </a:pPr>
            <a:r>
              <a:rPr lang="en-US" sz="854" b="1" dirty="0">
                <a:solidFill>
                  <a:srgbClr val="F3F3F3"/>
                </a:solidFill>
                <a:latin typeface="Arial" pitchFamily="34" charset="0"/>
                <a:ea typeface="Arial" pitchFamily="34" charset="-122"/>
                <a:cs typeface="Arial" pitchFamily="34" charset="-120"/>
              </a:rPr>
              <a:t>Быстрое создание продуктов
</a:t>
            </a:r>
            <a:pPr algn="l" indent="0" marL="0">
              <a:lnSpc>
                <a:spcPct val="115000"/>
              </a:lnSpc>
              <a:buNone/>
            </a:pPr>
            <a:r>
              <a:rPr lang="en-US" sz="475"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54" dirty="0">
                <a:solidFill>
                  <a:srgbClr val="F3F3F3"/>
                </a:solidFill>
                <a:latin typeface="Arial" pitchFamily="34" charset="0"/>
                <a:ea typeface="Arial" pitchFamily="34" charset="-122"/>
                <a:cs typeface="Arial" pitchFamily="34" charset="-120"/>
              </a:rPr>
              <a:t>Модифицированные штаммы ускоряют создание лекарств, ферментов и биопрепаратов для агросектора. Такой подход сокращает время разработки и делает новые решения доступнее для промышленности и медицины.
</a:t>
            </a:r>
            <a:endParaRPr lang="en-US" sz="854"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19000" y="1455018"/>
            <a:ext cx="3704100" cy="33930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75200" y="2225050"/>
            <a:ext cx="2922600" cy="822300"/>
          </a:xfrm>
          <a:prstGeom prst="rect">
            <a:avLst/>
          </a:prstGeom>
          <a:noFill/>
          <a:ln/>
        </p:spPr>
        <p:txBody>
          <a:bodyPr wrap="square" lIns="0" tIns="0" rIns="0" bIns="0" rtlCol="0" anchor="t"/>
          <a:lstStyle/>
          <a:p>
            <a:pPr algn="l" indent="0" marL="0">
              <a:lnSpc>
                <a:spcPct val="115000"/>
              </a:lnSpc>
              <a:buNone/>
            </a:pPr>
            <a:r>
              <a:rPr lang="en-US" sz="859" b="1" dirty="0">
                <a:solidFill>
                  <a:srgbClr val="F3F3F3"/>
                </a:solidFill>
                <a:latin typeface="Arial" pitchFamily="34" charset="0"/>
                <a:ea typeface="Arial" pitchFamily="34" charset="-122"/>
                <a:cs typeface="Arial" pitchFamily="34" charset="-120"/>
              </a:rPr>
              <a:t>Как работают микроорганизмы
</a:t>
            </a:r>
            <a:pPr algn="l" indent="0" marL="0">
              <a:lnSpc>
                <a:spcPct val="115000"/>
              </a:lnSpc>
              <a:buNone/>
            </a:pPr>
            <a:r>
              <a:rPr lang="en-US" sz="477"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59" dirty="0">
                <a:solidFill>
                  <a:srgbClr val="F3F3F3"/>
                </a:solidFill>
                <a:latin typeface="Arial" pitchFamily="34" charset="0"/>
                <a:ea typeface="Arial" pitchFamily="34" charset="-122"/>
                <a:cs typeface="Arial" pitchFamily="34" charset="-120"/>
              </a:rPr>
              <a:t>Бактерии и грибы разрушают органические загрязнители, превращая их в более простые соединения. В аэротенках этот процесс идёт быстрее благодаря постоянному доступу кислорода и перемешиванию воды.
</a:t>
            </a:r>
            <a:endParaRPr lang="en-US" sz="859" dirty="0"/>
          </a:p>
        </p:txBody>
      </p:sp>
      <p:sp>
        <p:nvSpPr>
          <p:cNvPr id="5" name="Text 1"/>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12</a:t>
            </a:r>
            <a:endParaRPr lang="en-US" sz="622" dirty="0"/>
          </a:p>
        </p:txBody>
      </p:sp>
      <p:sp>
        <p:nvSpPr>
          <p:cNvPr id="6" name="Text 2"/>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Биологическая очистка в действии
</a:t>
            </a:r>
            <a:endParaRPr lang="en-US" sz="2200" dirty="0"/>
          </a:p>
        </p:txBody>
      </p:sp>
      <p:sp>
        <p:nvSpPr>
          <p:cNvPr id="7" name="Text 3"/>
          <p:cNvSpPr txBox="1"/>
          <p:nvPr/>
        </p:nvSpPr>
        <p:spPr>
          <a:xfrm>
            <a:off x="775200" y="3255776"/>
            <a:ext cx="2922600" cy="822300"/>
          </a:xfrm>
          <a:prstGeom prst="rect">
            <a:avLst/>
          </a:prstGeom>
          <a:noFill/>
          <a:ln/>
        </p:spPr>
        <p:txBody>
          <a:bodyPr wrap="square" lIns="0" tIns="0" rIns="0" bIns="0" rtlCol="0" anchor="t"/>
          <a:lstStyle/>
          <a:p>
            <a:pPr algn="l" indent="0" marL="0">
              <a:lnSpc>
                <a:spcPct val="115000"/>
              </a:lnSpc>
              <a:buNone/>
            </a:pPr>
            <a:r>
              <a:rPr lang="en-US" sz="900" b="1" dirty="0">
                <a:solidFill>
                  <a:srgbClr val="F3F3F3"/>
                </a:solidFill>
                <a:latin typeface="Arial" pitchFamily="34" charset="0"/>
                <a:ea typeface="Arial" pitchFamily="34" charset="-122"/>
                <a:cs typeface="Arial" pitchFamily="34" charset="-120"/>
              </a:rPr>
              <a:t>Инженерные решения для воды
</a:t>
            </a:r>
            <a:pPr algn="l" indent="0" marL="0">
              <a:lnSpc>
                <a:spcPct val="115000"/>
              </a:lnSpc>
              <a:buNone/>
            </a:pPr>
            <a:r>
              <a:rPr lang="en-US" sz="500"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3F3F3"/>
                </a:solidFill>
                <a:latin typeface="Arial" pitchFamily="34" charset="0"/>
                <a:ea typeface="Arial" pitchFamily="34" charset="-122"/>
                <a:cs typeface="Arial" pitchFamily="34" charset="-120"/>
              </a:rPr>
              <a:t>Биоплато дополняют механическую очистку, помогая снизить содержание аммиака, нитратов и ряда токсинов. При правильном подборе культур система работает мягко и устойчиво.
</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948882" y="1814975"/>
            <a:ext cx="2370300" cy="1513500"/>
          </a:xfrm>
          <a:prstGeom prst="rect">
            <a:avLst/>
          </a:prstGeom>
          <a:noFill/>
          <a:ln/>
        </p:spPr>
        <p:txBody>
          <a:bodyPr wrap="square" lIns="0" tIns="0" rIns="0" bIns="0" rtlCol="0" anchor="ctr"/>
          <a:lstStyle/>
          <a:p>
            <a:pPr algn="l" indent="0" marL="0">
              <a:lnSpc>
                <a:spcPct val="115000"/>
              </a:lnSpc>
              <a:buNone/>
            </a:pPr>
            <a:r>
              <a:rPr lang="en-US" sz="900" dirty="0">
                <a:solidFill>
                  <a:srgbClr val="F3F3F3"/>
                </a:solidFill>
                <a:latin typeface="Arial" pitchFamily="34" charset="0"/>
                <a:ea typeface="Arial" pitchFamily="34" charset="-122"/>
                <a:cs typeface="Arial" pitchFamily="34" charset="-120"/>
              </a:rPr>
              <a:t>Такой объём показывает, что ферментационные процессы стали основой крупной фармацевтической индустрии. Именно поэтому так важны стерильность, стабильность штаммов и точный контроль качества.
</a:t>
            </a:r>
            <a:endParaRPr lang="en-US" sz="900" dirty="0"/>
          </a:p>
        </p:txBody>
      </p:sp>
      <p:sp>
        <p:nvSpPr>
          <p:cNvPr id="4" name="Text 1"/>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13</a:t>
            </a:r>
            <a:endParaRPr lang="en-US" sz="622" dirty="0"/>
          </a:p>
        </p:txBody>
      </p:sp>
      <p:sp>
        <p:nvSpPr>
          <p:cNvPr id="5" name="Text 2"/>
          <p:cNvSpPr txBox="1"/>
          <p:nvPr/>
        </p:nvSpPr>
        <p:spPr>
          <a:xfrm>
            <a:off x="5948882" y="3700625"/>
            <a:ext cx="2370300" cy="179100"/>
          </a:xfrm>
          <a:prstGeom prst="rect">
            <a:avLst/>
          </a:prstGeom>
          <a:noFill/>
          <a:ln/>
        </p:spPr>
        <p:txBody>
          <a:bodyPr wrap="square" lIns="0" tIns="0" rIns="0" bIns="0" rtlCol="0" anchor="ctr"/>
          <a:lstStyle/>
          <a:p>
            <a:pPr algn="l" indent="0" marL="0">
              <a:lnSpc>
                <a:spcPct val="115000"/>
              </a:lnSpc>
              <a:buNone/>
            </a:pPr>
            <a:r>
              <a:rPr lang="en-US" sz="700" dirty="0">
                <a:solidFill>
                  <a:srgbClr val="F3F3F3"/>
                </a:solidFill>
                <a:latin typeface="Arial" pitchFamily="34" charset="0"/>
                <a:ea typeface="Arial" pitchFamily="34" charset="-122"/>
                <a:cs typeface="Arial" pitchFamily="34" charset="-120"/>
              </a:rPr>
              <a:t>Оценка мирового производства антибиотиков, 2022
</a:t>
            </a:r>
            <a:endParaRPr lang="en-US" sz="700" dirty="0"/>
          </a:p>
        </p:txBody>
      </p:sp>
      <p:sp>
        <p:nvSpPr>
          <p:cNvPr id="6" name="Text 3"/>
          <p:cNvSpPr txBox="1"/>
          <p:nvPr/>
        </p:nvSpPr>
        <p:spPr>
          <a:xfrm>
            <a:off x="807725" y="1202675"/>
            <a:ext cx="4182000" cy="1410000"/>
          </a:xfrm>
          <a:prstGeom prst="rect">
            <a:avLst/>
          </a:prstGeom>
          <a:noFill/>
          <a:ln/>
        </p:spPr>
        <p:txBody>
          <a:bodyPr wrap="square" lIns="0" tIns="0" rIns="0" bIns="0" rtlCol="0" anchor="b"/>
          <a:lstStyle/>
          <a:p>
            <a:pPr algn="ctr" indent="0" marL="0">
              <a:lnSpc>
                <a:spcPct val="100000"/>
              </a:lnSpc>
              <a:buNone/>
            </a:pPr>
            <a:r>
              <a:rPr lang="en-US" sz="5548" b="1" dirty="0">
                <a:solidFill>
                  <a:srgbClr val="FFFFFF"/>
                </a:solidFill>
                <a:latin typeface="Arial" pitchFamily="34" charset="0"/>
                <a:ea typeface="Arial" pitchFamily="34" charset="-122"/>
                <a:cs typeface="Arial" pitchFamily="34" charset="-120"/>
              </a:rPr>
              <a:t>100 000 тонн
</a:t>
            </a:r>
            <a:endParaRPr lang="en-US" sz="5548" dirty="0"/>
          </a:p>
        </p:txBody>
      </p:sp>
      <p:sp>
        <p:nvSpPr>
          <p:cNvPr id="7" name="Text 4"/>
          <p:cNvSpPr txBox="1"/>
          <p:nvPr/>
        </p:nvSpPr>
        <p:spPr>
          <a:xfrm>
            <a:off x="807725" y="2808299"/>
            <a:ext cx="4182000" cy="1064700"/>
          </a:xfrm>
          <a:prstGeom prst="rect">
            <a:avLst/>
          </a:prstGeom>
          <a:noFill/>
          <a:ln/>
        </p:spPr>
        <p:txBody>
          <a:bodyPr wrap="square" lIns="0" tIns="0" rIns="0" bIns="0" rtlCol="0" anchor="t"/>
          <a:lstStyle/>
          <a:p>
            <a:pPr algn="ctr" indent="0" marL="0">
              <a:lnSpc>
                <a:spcPct val="100000"/>
              </a:lnSpc>
              <a:buNone/>
            </a:pPr>
            <a:r>
              <a:rPr lang="en-US" sz="1800" b="1" dirty="0">
                <a:solidFill>
                  <a:srgbClr val="FFFFFF"/>
                </a:solidFill>
                <a:latin typeface="Arial" pitchFamily="34" charset="0"/>
                <a:ea typeface="Arial" pitchFamily="34" charset="-122"/>
                <a:cs typeface="Arial" pitchFamily="34" charset="-120"/>
              </a:rPr>
              <a:t>антибиотиков производят в мире ежегодно
</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527258" y="2022558"/>
            <a:ext cx="398700" cy="318960"/>
          </a:xfrm>
          <a:prstGeom prst="rect">
            <a:avLst/>
          </a:prstGeom>
        </p:spPr>
      </p:pic>
      <p:pic>
        <p:nvPicPr>
          <p:cNvPr id="4" name="Image 2" descr="preencoded.png">    </p:cNvPr>
          <p:cNvPicPr>
            <a:picLocks noChangeAspect="1"/>
          </p:cNvPicPr>
          <p:nvPr/>
        </p:nvPicPr>
        <p:blipFill>
          <a:blip r:embed="rId3"/>
          <a:stretch>
            <a:fillRect/>
          </a:stretch>
        </p:blipFill>
        <p:spPr>
          <a:xfrm>
            <a:off x="4363763" y="1986438"/>
            <a:ext cx="391200" cy="391200"/>
          </a:xfrm>
          <a:prstGeom prst="rect">
            <a:avLst/>
          </a:prstGeom>
        </p:spPr>
      </p:pic>
      <p:pic>
        <p:nvPicPr>
          <p:cNvPr id="5" name="Image 3" descr="preencoded.png">    </p:cNvPr>
          <p:cNvPicPr>
            <a:picLocks noChangeAspect="1"/>
          </p:cNvPicPr>
          <p:nvPr/>
        </p:nvPicPr>
        <p:blipFill>
          <a:blip r:embed="rId4"/>
          <a:stretch>
            <a:fillRect/>
          </a:stretch>
        </p:blipFill>
        <p:spPr>
          <a:xfrm>
            <a:off x="7210048" y="1986438"/>
            <a:ext cx="391200" cy="391200"/>
          </a:xfrm>
          <a:prstGeom prst="rect">
            <a:avLst/>
          </a:prstGeom>
        </p:spPr>
      </p:pic>
      <p:sp>
        <p:nvSpPr>
          <p:cNvPr id="6" name="Text 0"/>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14</a:t>
            </a:r>
            <a:endParaRPr lang="en-US" sz="622" dirty="0"/>
          </a:p>
        </p:txBody>
      </p:sp>
      <p:sp>
        <p:nvSpPr>
          <p:cNvPr id="7" name="Text 1"/>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Биотехнологический синтез аминокислот
</a:t>
            </a:r>
            <a:endParaRPr lang="en-US" sz="2200" dirty="0"/>
          </a:p>
        </p:txBody>
      </p:sp>
      <p:sp>
        <p:nvSpPr>
          <p:cNvPr id="8" name="Text 2"/>
          <p:cNvSpPr txBox="1"/>
          <p:nvPr/>
        </p:nvSpPr>
        <p:spPr>
          <a:xfrm>
            <a:off x="660154" y="3084500"/>
            <a:ext cx="2134500" cy="1116300"/>
          </a:xfrm>
          <a:prstGeom prst="rect">
            <a:avLst/>
          </a:prstGeom>
          <a:noFill/>
          <a:ln/>
        </p:spPr>
        <p:txBody>
          <a:bodyPr wrap="square" lIns="0" tIns="0" rIns="0" bIns="0" rtlCol="0" anchor="ctr"/>
          <a:lstStyle/>
          <a:p>
            <a:pPr algn="l" indent="0" marL="0">
              <a:lnSpc>
                <a:spcPct val="115000"/>
              </a:lnSpc>
              <a:buNone/>
            </a:pPr>
            <a:r>
              <a:rPr lang="en-US" sz="885" b="1" dirty="0">
                <a:solidFill>
                  <a:srgbClr val="F3F3F3"/>
                </a:solidFill>
                <a:latin typeface="Arial" pitchFamily="34" charset="0"/>
                <a:ea typeface="Arial" pitchFamily="34" charset="-122"/>
                <a:cs typeface="Arial" pitchFamily="34" charset="-120"/>
              </a:rPr>
              <a:t>Работа промышленных штаммов
</a:t>
            </a:r>
            <a:pPr algn="l" indent="0" marL="0">
              <a:lnSpc>
                <a:spcPct val="115000"/>
              </a:lnSpc>
              <a:buNone/>
            </a:pPr>
            <a:r>
              <a:rPr lang="en-US" sz="492"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85" dirty="0">
                <a:solidFill>
                  <a:srgbClr val="F3F3F3"/>
                </a:solidFill>
                <a:latin typeface="Arial" pitchFamily="34" charset="0"/>
                <a:ea typeface="Arial" pitchFamily="34" charset="-122"/>
                <a:cs typeface="Arial" pitchFamily="34" charset="-120"/>
              </a:rPr>
              <a:t>Corynebacterium glutamicum и родственные бактерии перерабатывают сахарное сырьё в глутаминовую кислоту и лизин. Настроенная ферментация позволяет получать высокий выход при стабильных параметрах процесса в промышленных ферментерах.
</a:t>
            </a:r>
            <a:endParaRPr lang="en-US" sz="885" dirty="0"/>
          </a:p>
        </p:txBody>
      </p:sp>
      <p:sp>
        <p:nvSpPr>
          <p:cNvPr id="9" name="Text 3"/>
          <p:cNvSpPr txBox="1"/>
          <p:nvPr/>
        </p:nvSpPr>
        <p:spPr>
          <a:xfrm>
            <a:off x="3492909" y="3084500"/>
            <a:ext cx="2134500" cy="1116300"/>
          </a:xfrm>
          <a:prstGeom prst="rect">
            <a:avLst/>
          </a:prstGeom>
          <a:noFill/>
          <a:ln/>
        </p:spPr>
        <p:txBody>
          <a:bodyPr wrap="square" lIns="0" tIns="0" rIns="0" bIns="0" rtlCol="0" anchor="ctr"/>
          <a:lstStyle/>
          <a:p>
            <a:pPr algn="l" indent="0" marL="0">
              <a:lnSpc>
                <a:spcPct val="115000"/>
              </a:lnSpc>
              <a:buNone/>
            </a:pPr>
            <a:r>
              <a:rPr lang="en-US" sz="893" b="1" dirty="0">
                <a:solidFill>
                  <a:srgbClr val="F3F3F3"/>
                </a:solidFill>
                <a:latin typeface="Arial" pitchFamily="34" charset="0"/>
                <a:ea typeface="Arial" pitchFamily="34" charset="-122"/>
                <a:cs typeface="Arial" pitchFamily="34" charset="-120"/>
              </a:rPr>
              <a:t>Важность для пищевой и фармацевтической отраслей
</a:t>
            </a:r>
            <a:pPr algn="l" indent="0" marL="0">
              <a:lnSpc>
                <a:spcPct val="115000"/>
              </a:lnSpc>
              <a:buNone/>
            </a:pPr>
            <a:r>
              <a:rPr lang="en-US" sz="496"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3F3F3"/>
                </a:solidFill>
                <a:latin typeface="Arial" pitchFamily="34" charset="0"/>
                <a:ea typeface="Arial" pitchFamily="34" charset="-122"/>
                <a:cs typeface="Arial" pitchFamily="34" charset="-120"/>
              </a:rPr>
              <a:t>Аминокислоты нужны не только как добавки к пище, но и как компоненты лекарственных и кормовых смесей. Микробный синтез делает их производство более предсказуемым и масштабируемым.
</a:t>
            </a:r>
            <a:endParaRPr lang="en-US" sz="893" dirty="0"/>
          </a:p>
        </p:txBody>
      </p:sp>
      <p:sp>
        <p:nvSpPr>
          <p:cNvPr id="10" name="Text 4"/>
          <p:cNvSpPr txBox="1"/>
          <p:nvPr/>
        </p:nvSpPr>
        <p:spPr>
          <a:xfrm>
            <a:off x="6339194" y="3084500"/>
            <a:ext cx="2134500" cy="1116300"/>
          </a:xfrm>
          <a:prstGeom prst="rect">
            <a:avLst/>
          </a:prstGeom>
          <a:noFill/>
          <a:ln/>
        </p:spPr>
        <p:txBody>
          <a:bodyPr wrap="square" lIns="0" tIns="0" rIns="0" bIns="0" rtlCol="0" anchor="ctr"/>
          <a:lstStyle/>
          <a:p>
            <a:pPr algn="l" indent="0" marL="0">
              <a:lnSpc>
                <a:spcPct val="115000"/>
              </a:lnSpc>
              <a:buNone/>
            </a:pPr>
            <a:r>
              <a:rPr lang="en-US" sz="893" b="1" dirty="0">
                <a:solidFill>
                  <a:srgbClr val="F3F3F3"/>
                </a:solidFill>
                <a:latin typeface="Arial" pitchFamily="34" charset="0"/>
                <a:ea typeface="Arial" pitchFamily="34" charset="-122"/>
                <a:cs typeface="Arial" pitchFamily="34" charset="-120"/>
              </a:rPr>
              <a:t>Крупный рынок и экспортный потенциал
</a:t>
            </a:r>
            <a:pPr algn="l" indent="0" marL="0">
              <a:lnSpc>
                <a:spcPct val="115000"/>
              </a:lnSpc>
              <a:buNone/>
            </a:pPr>
            <a:r>
              <a:rPr lang="en-US" sz="496"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3F3F3"/>
                </a:solidFill>
                <a:latin typeface="Arial" pitchFamily="34" charset="0"/>
                <a:ea typeface="Arial" pitchFamily="34" charset="-122"/>
                <a:cs typeface="Arial" pitchFamily="34" charset="-120"/>
              </a:rPr>
              <a:t>Мировой выпуск аминокислот уже измеряется миллионами тонн, а Россия входит в число заметных производителей. Это показывает, что биотехнология стала важной частью химической промышленности.
</a:t>
            </a:r>
            <a:endParaRPr lang="en-US" sz="893"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97256" y="1846057"/>
            <a:ext cx="7323887" cy="1529400"/>
          </a:xfrm>
          <a:prstGeom prst="rect">
            <a:avLst/>
          </a:prstGeom>
        </p:spPr>
      </p:pic>
      <p:sp>
        <p:nvSpPr>
          <p:cNvPr id="4" name="Text 0"/>
          <p:cNvSpPr txBox="1"/>
          <p:nvPr/>
        </p:nvSpPr>
        <p:spPr>
          <a:xfrm>
            <a:off x="775125" y="4153868"/>
            <a:ext cx="3648600" cy="482100"/>
          </a:xfrm>
          <a:prstGeom prst="rect">
            <a:avLst/>
          </a:prstGeom>
          <a:noFill/>
          <a:ln/>
        </p:spPr>
        <p:txBody>
          <a:bodyPr wrap="square" lIns="0" tIns="0" rIns="0" bIns="0" rtlCol="0" anchor="ctr"/>
          <a:lstStyle/>
          <a:p>
            <a:pPr algn="l" indent="0" marL="0">
              <a:lnSpc>
                <a:spcPct val="115000"/>
              </a:lnSpc>
              <a:buNone/>
            </a:pPr>
            <a:r>
              <a:rPr lang="en-US" sz="900" dirty="0">
                <a:solidFill>
                  <a:srgbClr val="F3F3F3"/>
                </a:solidFill>
                <a:latin typeface="Arial" pitchFamily="34" charset="0"/>
                <a:ea typeface="Arial" pitchFamily="34" charset="-122"/>
                <a:cs typeface="Arial" pitchFamily="34" charset="-120"/>
              </a:rPr>
              <a:t>Сводная таблица показывает различия между основными микробными маршрутами получения витаминов и их технологическими ограничениями.
</a:t>
            </a:r>
            <a:endParaRPr lang="en-US" sz="900" dirty="0"/>
          </a:p>
        </p:txBody>
      </p:sp>
      <p:sp>
        <p:nvSpPr>
          <p:cNvPr id="5" name="Text 1"/>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15</a:t>
            </a:r>
            <a:endParaRPr lang="en-US" sz="622" dirty="0"/>
          </a:p>
        </p:txBody>
      </p:sp>
      <p:sp>
        <p:nvSpPr>
          <p:cNvPr id="6" name="Text 2"/>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Сравнение микробных технологий синтеза витаминов
</a:t>
            </a:r>
            <a:endParaRPr lang="en-US" sz="2200" dirty="0"/>
          </a:p>
        </p:txBody>
      </p:sp>
      <p:sp>
        <p:nvSpPr>
          <p:cNvPr id="7" name="Text 3"/>
          <p:cNvSpPr txBox="1"/>
          <p:nvPr/>
        </p:nvSpPr>
        <p:spPr>
          <a:xfrm>
            <a:off x="4696556" y="4153868"/>
            <a:ext cx="3648600" cy="482100"/>
          </a:xfrm>
          <a:prstGeom prst="rect">
            <a:avLst/>
          </a:prstGeom>
          <a:noFill/>
          <a:ln/>
        </p:spPr>
        <p:txBody>
          <a:bodyPr wrap="square" lIns="0" tIns="0" rIns="0" bIns="0" rtlCol="0" anchor="ctr"/>
          <a:lstStyle/>
          <a:p>
            <a:pPr algn="l" indent="0" marL="0">
              <a:lnSpc>
                <a:spcPct val="115000"/>
              </a:lnSpc>
              <a:buNone/>
            </a:pPr>
            <a:r>
              <a:rPr lang="en-US" sz="900" dirty="0">
                <a:solidFill>
                  <a:srgbClr val="F3F3F3"/>
                </a:solidFill>
                <a:latin typeface="Arial" pitchFamily="34" charset="0"/>
                <a:ea typeface="Arial" pitchFamily="34" charset="-122"/>
                <a:cs typeface="Arial" pitchFamily="34" charset="-120"/>
              </a:rPr>
              <a:t>Микробные методы обычно выигрывают по стабильности выхода и экологическому профилю; наиболее трудоёмким этапом остаётся очистка и доводка продукта.
</a:t>
            </a:r>
            <a:endParaRPr lang="en-US" sz="900" dirty="0"/>
          </a:p>
        </p:txBody>
      </p:sp>
      <p:sp>
        <p:nvSpPr>
          <p:cNvPr id="8" name="Text 4"/>
          <p:cNvSpPr txBox="1"/>
          <p:nvPr/>
        </p:nvSpPr>
        <p:spPr>
          <a:xfrm>
            <a:off x="775200" y="3428740"/>
            <a:ext cx="3751500" cy="172800"/>
          </a:xfrm>
          <a:prstGeom prst="rect">
            <a:avLst/>
          </a:prstGeom>
          <a:noFill/>
          <a:ln/>
        </p:spPr>
        <p:txBody>
          <a:bodyPr wrap="square" lIns="0" tIns="0" rIns="0" bIns="0" rtlCol="0" anchor="ctr"/>
          <a:lstStyle/>
          <a:p>
            <a:pPr algn="l" indent="0" marL="0">
              <a:lnSpc>
                <a:spcPct val="115000"/>
              </a:lnSpc>
              <a:buNone/>
            </a:pPr>
            <a:r>
              <a:rPr lang="en-US" sz="700" dirty="0">
                <a:solidFill>
                  <a:srgbClr val="F3F3F3"/>
                </a:solidFill>
                <a:latin typeface="Arial" pitchFamily="34" charset="0"/>
                <a:ea typeface="Arial" pitchFamily="34" charset="-122"/>
                <a:cs typeface="Arial" pitchFamily="34" charset="-120"/>
              </a:rPr>
              <a:t>Журнал «Биотехнология и продукты», 2023
</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21900" y="1473525"/>
            <a:ext cx="4804800" cy="839902"/>
          </a:xfrm>
          <a:prstGeom prst="rect">
            <a:avLst/>
          </a:prstGeom>
        </p:spPr>
      </p:pic>
      <p:pic>
        <p:nvPicPr>
          <p:cNvPr id="4" name="Image 2" descr="preencoded.png">    </p:cNvPr>
          <p:cNvPicPr>
            <a:picLocks noChangeAspect="1"/>
          </p:cNvPicPr>
          <p:nvPr/>
        </p:nvPicPr>
        <p:blipFill>
          <a:blip r:embed="rId3"/>
          <a:stretch>
            <a:fillRect/>
          </a:stretch>
        </p:blipFill>
        <p:spPr>
          <a:xfrm>
            <a:off x="4021900" y="2306715"/>
            <a:ext cx="4804800" cy="839902"/>
          </a:xfrm>
          <a:prstGeom prst="rect">
            <a:avLst/>
          </a:prstGeom>
        </p:spPr>
      </p:pic>
      <p:pic>
        <p:nvPicPr>
          <p:cNvPr id="5" name="Image 3" descr="preencoded.png">    </p:cNvPr>
          <p:cNvPicPr>
            <a:picLocks noChangeAspect="1"/>
          </p:cNvPicPr>
          <p:nvPr/>
        </p:nvPicPr>
        <p:blipFill>
          <a:blip r:embed="rId4"/>
          <a:stretch>
            <a:fillRect/>
          </a:stretch>
        </p:blipFill>
        <p:spPr>
          <a:xfrm>
            <a:off x="4021900" y="3143637"/>
            <a:ext cx="4804800" cy="839902"/>
          </a:xfrm>
          <a:prstGeom prst="rect">
            <a:avLst/>
          </a:prstGeom>
        </p:spPr>
      </p:pic>
      <p:pic>
        <p:nvPicPr>
          <p:cNvPr id="6" name="Image 4" descr="preencoded.png">    </p:cNvPr>
          <p:cNvPicPr>
            <a:picLocks noChangeAspect="1"/>
          </p:cNvPicPr>
          <p:nvPr/>
        </p:nvPicPr>
        <p:blipFill>
          <a:blip r:embed="rId5"/>
          <a:stretch>
            <a:fillRect/>
          </a:stretch>
        </p:blipFill>
        <p:spPr>
          <a:xfrm>
            <a:off x="4021900" y="3978450"/>
            <a:ext cx="4804800" cy="839902"/>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Когда микроорганизмы создают вкус и текстуру
</a:t>
            </a:r>
            <a:endParaRPr lang="en-US" sz="2200" dirty="0"/>
          </a:p>
        </p:txBody>
      </p:sp>
      <p:sp>
        <p:nvSpPr>
          <p:cNvPr id="9" name="Text 1"/>
          <p:cNvSpPr txBox="1"/>
          <p:nvPr/>
        </p:nvSpPr>
        <p:spPr>
          <a:xfrm>
            <a:off x="775200" y="1596333"/>
            <a:ext cx="2775900" cy="560700"/>
          </a:xfrm>
          <a:prstGeom prst="rect">
            <a:avLst/>
          </a:prstGeom>
          <a:noFill/>
          <a:ln/>
        </p:spPr>
        <p:txBody>
          <a:bodyPr wrap="square" lIns="0" tIns="0" rIns="0" bIns="0" rtlCol="0" anchor="ctr"/>
          <a:lstStyle/>
          <a:p>
            <a:pPr algn="l" indent="0" marL="0">
              <a:lnSpc>
                <a:spcPct val="115000"/>
              </a:lnSpc>
              <a:buNone/>
            </a:pPr>
            <a:r>
              <a:rPr lang="en-US" sz="580" b="1" dirty="0">
                <a:solidFill>
                  <a:srgbClr val="F3F3F3"/>
                </a:solidFill>
                <a:latin typeface="Arial" pitchFamily="34" charset="0"/>
                <a:ea typeface="Arial" pitchFamily="34" charset="-122"/>
                <a:cs typeface="Arial" pitchFamily="34" charset="-120"/>
              </a:rPr>
              <a:t>Хлеб, который поднимается сам
</a:t>
            </a:r>
            <a:pPr algn="l" indent="0" marL="0">
              <a:lnSpc>
                <a:spcPct val="115000"/>
              </a:lnSpc>
              <a:buNone/>
            </a:pPr>
            <a:r>
              <a:rPr lang="en-US" sz="322"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580" dirty="0">
                <a:solidFill>
                  <a:srgbClr val="F3F3F3"/>
                </a:solidFill>
                <a:latin typeface="Arial" pitchFamily="34" charset="0"/>
                <a:ea typeface="Arial" pitchFamily="34" charset="-122"/>
                <a:cs typeface="Arial" pitchFamily="34" charset="-120"/>
              </a:rPr>
              <a:t>Дрожжи Saccharomyces cerevisiae превращают сахар теста в углекислый газ и ароматические соединения. Благодаря этому хлеб становится пышным, а корка — более выразительной. Для пекаря важно контролировать температуру, время брожения и количество влаги. Именно микробный процесс делает выпечку предсказуемой и позволяет получать одинаковый результат в цехе и дома.
</a:t>
            </a:r>
            <a:endParaRPr lang="en-US" sz="580" dirty="0"/>
          </a:p>
        </p:txBody>
      </p:sp>
      <p:sp>
        <p:nvSpPr>
          <p:cNvPr id="10" name="Text 2"/>
          <p:cNvSpPr txBox="1"/>
          <p:nvPr/>
        </p:nvSpPr>
        <p:spPr>
          <a:xfrm>
            <a:off x="775200" y="2429478"/>
            <a:ext cx="2775900" cy="560700"/>
          </a:xfrm>
          <a:prstGeom prst="rect">
            <a:avLst/>
          </a:prstGeom>
          <a:noFill/>
          <a:ln/>
        </p:spPr>
        <p:txBody>
          <a:bodyPr wrap="square" lIns="0" tIns="0" rIns="0" bIns="0" rtlCol="0" anchor="ctr"/>
          <a:lstStyle/>
          <a:p>
            <a:pPr algn="l" indent="0" marL="0">
              <a:lnSpc>
                <a:spcPct val="115000"/>
              </a:lnSpc>
              <a:buNone/>
            </a:pPr>
            <a:r>
              <a:rPr lang="en-US" sz="536" b="1" dirty="0">
                <a:solidFill>
                  <a:srgbClr val="F3F3F3"/>
                </a:solidFill>
                <a:latin typeface="Arial" pitchFamily="34" charset="0"/>
                <a:ea typeface="Arial" pitchFamily="34" charset="-122"/>
                <a:cs typeface="Arial" pitchFamily="34" charset="-120"/>
              </a:rPr>
              <a:t>Йогурт с живой культурой
</a:t>
            </a:r>
            <a:pPr algn="l" indent="0" marL="0">
              <a:lnSpc>
                <a:spcPct val="115000"/>
              </a:lnSpc>
              <a:buNone/>
            </a:pPr>
            <a:r>
              <a:rPr lang="en-US" sz="298"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536" dirty="0">
                <a:solidFill>
                  <a:srgbClr val="F3F3F3"/>
                </a:solidFill>
                <a:latin typeface="Arial" pitchFamily="34" charset="0"/>
                <a:ea typeface="Arial" pitchFamily="34" charset="-122"/>
                <a:cs typeface="Arial" pitchFamily="34" charset="-120"/>
              </a:rPr>
              <a:t>Молочнокислые бактерии Lactobacillus bulgaricus и родственные культуры превращают лактозу в молочную кислоту. Из-за этого молоко густеет, а вкус становится мягким и узнаваемым. Небольшие изменения температуры меняют консистенцию продукта, поэтому ферментация здесь особенно чувствительна. Именно поэтому йогурт — хороший пример того, как живая культура влияет и на пользу, и на текстуру продукта.
</a:t>
            </a:r>
            <a:endParaRPr lang="en-US" sz="536" dirty="0"/>
          </a:p>
        </p:txBody>
      </p:sp>
      <p:sp>
        <p:nvSpPr>
          <p:cNvPr id="11" name="Text 3"/>
          <p:cNvSpPr txBox="1"/>
          <p:nvPr/>
        </p:nvSpPr>
        <p:spPr>
          <a:xfrm>
            <a:off x="775200" y="3266400"/>
            <a:ext cx="2775900" cy="560700"/>
          </a:xfrm>
          <a:prstGeom prst="rect">
            <a:avLst/>
          </a:prstGeom>
          <a:noFill/>
          <a:ln/>
        </p:spPr>
        <p:txBody>
          <a:bodyPr wrap="square" lIns="0" tIns="0" rIns="0" bIns="0" rtlCol="0" anchor="ctr"/>
          <a:lstStyle/>
          <a:p>
            <a:pPr algn="l" indent="0" marL="0">
              <a:lnSpc>
                <a:spcPct val="115000"/>
              </a:lnSpc>
              <a:buNone/>
            </a:pPr>
            <a:r>
              <a:rPr lang="en-US" sz="585" b="1" dirty="0">
                <a:solidFill>
                  <a:srgbClr val="F3F3F3"/>
                </a:solidFill>
                <a:latin typeface="Arial" pitchFamily="34" charset="0"/>
                <a:ea typeface="Arial" pitchFamily="34" charset="-122"/>
                <a:cs typeface="Arial" pitchFamily="34" charset="-120"/>
              </a:rPr>
              <a:t>Сыр с характером и выдержкой
</a:t>
            </a:r>
            <a:pPr algn="l" indent="0" marL="0">
              <a:lnSpc>
                <a:spcPct val="115000"/>
              </a:lnSpc>
              <a:buNone/>
            </a:pPr>
            <a:r>
              <a:rPr lang="en-US" sz="325"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585" dirty="0">
                <a:solidFill>
                  <a:srgbClr val="F3F3F3"/>
                </a:solidFill>
                <a:latin typeface="Arial" pitchFamily="34" charset="0"/>
                <a:ea typeface="Arial" pitchFamily="34" charset="-122"/>
                <a:cs typeface="Arial" pitchFamily="34" charset="-120"/>
              </a:rPr>
              <a:t>Плесневые культуры Penicillium roqueforti формируют характерный рисунок и вкус некоторых сыров. Во время созревания они меняют белки и жиры, создавая сложный аромат. Такой процесс требует точного контроля влажности, соли и выдержки. Без микробов у многих сортов не было бы ни глубины вкуса, ни привычной структуры.
</a:t>
            </a:r>
            <a:endParaRPr lang="en-US" sz="585" dirty="0"/>
          </a:p>
        </p:txBody>
      </p:sp>
      <p:sp>
        <p:nvSpPr>
          <p:cNvPr id="12" name="Text 4"/>
          <p:cNvSpPr txBox="1"/>
          <p:nvPr/>
        </p:nvSpPr>
        <p:spPr>
          <a:xfrm>
            <a:off x="775200" y="4101213"/>
            <a:ext cx="2775900" cy="560700"/>
          </a:xfrm>
          <a:prstGeom prst="rect">
            <a:avLst/>
          </a:prstGeom>
          <a:noFill/>
          <a:ln/>
        </p:spPr>
        <p:txBody>
          <a:bodyPr wrap="square" lIns="0" tIns="0" rIns="0" bIns="0" rtlCol="0" anchor="ctr"/>
          <a:lstStyle/>
          <a:p>
            <a:pPr algn="l" indent="0" marL="0">
              <a:lnSpc>
                <a:spcPct val="115000"/>
              </a:lnSpc>
              <a:buNone/>
            </a:pPr>
            <a:r>
              <a:rPr lang="en-US" sz="585" b="1" dirty="0">
                <a:solidFill>
                  <a:srgbClr val="F3F3F3"/>
                </a:solidFill>
                <a:latin typeface="Arial" pitchFamily="34" charset="0"/>
                <a:ea typeface="Arial" pitchFamily="34" charset="-122"/>
                <a:cs typeface="Arial" pitchFamily="34" charset="-120"/>
              </a:rPr>
              <a:t>Пиво как результат точного брожения
</a:t>
            </a:r>
            <a:pPr algn="l" indent="0" marL="0">
              <a:lnSpc>
                <a:spcPct val="115000"/>
              </a:lnSpc>
              <a:buNone/>
            </a:pPr>
            <a:r>
              <a:rPr lang="en-US" sz="325"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585" dirty="0">
                <a:solidFill>
                  <a:srgbClr val="F3F3F3"/>
                </a:solidFill>
                <a:latin typeface="Arial" pitchFamily="34" charset="0"/>
                <a:ea typeface="Arial" pitchFamily="34" charset="-122"/>
                <a:cs typeface="Arial" pitchFamily="34" charset="-120"/>
              </a:rPr>
              <a:t>В пивоварении дрожжи Saccharomyces cerevisiae работают как тонко настроенный биореактор. Они преобразуют сахара солодового сусла в спирт и углекислый газ, а затем формируют вкус и крепость напитка. От режима брожения зависит чистота аромата и стабильность партии. Поэтому даже небольшое отклонение температуры заметно меняет итоговый продукт.
</a:t>
            </a:r>
            <a:endParaRPr lang="en-US" sz="585" dirty="0"/>
          </a:p>
        </p:txBody>
      </p:sp>
      <p:sp>
        <p:nvSpPr>
          <p:cNvPr id="13" name="Text 5"/>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16</a:t>
            </a:r>
            <a:endParaRPr lang="en-US" sz="622"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2672" y="1935525"/>
            <a:ext cx="268200" cy="268200"/>
          </a:xfrm>
          <a:prstGeom prst="rect">
            <a:avLst/>
          </a:prstGeom>
        </p:spPr>
      </p:pic>
      <p:pic>
        <p:nvPicPr>
          <p:cNvPr id="4" name="Image 2" descr="preencoded.png">    </p:cNvPr>
          <p:cNvPicPr>
            <a:picLocks noChangeAspect="1"/>
          </p:cNvPicPr>
          <p:nvPr/>
        </p:nvPicPr>
        <p:blipFill>
          <a:blip r:embed="rId3"/>
          <a:stretch>
            <a:fillRect/>
          </a:stretch>
        </p:blipFill>
        <p:spPr>
          <a:xfrm>
            <a:off x="4973962" y="1965618"/>
            <a:ext cx="273600" cy="218880"/>
          </a:xfrm>
          <a:prstGeom prst="rect">
            <a:avLst/>
          </a:prstGeom>
        </p:spPr>
      </p:pic>
      <p:pic>
        <p:nvPicPr>
          <p:cNvPr id="5" name="Image 3" descr="preencoded.png">    </p:cNvPr>
          <p:cNvPicPr>
            <a:picLocks noChangeAspect="1"/>
          </p:cNvPicPr>
          <p:nvPr/>
        </p:nvPicPr>
        <p:blipFill>
          <a:blip r:embed="rId4"/>
          <a:stretch>
            <a:fillRect/>
          </a:stretch>
        </p:blipFill>
        <p:spPr>
          <a:xfrm>
            <a:off x="2658325" y="3436634"/>
            <a:ext cx="268200" cy="268200"/>
          </a:xfrm>
          <a:prstGeom prst="rect">
            <a:avLst/>
          </a:prstGeom>
        </p:spPr>
      </p:pic>
      <p:sp>
        <p:nvSpPr>
          <p:cNvPr id="6" name="Text 0"/>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17</a:t>
            </a:r>
            <a:endParaRPr lang="en-US" sz="622" dirty="0"/>
          </a:p>
        </p:txBody>
      </p:sp>
      <p:sp>
        <p:nvSpPr>
          <p:cNvPr id="7" name="Text 1"/>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Экологические задачи, которые решают микробы
</a:t>
            </a:r>
            <a:endParaRPr lang="en-US" sz="2200" dirty="0"/>
          </a:p>
        </p:txBody>
      </p:sp>
      <p:sp>
        <p:nvSpPr>
          <p:cNvPr id="8" name="Text 2"/>
          <p:cNvSpPr txBox="1"/>
          <p:nvPr/>
        </p:nvSpPr>
        <p:spPr>
          <a:xfrm>
            <a:off x="1387904" y="1986989"/>
            <a:ext cx="2622900" cy="818700"/>
          </a:xfrm>
          <a:prstGeom prst="rect">
            <a:avLst/>
          </a:prstGeom>
          <a:noFill/>
          <a:ln/>
        </p:spPr>
        <p:txBody>
          <a:bodyPr wrap="square" lIns="0" tIns="0" rIns="0" bIns="0" rtlCol="0" anchor="ctr"/>
          <a:lstStyle/>
          <a:p>
            <a:pPr algn="l" indent="0" marL="0">
              <a:lnSpc>
                <a:spcPct val="115000"/>
              </a:lnSpc>
              <a:buNone/>
            </a:pPr>
            <a:r>
              <a:rPr lang="en-US" sz="854" b="1" dirty="0">
                <a:solidFill>
                  <a:srgbClr val="F3F3F3"/>
                </a:solidFill>
                <a:latin typeface="Arial" pitchFamily="34" charset="0"/>
                <a:ea typeface="Arial" pitchFamily="34" charset="-122"/>
                <a:cs typeface="Arial" pitchFamily="34" charset="-120"/>
              </a:rPr>
              <a:t>Возврат плодородия
</a:t>
            </a:r>
            <a:pPr algn="l" indent="0" marL="0">
              <a:lnSpc>
                <a:spcPct val="115000"/>
              </a:lnSpc>
              <a:buNone/>
            </a:pPr>
            <a:r>
              <a:rPr lang="en-US" sz="475"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54" dirty="0">
                <a:solidFill>
                  <a:srgbClr val="F3F3F3"/>
                </a:solidFill>
                <a:latin typeface="Arial" pitchFamily="34" charset="0"/>
                <a:ea typeface="Arial" pitchFamily="34" charset="-122"/>
                <a:cs typeface="Arial" pitchFamily="34" charset="-120"/>
              </a:rPr>
              <a:t>Азотфиксирующие бактерии Azotobacter и Rhizobium переводят атмосферный азот в доступные растениям соединения. Это помогает восстанавливать плодородие почв и уменьшает потребность в минеральных удобрениях.
</a:t>
            </a:r>
            <a:endParaRPr lang="en-US" sz="854" dirty="0"/>
          </a:p>
        </p:txBody>
      </p:sp>
      <p:sp>
        <p:nvSpPr>
          <p:cNvPr id="9" name="Text 3"/>
          <p:cNvSpPr txBox="1"/>
          <p:nvPr/>
        </p:nvSpPr>
        <p:spPr>
          <a:xfrm>
            <a:off x="5831894" y="1992422"/>
            <a:ext cx="2622900" cy="818700"/>
          </a:xfrm>
          <a:prstGeom prst="rect">
            <a:avLst/>
          </a:prstGeom>
          <a:noFill/>
          <a:ln/>
        </p:spPr>
        <p:txBody>
          <a:bodyPr wrap="square" lIns="0" tIns="0" rIns="0" bIns="0" rtlCol="0" anchor="ctr"/>
          <a:lstStyle/>
          <a:p>
            <a:pPr algn="l" indent="0" marL="0">
              <a:lnSpc>
                <a:spcPct val="115000"/>
              </a:lnSpc>
              <a:buNone/>
            </a:pPr>
            <a:r>
              <a:rPr lang="en-US" sz="854" b="1" dirty="0">
                <a:solidFill>
                  <a:srgbClr val="F3F3F3"/>
                </a:solidFill>
                <a:latin typeface="Arial" pitchFamily="34" charset="0"/>
                <a:ea typeface="Arial" pitchFamily="34" charset="-122"/>
                <a:cs typeface="Arial" pitchFamily="34" charset="-120"/>
              </a:rPr>
              <a:t>Разложение нефтяных загрязнений
</a:t>
            </a:r>
            <a:pPr algn="l" indent="0" marL="0">
              <a:lnSpc>
                <a:spcPct val="115000"/>
              </a:lnSpc>
              <a:buNone/>
            </a:pPr>
            <a:r>
              <a:rPr lang="en-US" sz="475"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54" dirty="0">
                <a:solidFill>
                  <a:srgbClr val="F3F3F3"/>
                </a:solidFill>
                <a:latin typeface="Arial" pitchFamily="34" charset="0"/>
                <a:ea typeface="Arial" pitchFamily="34" charset="-122"/>
                <a:cs typeface="Arial" pitchFamily="34" charset="-120"/>
              </a:rPr>
              <a:t>На загрязнённых площадках бактерии Pseudomonas и Bacillus разрушают углеводороды и часть токсинов. Такие культуры используют в биоремедиации после утечек нефти и промышленных аварий.
</a:t>
            </a:r>
            <a:endParaRPr lang="en-US" sz="854" dirty="0"/>
          </a:p>
        </p:txBody>
      </p:sp>
      <p:sp>
        <p:nvSpPr>
          <p:cNvPr id="10" name="Text 4"/>
          <p:cNvSpPr txBox="1"/>
          <p:nvPr/>
        </p:nvSpPr>
        <p:spPr>
          <a:xfrm>
            <a:off x="3513557" y="3488098"/>
            <a:ext cx="2622900" cy="818700"/>
          </a:xfrm>
          <a:prstGeom prst="rect">
            <a:avLst/>
          </a:prstGeom>
          <a:noFill/>
          <a:ln/>
        </p:spPr>
        <p:txBody>
          <a:bodyPr wrap="square" lIns="0" tIns="0" rIns="0" bIns="0" rtlCol="0" anchor="ctr"/>
          <a:lstStyle/>
          <a:p>
            <a:pPr algn="l" indent="0" marL="0">
              <a:lnSpc>
                <a:spcPct val="115000"/>
              </a:lnSpc>
              <a:buNone/>
            </a:pPr>
            <a:r>
              <a:rPr lang="en-US" sz="854" b="1" dirty="0">
                <a:solidFill>
                  <a:srgbClr val="F3F3F3"/>
                </a:solidFill>
                <a:latin typeface="Arial" pitchFamily="34" charset="0"/>
                <a:ea typeface="Arial" pitchFamily="34" charset="-122"/>
                <a:cs typeface="Arial" pitchFamily="34" charset="-120"/>
              </a:rPr>
              <a:t>Поддержка восстановления экосистем
</a:t>
            </a:r>
            <a:pPr algn="l" indent="0" marL="0">
              <a:lnSpc>
                <a:spcPct val="115000"/>
              </a:lnSpc>
              <a:buNone/>
            </a:pPr>
            <a:r>
              <a:rPr lang="en-US" sz="475"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54" dirty="0">
                <a:solidFill>
                  <a:srgbClr val="F3F3F3"/>
                </a:solidFill>
                <a:latin typeface="Arial" pitchFamily="34" charset="0"/>
                <a:ea typeface="Arial" pitchFamily="34" charset="-122"/>
                <a:cs typeface="Arial" pitchFamily="34" charset="-120"/>
              </a:rPr>
              <a:t>Микробиологические методы работают деликатнее, чем жёсткая химическая обработка, и помогают вернуть экосистемам способность к самовосстановлению. Поэтому их всё чаще включают в экологические проекты.
</a:t>
            </a:r>
            <a:endParaRPr lang="en-US" sz="854"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7741" y="2958289"/>
            <a:ext cx="2847996" cy="1857873"/>
          </a:xfrm>
          <a:prstGeom prst="rect">
            <a:avLst/>
          </a:prstGeom>
        </p:spPr>
      </p:pic>
      <p:pic>
        <p:nvPicPr>
          <p:cNvPr id="4" name="Image 2" descr="preencoded.png">    </p:cNvPr>
          <p:cNvPicPr>
            <a:picLocks noChangeAspect="1"/>
          </p:cNvPicPr>
          <p:nvPr/>
        </p:nvPicPr>
        <p:blipFill>
          <a:blip r:embed="rId3"/>
          <a:stretch>
            <a:fillRect/>
          </a:stretch>
        </p:blipFill>
        <p:spPr>
          <a:xfrm>
            <a:off x="3148003" y="2958289"/>
            <a:ext cx="2847996" cy="1857873"/>
          </a:xfrm>
          <a:prstGeom prst="rect">
            <a:avLst/>
          </a:prstGeom>
        </p:spPr>
      </p:pic>
      <p:pic>
        <p:nvPicPr>
          <p:cNvPr id="5" name="Image 3" descr="preencoded.png">    </p:cNvPr>
          <p:cNvPicPr>
            <a:picLocks noChangeAspect="1"/>
          </p:cNvPicPr>
          <p:nvPr/>
        </p:nvPicPr>
        <p:blipFill>
          <a:blip r:embed="rId4"/>
          <a:stretch>
            <a:fillRect/>
          </a:stretch>
        </p:blipFill>
        <p:spPr>
          <a:xfrm>
            <a:off x="5988619" y="2958289"/>
            <a:ext cx="2847996" cy="185787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775200" y="526332"/>
            <a:ext cx="7569900" cy="350100"/>
          </a:xfrm>
          <a:prstGeom prst="rect">
            <a:avLst/>
          </a:prstGeom>
          <a:noFill/>
          <a:ln/>
        </p:spPr>
        <p:txBody>
          <a:bodyPr wrap="square" lIns="0" tIns="0" rIns="0" bIns="0" rtlCol="0" anchor="ctr"/>
          <a:lstStyle/>
          <a:p>
            <a:pPr algn="l" indent="0" marL="0">
              <a:lnSpc>
                <a:spcPct val="100000"/>
              </a:lnSpc>
              <a:buNone/>
            </a:pPr>
            <a:r>
              <a:rPr lang="en-US" sz="1800" b="1" dirty="0">
                <a:solidFill>
                  <a:srgbClr val="F3F3F3"/>
                </a:solidFill>
                <a:latin typeface="Arial" pitchFamily="34" charset="0"/>
                <a:ea typeface="Arial" pitchFamily="34" charset="-122"/>
                <a:cs typeface="Arial" pitchFamily="34" charset="-120"/>
              </a:rPr>
              <a:t>Как микробиология ускоряет диагностику
</a:t>
            </a:r>
            <a:endParaRPr lang="en-US" sz="1800" dirty="0"/>
          </a:p>
        </p:txBody>
      </p:sp>
      <p:sp>
        <p:nvSpPr>
          <p:cNvPr id="8" name="Text 1"/>
          <p:cNvSpPr txBox="1"/>
          <p:nvPr/>
        </p:nvSpPr>
        <p:spPr>
          <a:xfrm>
            <a:off x="624415" y="1453475"/>
            <a:ext cx="2228980" cy="1116300"/>
          </a:xfrm>
          <a:prstGeom prst="rect">
            <a:avLst/>
          </a:prstGeom>
          <a:noFill/>
          <a:ln/>
        </p:spPr>
        <p:txBody>
          <a:bodyPr wrap="square" lIns="0" tIns="0" rIns="0" bIns="0" rtlCol="0" anchor="ctr"/>
          <a:lstStyle/>
          <a:p>
            <a:pPr algn="l" indent="0" marL="0">
              <a:lnSpc>
                <a:spcPct val="115000"/>
              </a:lnSpc>
              <a:buNone/>
            </a:pPr>
            <a:r>
              <a:rPr lang="en-US" sz="751" b="1" dirty="0">
                <a:solidFill>
                  <a:srgbClr val="F3F3F3"/>
                </a:solidFill>
                <a:latin typeface="Arial" pitchFamily="34" charset="0"/>
                <a:ea typeface="Arial" pitchFamily="34" charset="-122"/>
                <a:cs typeface="Arial" pitchFamily="34" charset="-120"/>
              </a:rPr>
              <a:t>ПЦР: ранний поиск возбудителя
</a:t>
            </a:r>
            <a:pPr algn="l" indent="0" marL="0">
              <a:lnSpc>
                <a:spcPct val="115000"/>
              </a:lnSpc>
              <a:buNone/>
            </a:pPr>
            <a:r>
              <a:rPr lang="en-US" sz="478"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751" dirty="0">
                <a:solidFill>
                  <a:srgbClr val="F3F3F3"/>
                </a:solidFill>
                <a:latin typeface="Arial" pitchFamily="34" charset="0"/>
                <a:ea typeface="Arial" pitchFamily="34" charset="-122"/>
                <a:cs typeface="Arial" pitchFamily="34" charset="-120"/>
              </a:rPr>
              <a:t>ПЦР позволяет за считанные часы обнаружить даже малые количества ДНК или РНК возбудителя. Пробы из клиники сначала проходят выделение материала, затем цикл многократного копирования нужного фрагмента. Такой подход особенно важен, когда симптомы ещё неясны, а решение требуется быстро. Именно поэтому метод стал стандартом ранней диагностики.
</a:t>
            </a:r>
            <a:endParaRPr lang="en-US" sz="751" dirty="0"/>
          </a:p>
        </p:txBody>
      </p:sp>
      <p:sp>
        <p:nvSpPr>
          <p:cNvPr id="9" name="Text 2"/>
          <p:cNvSpPr txBox="1"/>
          <p:nvPr/>
        </p:nvSpPr>
        <p:spPr>
          <a:xfrm>
            <a:off x="3464678" y="1453475"/>
            <a:ext cx="2228980" cy="1116300"/>
          </a:xfrm>
          <a:prstGeom prst="rect">
            <a:avLst/>
          </a:prstGeom>
          <a:noFill/>
          <a:ln/>
        </p:spPr>
        <p:txBody>
          <a:bodyPr wrap="square" lIns="0" tIns="0" rIns="0" bIns="0" rtlCol="0" anchor="ctr"/>
          <a:lstStyle/>
          <a:p>
            <a:pPr algn="l" indent="0" marL="0">
              <a:lnSpc>
                <a:spcPct val="115000"/>
              </a:lnSpc>
              <a:buNone/>
            </a:pPr>
            <a:r>
              <a:rPr lang="en-US" sz="722" b="1" dirty="0">
                <a:solidFill>
                  <a:srgbClr val="F3F3F3"/>
                </a:solidFill>
                <a:latin typeface="Arial" pitchFamily="34" charset="0"/>
                <a:ea typeface="Arial" pitchFamily="34" charset="-122"/>
                <a:cs typeface="Arial" pitchFamily="34" charset="-120"/>
              </a:rPr>
              <a:t>ИФА: массовый скрининг без задержек
</a:t>
            </a:r>
            <a:pPr algn="l" indent="0" marL="0">
              <a:lnSpc>
                <a:spcPct val="115000"/>
              </a:lnSpc>
              <a:buNone/>
            </a:pPr>
            <a:r>
              <a:rPr lang="en-US" sz="459"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722" dirty="0">
                <a:solidFill>
                  <a:srgbClr val="F3F3F3"/>
                </a:solidFill>
                <a:latin typeface="Arial" pitchFamily="34" charset="0"/>
                <a:ea typeface="Arial" pitchFamily="34" charset="-122"/>
                <a:cs typeface="Arial" pitchFamily="34" charset="-120"/>
              </a:rPr>
              <a:t>ИФА работает по принципу «антитело — антиген» и удобен для массового скрининга. С его помощью можно выявлять инфекции и оценивать иммунный ответ, сравнивая сигнал в нескольких образцах одновременно. Метод ценят за скорость, воспроизводимость и относительную простоту лабораторной процедуры. Это делает его полезным в клиниках и исследовательских центрах.
</a:t>
            </a:r>
            <a:endParaRPr lang="en-US" sz="722" dirty="0"/>
          </a:p>
        </p:txBody>
      </p:sp>
      <p:sp>
        <p:nvSpPr>
          <p:cNvPr id="10" name="Text 3"/>
          <p:cNvSpPr txBox="1"/>
          <p:nvPr/>
        </p:nvSpPr>
        <p:spPr>
          <a:xfrm>
            <a:off x="6305294" y="1453475"/>
            <a:ext cx="2228980" cy="1116300"/>
          </a:xfrm>
          <a:prstGeom prst="rect">
            <a:avLst/>
          </a:prstGeom>
          <a:noFill/>
          <a:ln/>
        </p:spPr>
        <p:txBody>
          <a:bodyPr wrap="square" lIns="0" tIns="0" rIns="0" bIns="0" rtlCol="0" anchor="ctr"/>
          <a:lstStyle/>
          <a:p>
            <a:pPr algn="l" indent="0" marL="0">
              <a:lnSpc>
                <a:spcPct val="115000"/>
              </a:lnSpc>
              <a:buNone/>
            </a:pPr>
            <a:r>
              <a:rPr lang="en-US" sz="735" b="1" dirty="0">
                <a:solidFill>
                  <a:srgbClr val="F3F3F3"/>
                </a:solidFill>
                <a:latin typeface="Arial" pitchFamily="34" charset="0"/>
                <a:ea typeface="Arial" pitchFamily="34" charset="-122"/>
                <a:cs typeface="Arial" pitchFamily="34" charset="-120"/>
              </a:rPr>
              <a:t>Биосенсоры и бактерии-репортёры
</a:t>
            </a:r>
            <a:pPr algn="l" indent="0" marL="0">
              <a:lnSpc>
                <a:spcPct val="115000"/>
              </a:lnSpc>
              <a:buNone/>
            </a:pPr>
            <a:r>
              <a:rPr lang="en-US" sz="468"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735" dirty="0">
                <a:solidFill>
                  <a:srgbClr val="F3F3F3"/>
                </a:solidFill>
                <a:latin typeface="Arial" pitchFamily="34" charset="0"/>
                <a:ea typeface="Arial" pitchFamily="34" charset="-122"/>
                <a:cs typeface="Arial" pitchFamily="34" charset="-120"/>
              </a:rPr>
              <a:t>Микробные биосенсоры и бактерии-репортёры превращают химический сигнал в измеримый свет, цвет или электрический отклик. Они особенно полезны там, где нужно быстро проверить воду, кровь или поверхность на наличие патогенов и мутаций. Небольшой прибор даёт результат почти у места отбора пробы. Так диагностика становится ближе к пациенту и полевым условиям.
</a:t>
            </a:r>
            <a:endParaRPr lang="en-US" sz="735" dirty="0"/>
          </a:p>
        </p:txBody>
      </p:sp>
      <p:sp>
        <p:nvSpPr>
          <p:cNvPr id="11" name="Text 4"/>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18</a:t>
            </a:r>
            <a:endParaRPr lang="en-US" sz="622"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527258" y="2022558"/>
            <a:ext cx="398700" cy="318960"/>
          </a:xfrm>
          <a:prstGeom prst="rect">
            <a:avLst/>
          </a:prstGeom>
        </p:spPr>
      </p:pic>
      <p:pic>
        <p:nvPicPr>
          <p:cNvPr id="4" name="Image 2" descr="preencoded.png">    </p:cNvPr>
          <p:cNvPicPr>
            <a:picLocks noChangeAspect="1"/>
          </p:cNvPicPr>
          <p:nvPr/>
        </p:nvPicPr>
        <p:blipFill>
          <a:blip r:embed="rId3"/>
          <a:stretch>
            <a:fillRect/>
          </a:stretch>
        </p:blipFill>
        <p:spPr>
          <a:xfrm>
            <a:off x="4360013" y="2004838"/>
            <a:ext cx="398700" cy="354400"/>
          </a:xfrm>
          <a:prstGeom prst="rect">
            <a:avLst/>
          </a:prstGeom>
        </p:spPr>
      </p:pic>
      <p:pic>
        <p:nvPicPr>
          <p:cNvPr id="5" name="Image 3" descr="preencoded.png">    </p:cNvPr>
          <p:cNvPicPr>
            <a:picLocks noChangeAspect="1"/>
          </p:cNvPicPr>
          <p:nvPr/>
        </p:nvPicPr>
        <p:blipFill>
          <a:blip r:embed="rId4"/>
          <a:stretch>
            <a:fillRect/>
          </a:stretch>
        </p:blipFill>
        <p:spPr>
          <a:xfrm>
            <a:off x="7206298" y="2004838"/>
            <a:ext cx="398700" cy="354400"/>
          </a:xfrm>
          <a:prstGeom prst="rect">
            <a:avLst/>
          </a:prstGeom>
        </p:spPr>
      </p:pic>
      <p:sp>
        <p:nvSpPr>
          <p:cNvPr id="6" name="Text 0"/>
          <p:cNvSpPr txBox="1"/>
          <p:nvPr/>
        </p:nvSpPr>
        <p:spPr>
          <a:xfrm>
            <a:off x="8502171" y="4758850"/>
            <a:ext cx="398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19</a:t>
            </a:r>
            <a:endParaRPr lang="en-US" sz="622" dirty="0"/>
          </a:p>
        </p:txBody>
      </p:sp>
      <p:sp>
        <p:nvSpPr>
          <p:cNvPr id="7" name="Text 1"/>
          <p:cNvSpPr txBox="1"/>
          <p:nvPr/>
        </p:nvSpPr>
        <p:spPr>
          <a:xfrm>
            <a:off x="775200" y="544625"/>
            <a:ext cx="7569900" cy="681900"/>
          </a:xfrm>
          <a:prstGeom prst="rect">
            <a:avLst/>
          </a:prstGeom>
          <a:noFill/>
          <a:ln/>
        </p:spPr>
        <p:txBody>
          <a:bodyPr wrap="square" lIns="0" tIns="0" rIns="0" bIns="0" rtlCol="0" anchor="ctr"/>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Тенденции и будущее отрасли
</a:t>
            </a:r>
            <a:endParaRPr lang="en-US" sz="2200" dirty="0"/>
          </a:p>
        </p:txBody>
      </p:sp>
      <p:sp>
        <p:nvSpPr>
          <p:cNvPr id="8" name="Text 2"/>
          <p:cNvSpPr txBox="1"/>
          <p:nvPr/>
        </p:nvSpPr>
        <p:spPr>
          <a:xfrm>
            <a:off x="660154" y="3084500"/>
            <a:ext cx="2134500" cy="1116300"/>
          </a:xfrm>
          <a:prstGeom prst="rect">
            <a:avLst/>
          </a:prstGeom>
          <a:noFill/>
          <a:ln/>
        </p:spPr>
        <p:txBody>
          <a:bodyPr wrap="square" lIns="0" tIns="0" rIns="0" bIns="0" rtlCol="0" anchor="ctr"/>
          <a:lstStyle/>
          <a:p>
            <a:pPr algn="l" indent="0" marL="0">
              <a:lnSpc>
                <a:spcPct val="115000"/>
              </a:lnSpc>
              <a:buNone/>
            </a:pPr>
            <a:r>
              <a:rPr lang="en-US" sz="900" b="1" dirty="0">
                <a:solidFill>
                  <a:srgbClr val="F3F3F3"/>
                </a:solidFill>
                <a:latin typeface="Arial" pitchFamily="34" charset="0"/>
                <a:ea typeface="Arial" pitchFamily="34" charset="-122"/>
                <a:cs typeface="Arial" pitchFamily="34" charset="-120"/>
              </a:rPr>
              <a:t>ИИ в управлении процессами
</a:t>
            </a:r>
            <a:pPr algn="l" indent="0" marL="0">
              <a:lnSpc>
                <a:spcPct val="115000"/>
              </a:lnSpc>
              <a:buNone/>
            </a:pPr>
            <a:r>
              <a:rPr lang="en-US" sz="500"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3F3F3"/>
                </a:solidFill>
                <a:latin typeface="Arial" pitchFamily="34" charset="0"/>
                <a:ea typeface="Arial" pitchFamily="34" charset="-122"/>
                <a:cs typeface="Arial" pitchFamily="34" charset="-120"/>
              </a:rPr>
              <a:t>Алгоритмы ИИ уже помогают отслеживать pH, температуру, кислород и рост биомассы в реальном времени. Это снижает вероятность ошибок и ускоряет настройку режимов культивирования.
</a:t>
            </a:r>
            <a:endParaRPr lang="en-US" sz="900" dirty="0"/>
          </a:p>
        </p:txBody>
      </p:sp>
      <p:sp>
        <p:nvSpPr>
          <p:cNvPr id="9" name="Text 3"/>
          <p:cNvSpPr txBox="1"/>
          <p:nvPr/>
        </p:nvSpPr>
        <p:spPr>
          <a:xfrm>
            <a:off x="3492909" y="3084500"/>
            <a:ext cx="2134500" cy="1116300"/>
          </a:xfrm>
          <a:prstGeom prst="rect">
            <a:avLst/>
          </a:prstGeom>
          <a:noFill/>
          <a:ln/>
        </p:spPr>
        <p:txBody>
          <a:bodyPr wrap="square" lIns="0" tIns="0" rIns="0" bIns="0" rtlCol="0" anchor="ctr"/>
          <a:lstStyle/>
          <a:p>
            <a:pPr algn="l" indent="0" marL="0">
              <a:lnSpc>
                <a:spcPct val="115000"/>
              </a:lnSpc>
              <a:buNone/>
            </a:pPr>
            <a:r>
              <a:rPr lang="en-US" sz="900" b="1" dirty="0">
                <a:solidFill>
                  <a:srgbClr val="F3F3F3"/>
                </a:solidFill>
                <a:latin typeface="Arial" pitchFamily="34" charset="0"/>
                <a:ea typeface="Arial" pitchFamily="34" charset="-122"/>
                <a:cs typeface="Arial" pitchFamily="34" charset="-120"/>
              </a:rPr>
              <a:t>Синтетическая биология
</a:t>
            </a:r>
            <a:pPr algn="l" indent="0" marL="0">
              <a:lnSpc>
                <a:spcPct val="115000"/>
              </a:lnSpc>
              <a:buNone/>
            </a:pPr>
            <a:r>
              <a:rPr lang="en-US" sz="500"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3F3F3"/>
                </a:solidFill>
                <a:latin typeface="Arial" pitchFamily="34" charset="0"/>
                <a:ea typeface="Arial" pitchFamily="34" charset="-122"/>
                <a:cs typeface="Arial" pitchFamily="34" charset="-120"/>
              </a:rPr>
              <a:t>Синтетическая биология позволяет конструировать новые метаболические пути и перепроектировать штаммы под нужный продукт. Такой подход расширяет список веществ, доступных для микробного синтеза.
</a:t>
            </a:r>
            <a:endParaRPr lang="en-US" sz="900" dirty="0"/>
          </a:p>
        </p:txBody>
      </p:sp>
      <p:sp>
        <p:nvSpPr>
          <p:cNvPr id="10" name="Text 4"/>
          <p:cNvSpPr txBox="1"/>
          <p:nvPr/>
        </p:nvSpPr>
        <p:spPr>
          <a:xfrm>
            <a:off x="6339194" y="3084500"/>
            <a:ext cx="2134500" cy="1116300"/>
          </a:xfrm>
          <a:prstGeom prst="rect">
            <a:avLst/>
          </a:prstGeom>
          <a:noFill/>
          <a:ln/>
        </p:spPr>
        <p:txBody>
          <a:bodyPr wrap="square" lIns="0" tIns="0" rIns="0" bIns="0" rtlCol="0" anchor="ctr"/>
          <a:lstStyle/>
          <a:p>
            <a:pPr algn="l" indent="0" marL="0">
              <a:lnSpc>
                <a:spcPct val="115000"/>
              </a:lnSpc>
              <a:buNone/>
            </a:pPr>
            <a:r>
              <a:rPr lang="en-US" sz="893" b="1" dirty="0">
                <a:solidFill>
                  <a:srgbClr val="F3F3F3"/>
                </a:solidFill>
                <a:latin typeface="Arial" pitchFamily="34" charset="0"/>
                <a:ea typeface="Arial" pitchFamily="34" charset="-122"/>
                <a:cs typeface="Arial" pitchFamily="34" charset="-120"/>
              </a:rPr>
              <a:t>Микробные фабрики нового поколения
</a:t>
            </a:r>
            <a:pPr algn="l" indent="0" marL="0">
              <a:lnSpc>
                <a:spcPct val="115000"/>
              </a:lnSpc>
              <a:buNone/>
            </a:pPr>
            <a:r>
              <a:rPr lang="en-US" sz="496" dirty="0">
                <a:solidFill>
                  <a:srgbClr val="F3F3F3"/>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3F3F3"/>
                </a:solidFill>
                <a:latin typeface="Arial" pitchFamily="34" charset="0"/>
                <a:ea typeface="Arial" pitchFamily="34" charset="-122"/>
                <a:cs typeface="Arial" pitchFamily="34" charset="-120"/>
              </a:rPr>
              <a:t>Автоматизация лабораторий и производств делает биотехнологию более масштабируемой и повторяемой. К 2030 году рынок продолжит расти, а предприятия будут работать с меньшим числом ручных операций.
</a:t>
            </a:r>
            <a:endParaRPr lang="en-US" sz="893"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011000" y="1029062"/>
            <a:ext cx="7122000" cy="1808400"/>
          </a:xfrm>
          <a:prstGeom prst="rect">
            <a:avLst/>
          </a:prstGeom>
          <a:noFill/>
          <a:ln/>
        </p:spPr>
        <p:txBody>
          <a:bodyPr wrap="square" lIns="0" tIns="0" rIns="0" bIns="0" rtlCol="0" anchor="t"/>
          <a:lstStyle/>
          <a:p>
            <a:pPr algn="l" indent="0" marL="0">
              <a:lnSpc>
                <a:spcPct val="100000"/>
              </a:lnSpc>
              <a:buNone/>
            </a:pPr>
            <a:r>
              <a:rPr lang="en-US" sz="2200" b="1" dirty="0">
                <a:solidFill>
                  <a:srgbClr val="F3F3F3"/>
                </a:solidFill>
                <a:latin typeface="Arial" pitchFamily="34" charset="0"/>
                <a:ea typeface="Arial" pitchFamily="34" charset="-122"/>
                <a:cs typeface="Arial" pitchFamily="34" charset="-120"/>
              </a:rPr>
              <a:t>Микробиология как технология будущего
</a:t>
            </a:r>
            <a:endParaRPr lang="en-US" sz="2200" dirty="0"/>
          </a:p>
        </p:txBody>
      </p:sp>
      <p:sp>
        <p:nvSpPr>
          <p:cNvPr id="4" name="Text 1"/>
          <p:cNvSpPr txBox="1"/>
          <p:nvPr/>
        </p:nvSpPr>
        <p:spPr>
          <a:xfrm>
            <a:off x="1011000" y="3020478"/>
            <a:ext cx="4395600" cy="1144200"/>
          </a:xfrm>
          <a:prstGeom prst="rect">
            <a:avLst/>
          </a:prstGeom>
          <a:noFill/>
          <a:ln/>
        </p:spPr>
        <p:txBody>
          <a:bodyPr wrap="square" lIns="0" tIns="0" rIns="0" bIns="0" rtlCol="0" anchor="b"/>
          <a:lstStyle/>
          <a:p>
            <a:pPr algn="l" indent="0" marL="0">
              <a:lnSpc>
                <a:spcPct val="115000"/>
              </a:lnSpc>
              <a:buNone/>
            </a:pPr>
            <a:r>
              <a:rPr lang="en-US" sz="1000" dirty="0">
                <a:solidFill>
                  <a:srgbClr val="F3F3F3"/>
                </a:solidFill>
                <a:latin typeface="Arial" pitchFamily="34" charset="0"/>
                <a:ea typeface="Arial" pitchFamily="34" charset="-122"/>
                <a:cs typeface="Arial" pitchFamily="34" charset="-120"/>
              </a:rPr>
              <a:t>Микробиологическая технология уже изменила производство еды, лекарств и экологических решений. Следующий шаг — безопасное внедрение ИИ, синтетической биологии и новых кадров, способных работать с высокими требованиями отрасли в условиях растущего спроса.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2026-05-10T02:56:40Z</dcterms:created>
  <dcterms:modified xsi:type="dcterms:W3CDTF">2026-05-10T02:56:40Z</dcterms:modified>
</cp:coreProperties>
</file>