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notesMasterIdLst>
    <p:notesMasterId r:id="rId22"/>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notesMaster" Target="notesMasters/notesMaster1.xml"/><Relationship Id="rId23" Type="http://schemas.openxmlformats.org/officeDocument/2006/relationships/presProps" Target="presProps.xml"/><Relationship Id="rId24" Type="http://schemas.openxmlformats.org/officeDocument/2006/relationships/viewProps" Target="viewProps.xml"/><Relationship Id="rId25" Type="http://schemas.openxmlformats.org/officeDocument/2006/relationships/theme" Target="theme/theme1.xml"/><Relationship Id="rId2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jpeg"/><Relationship Id="rId3" Type="http://schemas.openxmlformats.org/officeDocument/2006/relationships/image" Target="../media/image-1-3.png"/><Relationship Id="rId4" Type="http://schemas.openxmlformats.org/officeDocument/2006/relationships/slideLayout" Target="../slideLayouts/slideLayout1.xml"/><Relationship Id="rId5"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image" Target="../media/image-2-2.jpeg"/><Relationship Id="rId3" Type="http://schemas.openxmlformats.org/officeDocument/2006/relationships/image" Target="../media/image-2-3.png"/><Relationship Id="rId4" Type="http://schemas.openxmlformats.org/officeDocument/2006/relationships/slideLayout" Target="../slideLayouts/slideLayout1.xml"/><Relationship Id="rId5"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image" Target="../media/image-3-5.png"/><Relationship Id="rId6" Type="http://schemas.openxmlformats.org/officeDocument/2006/relationships/image" Target="../media/image-3-6.png"/><Relationship Id="rId7" Type="http://schemas.openxmlformats.org/officeDocument/2006/relationships/image" Target="../media/image-3-7.png"/><Relationship Id="rId8" Type="http://schemas.openxmlformats.org/officeDocument/2006/relationships/image" Target="../media/image-3-8.png"/><Relationship Id="rId9" Type="http://schemas.openxmlformats.org/officeDocument/2006/relationships/image" Target="../media/image-3-9.png"/><Relationship Id="rId10" Type="http://schemas.openxmlformats.org/officeDocument/2006/relationships/image" Target="../media/image-3-10.png"/><Relationship Id="rId11" Type="http://schemas.openxmlformats.org/officeDocument/2006/relationships/image" Target="../media/image-3-11.png"/><Relationship Id="rId12" Type="http://schemas.openxmlformats.org/officeDocument/2006/relationships/slideLayout" Target="../slideLayouts/slideLayout1.xml"/><Relationship Id="rId1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slideLayout" Target="../slideLayouts/slideLayout1.xml"/><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jpeg"/><Relationship Id="rId3" Type="http://schemas.openxmlformats.org/officeDocument/2006/relationships/image" Target="../media/image-5-3.png"/><Relationship Id="rId4" Type="http://schemas.openxmlformats.org/officeDocument/2006/relationships/image" Target="../media/image-5-4.png"/><Relationship Id="rId5" Type="http://schemas.openxmlformats.org/officeDocument/2006/relationships/image" Target="../media/image-5-5.png"/><Relationship Id="rId6" Type="http://schemas.openxmlformats.org/officeDocument/2006/relationships/image" Target="../media/image-5-6.png"/><Relationship Id="rId7" Type="http://schemas.openxmlformats.org/officeDocument/2006/relationships/image" Target="../media/image-5-7.png"/><Relationship Id="rId8" Type="http://schemas.openxmlformats.org/officeDocument/2006/relationships/slideLayout" Target="../slideLayouts/slideLayout1.xml"/><Relationship Id="rId9"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slideLayout" Target="../slideLayouts/slideLayout1.xml"/><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image" Target="../media/image-7-3.png"/><Relationship Id="rId4" Type="http://schemas.openxmlformats.org/officeDocument/2006/relationships/image" Target="../media/image-7-4.png"/><Relationship Id="rId5" Type="http://schemas.openxmlformats.org/officeDocument/2006/relationships/image" Target="../media/image-7-5.png"/><Relationship Id="rId6" Type="http://schemas.openxmlformats.org/officeDocument/2006/relationships/image" Target="../media/image-7-6.png"/><Relationship Id="rId7" Type="http://schemas.openxmlformats.org/officeDocument/2006/relationships/image" Target="../media/image-7-7.png"/><Relationship Id="rId8" Type="http://schemas.openxmlformats.org/officeDocument/2006/relationships/image" Target="../media/image-7-8.png"/><Relationship Id="rId9" Type="http://schemas.openxmlformats.org/officeDocument/2006/relationships/image" Target="../media/image-7-9.png"/><Relationship Id="rId10" Type="http://schemas.openxmlformats.org/officeDocument/2006/relationships/slideLayout" Target="../slideLayouts/slideLayout1.xml"/><Relationship Id="rId11"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slideLayout" Target="../slideLayouts/slideLayout1.xml"/><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image" Target="../media/image-9-3.png"/><Relationship Id="rId4" Type="http://schemas.openxmlformats.org/officeDocument/2006/relationships/image" Target="../media/image-9-4.png"/><Relationship Id="rId5" Type="http://schemas.openxmlformats.org/officeDocument/2006/relationships/slideLayout" Target="../slideLayouts/slideLayout1.xml"/><Relationship Id="rId6"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png"/><Relationship Id="rId3" Type="http://schemas.openxmlformats.org/officeDocument/2006/relationships/image" Target="../media/image-10-3.jpeg"/><Relationship Id="rId4" Type="http://schemas.openxmlformats.org/officeDocument/2006/relationships/image" Target="../media/image-10-4.png"/><Relationship Id="rId5" Type="http://schemas.openxmlformats.org/officeDocument/2006/relationships/image" Target="../media/image-10-5.jpeg"/><Relationship Id="rId6" Type="http://schemas.openxmlformats.org/officeDocument/2006/relationships/image" Target="../media/image-10-6.png"/><Relationship Id="rId7" Type="http://schemas.openxmlformats.org/officeDocument/2006/relationships/image" Target="../media/image-10-7.jpeg"/><Relationship Id="rId8" Type="http://schemas.openxmlformats.org/officeDocument/2006/relationships/image" Target="../media/image-10-8.png"/><Relationship Id="rId9" Type="http://schemas.openxmlformats.org/officeDocument/2006/relationships/slideLayout" Target="../slideLayouts/slideLayout1.xml"/><Relationship Id="rId10"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slideLayout" Target="../slideLayouts/slideLayout1.xml"/><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png"/><Relationship Id="rId3" Type="http://schemas.openxmlformats.org/officeDocument/2006/relationships/image" Target="../media/image-12-3.png"/><Relationship Id="rId4" Type="http://schemas.openxmlformats.org/officeDocument/2006/relationships/image" Target="../media/image-12-4.png"/><Relationship Id="rId5" Type="http://schemas.openxmlformats.org/officeDocument/2006/relationships/image" Target="../media/image-12-5.png"/><Relationship Id="rId6" Type="http://schemas.openxmlformats.org/officeDocument/2006/relationships/image" Target="../media/image-12-6.png"/><Relationship Id="rId7" Type="http://schemas.openxmlformats.org/officeDocument/2006/relationships/slideLayout" Target="../slideLayouts/slideLayout1.xml"/><Relationship Id="rId8"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png"/><Relationship Id="rId3" Type="http://schemas.openxmlformats.org/officeDocument/2006/relationships/slideLayout" Target="../slideLayouts/slideLayout1.xml"/><Relationship Id="rId4"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2.png"/><Relationship Id="rId3" Type="http://schemas.openxmlformats.org/officeDocument/2006/relationships/image" Target="../media/image-14-3.png"/><Relationship Id="rId4" Type="http://schemas.openxmlformats.org/officeDocument/2006/relationships/image" Target="../media/image-14-4.png"/><Relationship Id="rId5" Type="http://schemas.openxmlformats.org/officeDocument/2006/relationships/slideLayout" Target="../slideLayouts/slideLayout1.xml"/><Relationship Id="rId6"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jpeg"/><Relationship Id="rId3" Type="http://schemas.openxmlformats.org/officeDocument/2006/relationships/image" Target="../media/image-15-3.png"/><Relationship Id="rId4" Type="http://schemas.openxmlformats.org/officeDocument/2006/relationships/image" Target="../media/image-15-4.jpeg"/><Relationship Id="rId5" Type="http://schemas.openxmlformats.org/officeDocument/2006/relationships/image" Target="../media/image-15-5.png"/><Relationship Id="rId6" Type="http://schemas.openxmlformats.org/officeDocument/2006/relationships/image" Target="../media/image-15-6.jpeg"/><Relationship Id="rId7" Type="http://schemas.openxmlformats.org/officeDocument/2006/relationships/image" Target="../media/image-15-7.png"/><Relationship Id="rId8" Type="http://schemas.openxmlformats.org/officeDocument/2006/relationships/slideLayout" Target="../slideLayouts/slideLayout1.xml"/><Relationship Id="rId9"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image" Target="../media/image-16-2.png"/><Relationship Id="rId3" Type="http://schemas.openxmlformats.org/officeDocument/2006/relationships/slideLayout" Target="../slideLayouts/slideLayout1.xml"/><Relationship Id="rId4"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image" Target="../media/image-17-2.png"/><Relationship Id="rId3" Type="http://schemas.openxmlformats.org/officeDocument/2006/relationships/image" Target="../media/image-17-3.png"/><Relationship Id="rId4" Type="http://schemas.openxmlformats.org/officeDocument/2006/relationships/image" Target="../media/image-17-4.png"/><Relationship Id="rId5" Type="http://schemas.openxmlformats.org/officeDocument/2006/relationships/image" Target="../media/image-17-5.png"/><Relationship Id="rId6" Type="http://schemas.openxmlformats.org/officeDocument/2006/relationships/image" Target="../media/image-17-6.png"/><Relationship Id="rId7" Type="http://schemas.openxmlformats.org/officeDocument/2006/relationships/image" Target="../media/image-17-7.png"/><Relationship Id="rId8" Type="http://schemas.openxmlformats.org/officeDocument/2006/relationships/image" Target="../media/image-17-8.png"/><Relationship Id="rId9" Type="http://schemas.openxmlformats.org/officeDocument/2006/relationships/image" Target="../media/image-17-9.png"/><Relationship Id="rId10" Type="http://schemas.openxmlformats.org/officeDocument/2006/relationships/image" Target="../media/image-17-10.png"/><Relationship Id="rId11" Type="http://schemas.openxmlformats.org/officeDocument/2006/relationships/image" Target="../media/image-17-11.png"/><Relationship Id="rId12" Type="http://schemas.openxmlformats.org/officeDocument/2006/relationships/slideLayout" Target="../slideLayouts/slideLayout1.xml"/><Relationship Id="rId1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image" Target="../media/image-18-2.png"/><Relationship Id="rId3" Type="http://schemas.openxmlformats.org/officeDocument/2006/relationships/slideLayout" Target="../slideLayouts/slideLayout1.xml"/><Relationship Id="rId4"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image" Target="../media/image-19-2.png"/><Relationship Id="rId3" Type="http://schemas.openxmlformats.org/officeDocument/2006/relationships/image" Target="../media/image-19-3.png"/><Relationship Id="rId4" Type="http://schemas.openxmlformats.org/officeDocument/2006/relationships/image" Target="../media/image-19-4.png"/><Relationship Id="rId5" Type="http://schemas.openxmlformats.org/officeDocument/2006/relationships/image" Target="../media/image-19-5.png"/><Relationship Id="rId6" Type="http://schemas.openxmlformats.org/officeDocument/2006/relationships/image" Target="../media/image-19-6.png"/><Relationship Id="rId7" Type="http://schemas.openxmlformats.org/officeDocument/2006/relationships/slideLayout" Target="../slideLayouts/slideLayout1.xml"/><Relationship Id="rId8"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slideLayout" Target="../slideLayouts/slideLayout1.xml"/><Relationship Id="rId3" Type="http://schemas.openxmlformats.org/officeDocument/2006/relationships/notesSlide" Target="../notesSlides/notesSlide20.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pic>
        <p:nvPicPr>
          <p:cNvPr id="3" name="Image 1" descr="preencoded.png">    </p:cNvPr>
          <p:cNvPicPr>
            <a:picLocks noChangeAspect="1"/>
          </p:cNvPicPr>
          <p:nvPr/>
        </p:nvPicPr>
        <p:blipFill>
          <a:blip r:embed="rId2"/>
          <a:stretch>
            <a:fillRect/>
          </a:stretch>
        </p:blipFill>
        <p:spPr>
          <a:xfrm>
            <a:off x="6677025" y="2476113"/>
            <a:ext cx="4815900" cy="3179246"/>
          </a:xfrm>
          <a:prstGeom prst="rect">
            <a:avLst/>
          </a:prstGeom>
        </p:spPr>
      </p:pic>
      <p:pic>
        <p:nvPicPr>
          <p:cNvPr id="4" name="Image 2" descr="preencoded.png">    </p:cNvPr>
          <p:cNvPicPr>
            <a:picLocks noChangeAspect="1"/>
          </p:cNvPicPr>
          <p:nvPr/>
        </p:nvPicPr>
        <p:blipFill>
          <a:blip r:embed="rId3"/>
          <a:stretch>
            <a:fillRect/>
          </a:stretch>
        </p:blipFill>
        <p:spPr>
          <a:xfrm>
            <a:off x="0" y="0"/>
            <a:ext cx="12192000" cy="6858000"/>
          </a:xfrm>
          <a:prstGeom prst="rect">
            <a:avLst/>
          </a:prstGeom>
        </p:spPr>
      </p:pic>
      <p:sp>
        <p:nvSpPr>
          <p:cNvPr id="5" name="Text 0"/>
          <p:cNvSpPr txBox="1"/>
          <p:nvPr/>
        </p:nvSpPr>
        <p:spPr>
          <a:xfrm>
            <a:off x="1873045" y="1392068"/>
            <a:ext cx="8445909" cy="1800000"/>
          </a:xfrm>
          <a:prstGeom prst="rect">
            <a:avLst/>
          </a:prstGeom>
          <a:noFill/>
          <a:ln/>
        </p:spPr>
        <p:txBody>
          <a:bodyPr wrap="square" lIns="0" tIns="0" rIns="0" bIns="0" rtlCol="0" anchor="ctr"/>
          <a:lstStyle/>
          <a:p>
            <a:pPr algn="l" indent="0" marL="0">
              <a:lnSpc>
                <a:spcPct val="80000"/>
              </a:lnSpc>
              <a:buNone/>
            </a:pPr>
            <a:r>
              <a:rPr lang="en-US" sz="3000" b="1" dirty="0">
                <a:solidFill>
                  <a:srgbClr val="930E07"/>
                </a:solidFill>
                <a:latin typeface="Arial" pitchFamily="34" charset="0"/>
                <a:ea typeface="Arial" pitchFamily="34" charset="-122"/>
                <a:cs typeface="Arial" pitchFamily="34" charset="-120"/>
              </a:rPr>
              <a:t>Unit 5. Favourite Pastimes
</a:t>
            </a:r>
            <a:endParaRPr lang="en-US" sz="3000" dirty="0"/>
          </a:p>
        </p:txBody>
      </p:sp>
      <p:sp>
        <p:nvSpPr>
          <p:cNvPr id="6" name="Text 1"/>
          <p:cNvSpPr txBox="1"/>
          <p:nvPr/>
        </p:nvSpPr>
        <p:spPr>
          <a:xfrm>
            <a:off x="1873045" y="3389672"/>
            <a:ext cx="4073440" cy="1440000"/>
          </a:xfrm>
          <a:prstGeom prst="rect">
            <a:avLst/>
          </a:prstGeom>
          <a:noFill/>
          <a:ln/>
        </p:spPr>
        <p:txBody>
          <a:bodyPr wrap="square" lIns="0" tIns="0" rIns="0" bIns="0" rtlCol="0" anchor="ctr"/>
          <a:lstStyle/>
          <a:p>
            <a:pPr algn="l" indent="0" marL="0">
              <a:lnSpc>
                <a:spcPct val="100000"/>
              </a:lnSpc>
              <a:buNone/>
            </a:pPr>
            <a:r>
              <a:rPr lang="en-US" sz="1800" dirty="0">
                <a:solidFill>
                  <a:srgbClr val="5C5C5C"/>
                </a:solidFill>
                <a:latin typeface="Arial" pitchFamily="34" charset="0"/>
                <a:ea typeface="Arial" pitchFamily="34" charset="-122"/>
                <a:cs typeface="Arial" pitchFamily="34" charset="-120"/>
              </a:rPr>
              <a:t>Говорим о хобби, спорте и любимом досуге по-английски.
</a:t>
            </a:r>
            <a:endParaRPr lang="en-US" sz="1800" dirty="0"/>
          </a:p>
        </p:txBody>
      </p:sp>
      <p:sp>
        <p:nvSpPr>
          <p:cNvPr id="7" name="Text 2"/>
          <p:cNvSpPr txBox="1"/>
          <p:nvPr/>
        </p:nvSpPr>
        <p:spPr>
          <a:xfrm>
            <a:off x="1873045" y="5451988"/>
            <a:ext cx="4260339" cy="169277"/>
          </a:xfrm>
          <a:prstGeom prst="rect">
            <a:avLst/>
          </a:prstGeom>
          <a:noFill/>
          <a:ln/>
        </p:spPr>
        <p:txBody>
          <a:bodyPr wrap="square" lIns="0" tIns="0" rIns="0" bIns="0" rtlCol="0" anchor="t"/>
          <a:lstStyle/>
          <a:p>
            <a:pPr algn="l" indent="0" marL="0">
              <a:lnSpc>
                <a:spcPct val="100000"/>
              </a:lnSpc>
              <a:buNone/>
            </a:pPr>
            <a:r>
              <a:rPr lang="en-US" sz="1100" dirty="0">
                <a:solidFill>
                  <a:srgbClr val="930E07"/>
                </a:solidFill>
                <a:latin typeface="Arial" pitchFamily="34" charset="0"/>
                <a:ea typeface="Arial" pitchFamily="34" charset="-122"/>
                <a:cs typeface="Arial" pitchFamily="34" charset="-120"/>
              </a:rPr>
              <a:t>
</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040404"/>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pic>
        <p:nvPicPr>
          <p:cNvPr id="3" name="Image 1" descr="preencoded.png">    </p:cNvPr>
          <p:cNvPicPr>
            <a:picLocks noChangeAspect="1"/>
          </p:cNvPicPr>
          <p:nvPr/>
        </p:nvPicPr>
        <p:blipFill>
          <a:blip r:embed="rId2"/>
          <a:stretch>
            <a:fillRect/>
          </a:stretch>
        </p:blipFill>
        <p:spPr>
          <a:xfrm>
            <a:off x="4744719" y="2225169"/>
            <a:ext cx="6522721" cy="3605332"/>
          </a:xfrm>
          <a:prstGeom prst="rect">
            <a:avLst/>
          </a:prstGeom>
        </p:spPr>
      </p:pic>
      <p:pic>
        <p:nvPicPr>
          <p:cNvPr id="4" name="Image 2" descr="preencoded.png">    </p:cNvPr>
          <p:cNvPicPr>
            <a:picLocks noChangeAspect="1"/>
          </p:cNvPicPr>
          <p:nvPr/>
        </p:nvPicPr>
        <p:blipFill>
          <a:blip r:embed="rId3"/>
          <a:stretch>
            <a:fillRect/>
          </a:stretch>
        </p:blipFill>
        <p:spPr>
          <a:xfrm>
            <a:off x="0" y="0"/>
            <a:ext cx="12192000" cy="6858000"/>
          </a:xfrm>
          <a:prstGeom prst="rect">
            <a:avLst/>
          </a:prstGeom>
        </p:spPr>
      </p:pic>
      <p:sp>
        <p:nvSpPr>
          <p:cNvPr id="5" name="Text 0"/>
          <p:cNvSpPr txBox="1"/>
          <p:nvPr/>
        </p:nvSpPr>
        <p:spPr>
          <a:xfrm>
            <a:off x="684137" y="1027371"/>
            <a:ext cx="10397400" cy="889800"/>
          </a:xfrm>
          <a:prstGeom prst="rect">
            <a:avLst/>
          </a:prstGeom>
          <a:noFill/>
          <a:ln/>
        </p:spPr>
        <p:txBody>
          <a:bodyPr wrap="square" lIns="0" tIns="0" rIns="0" bIns="0" rtlCol="0" anchor="t"/>
          <a:lstStyle/>
          <a:p>
            <a:pPr algn="l" indent="0" marL="0">
              <a:lnSpc>
                <a:spcPct val="80000"/>
              </a:lnSpc>
              <a:buNone/>
            </a:pPr>
            <a:r>
              <a:rPr lang="en-US" sz="2800" b="1" dirty="0">
                <a:solidFill>
                  <a:srgbClr val="930E07"/>
                </a:solidFill>
                <a:latin typeface="Arial" pitchFamily="34" charset="0"/>
                <a:ea typeface="Arial" pitchFamily="34" charset="-122"/>
                <a:cs typeface="Arial" pitchFamily="34" charset="-120"/>
              </a:rPr>
              <a:t>Почему свободное время важно в 6 классе
</a:t>
            </a:r>
            <a:endParaRPr lang="en-US" sz="2800" dirty="0"/>
          </a:p>
        </p:txBody>
      </p:sp>
      <p:sp>
        <p:nvSpPr>
          <p:cNvPr id="6" name="Text 1"/>
          <p:cNvSpPr txBox="1"/>
          <p:nvPr/>
        </p:nvSpPr>
        <p:spPr>
          <a:xfrm>
            <a:off x="695342" y="2491632"/>
            <a:ext cx="3733200" cy="3132000"/>
          </a:xfrm>
          <a:prstGeom prst="rect">
            <a:avLst/>
          </a:prstGeom>
          <a:noFill/>
          <a:ln/>
        </p:spPr>
        <p:txBody>
          <a:bodyPr wrap="square" lIns="0" tIns="0" rIns="0" bIns="0" rtlCol="0" anchor="ctr"/>
          <a:lstStyle/>
          <a:p>
            <a:pPr algn="l" indent="0" marL="0">
              <a:lnSpc>
                <a:spcPct val="100000"/>
              </a:lnSpc>
              <a:buNone/>
            </a:pPr>
            <a:r>
              <a:rPr lang="en-US" sz="1600" dirty="0">
                <a:solidFill>
                  <a:srgbClr val="5C5C5C"/>
                </a:solidFill>
                <a:latin typeface="Arial" pitchFamily="34" charset="0"/>
                <a:ea typeface="Arial" pitchFamily="34" charset="-122"/>
                <a:cs typeface="Arial" pitchFamily="34" charset="-120"/>
              </a:rPr>
              <a:t>Свободное время помогает шестиклассникам говорить о привычках, отдыхе после уроков, встречах с друзьями и занятиях на неделе. Эта тема часто встречается в устных ответах, мини-опросах и коротких личных сообщениях на английском языке.
</a:t>
            </a:r>
            <a:endParaRPr lang="en-US" sz="1600" dirty="0"/>
          </a:p>
        </p:txBody>
      </p:sp>
      <p:sp>
        <p:nvSpPr>
          <p:cNvPr id="7" name="Text 2"/>
          <p:cNvSpPr txBox="1"/>
          <p:nvPr/>
        </p:nvSpPr>
        <p:spPr>
          <a:xfrm>
            <a:off x="6096000" y="6108622"/>
            <a:ext cx="5400675" cy="246221"/>
          </a:xfrm>
          <a:prstGeom prst="rect">
            <a:avLst/>
          </a:prstGeom>
          <a:noFill/>
          <a:ln/>
        </p:spPr>
        <p:txBody>
          <a:bodyPr wrap="square" lIns="0" tIns="0" rIns="0" bIns="0" rtlCol="0" anchor="t"/>
          <a:lstStyle/>
          <a:p>
            <a:pPr algn="r" indent="0" marL="0">
              <a:lnSpc>
                <a:spcPct val="100000"/>
              </a:lnSpc>
              <a:buNone/>
            </a:pPr>
            <a:r>
              <a:rPr lang="en-US" sz="1400" dirty="0">
                <a:solidFill>
                  <a:srgbClr val="000000"/>
                </a:solidFill>
                <a:latin typeface="Arial" pitchFamily="34" charset="0"/>
                <a:ea typeface="Arial" pitchFamily="34" charset="-122"/>
                <a:cs typeface="Arial" pitchFamily="34" charset="-120"/>
              </a:rPr>
              <a:t>2</a:t>
            </a:r>
            <a:endParaRPr lang="en-US" sz="14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pic>
        <p:nvPicPr>
          <p:cNvPr id="3" name="Image 1" descr="preencoded.png">    </p:cNvPr>
          <p:cNvPicPr>
            <a:picLocks noChangeAspect="1"/>
          </p:cNvPicPr>
          <p:nvPr/>
        </p:nvPicPr>
        <p:blipFill>
          <a:blip r:embed="rId2"/>
          <a:stretch>
            <a:fillRect/>
          </a:stretch>
        </p:blipFill>
        <p:spPr>
          <a:xfrm>
            <a:off x="0" y="0"/>
            <a:ext cx="12192000" cy="6858000"/>
          </a:xfrm>
          <a:prstGeom prst="rect">
            <a:avLst/>
          </a:prstGeom>
        </p:spPr>
      </p:pic>
      <p:pic>
        <p:nvPicPr>
          <p:cNvPr id="4" name="Image 2" descr="preencoded.png">    </p:cNvPr>
          <p:cNvPicPr>
            <a:picLocks noChangeAspect="1"/>
          </p:cNvPicPr>
          <p:nvPr/>
        </p:nvPicPr>
        <p:blipFill>
          <a:blip r:embed="rId3"/>
          <a:stretch>
            <a:fillRect/>
          </a:stretch>
        </p:blipFill>
        <p:spPr>
          <a:xfrm>
            <a:off x="965814" y="2233468"/>
            <a:ext cx="623363" cy="554100"/>
          </a:xfrm>
          <a:prstGeom prst="rect">
            <a:avLst/>
          </a:prstGeom>
        </p:spPr>
      </p:pic>
      <p:pic>
        <p:nvPicPr>
          <p:cNvPr id="5" name="Image 3" descr="preencoded.png">    </p:cNvPr>
          <p:cNvPicPr>
            <a:picLocks noChangeAspect="1"/>
          </p:cNvPicPr>
          <p:nvPr/>
        </p:nvPicPr>
        <p:blipFill>
          <a:blip r:embed="rId4"/>
          <a:stretch>
            <a:fillRect/>
          </a:stretch>
        </p:blipFill>
        <p:spPr>
          <a:xfrm>
            <a:off x="0" y="0"/>
            <a:ext cx="12192000" cy="6858000"/>
          </a:xfrm>
          <a:prstGeom prst="rect">
            <a:avLst/>
          </a:prstGeom>
        </p:spPr>
      </p:pic>
      <p:pic>
        <p:nvPicPr>
          <p:cNvPr id="6" name="Image 4" descr="preencoded.png">    </p:cNvPr>
          <p:cNvPicPr>
            <a:picLocks noChangeAspect="1"/>
          </p:cNvPicPr>
          <p:nvPr/>
        </p:nvPicPr>
        <p:blipFill>
          <a:blip r:embed="rId5"/>
          <a:stretch>
            <a:fillRect/>
          </a:stretch>
        </p:blipFill>
        <p:spPr>
          <a:xfrm>
            <a:off x="3326383" y="2223546"/>
            <a:ext cx="346313" cy="554100"/>
          </a:xfrm>
          <a:prstGeom prst="rect">
            <a:avLst/>
          </a:prstGeom>
        </p:spPr>
      </p:pic>
      <p:pic>
        <p:nvPicPr>
          <p:cNvPr id="7" name="Image 5" descr="preencoded.png">    </p:cNvPr>
          <p:cNvPicPr>
            <a:picLocks noChangeAspect="1"/>
          </p:cNvPicPr>
          <p:nvPr/>
        </p:nvPicPr>
        <p:blipFill>
          <a:blip r:embed="rId6"/>
          <a:stretch>
            <a:fillRect/>
          </a:stretch>
        </p:blipFill>
        <p:spPr>
          <a:xfrm>
            <a:off x="0" y="0"/>
            <a:ext cx="12192000" cy="6858000"/>
          </a:xfrm>
          <a:prstGeom prst="rect">
            <a:avLst/>
          </a:prstGeom>
        </p:spPr>
      </p:pic>
      <p:pic>
        <p:nvPicPr>
          <p:cNvPr id="8" name="Image 6" descr="preencoded.png">    </p:cNvPr>
          <p:cNvPicPr>
            <a:picLocks noChangeAspect="1"/>
          </p:cNvPicPr>
          <p:nvPr/>
        </p:nvPicPr>
        <p:blipFill>
          <a:blip r:embed="rId7"/>
          <a:stretch>
            <a:fillRect/>
          </a:stretch>
        </p:blipFill>
        <p:spPr>
          <a:xfrm>
            <a:off x="5406139" y="2239955"/>
            <a:ext cx="554100" cy="554100"/>
          </a:xfrm>
          <a:prstGeom prst="rect">
            <a:avLst/>
          </a:prstGeom>
        </p:spPr>
      </p:pic>
      <p:pic>
        <p:nvPicPr>
          <p:cNvPr id="9" name="Image 7" descr="preencoded.png">    </p:cNvPr>
          <p:cNvPicPr>
            <a:picLocks noChangeAspect="1"/>
          </p:cNvPicPr>
          <p:nvPr/>
        </p:nvPicPr>
        <p:blipFill>
          <a:blip r:embed="rId8"/>
          <a:stretch>
            <a:fillRect/>
          </a:stretch>
        </p:blipFill>
        <p:spPr>
          <a:xfrm>
            <a:off x="0" y="0"/>
            <a:ext cx="12192000" cy="6858000"/>
          </a:xfrm>
          <a:prstGeom prst="rect">
            <a:avLst/>
          </a:prstGeom>
        </p:spPr>
      </p:pic>
      <p:pic>
        <p:nvPicPr>
          <p:cNvPr id="10" name="Image 8" descr="preencoded.png">    </p:cNvPr>
          <p:cNvPicPr>
            <a:picLocks noChangeAspect="1"/>
          </p:cNvPicPr>
          <p:nvPr/>
        </p:nvPicPr>
        <p:blipFill>
          <a:blip r:embed="rId9"/>
          <a:stretch>
            <a:fillRect/>
          </a:stretch>
        </p:blipFill>
        <p:spPr>
          <a:xfrm>
            <a:off x="7556667" y="2263565"/>
            <a:ext cx="633600" cy="506880"/>
          </a:xfrm>
          <a:prstGeom prst="rect">
            <a:avLst/>
          </a:prstGeom>
        </p:spPr>
      </p:pic>
      <p:pic>
        <p:nvPicPr>
          <p:cNvPr id="11" name="Image 9" descr="preencoded.png">    </p:cNvPr>
          <p:cNvPicPr>
            <a:picLocks noChangeAspect="1"/>
          </p:cNvPicPr>
          <p:nvPr/>
        </p:nvPicPr>
        <p:blipFill>
          <a:blip r:embed="rId10"/>
          <a:stretch>
            <a:fillRect/>
          </a:stretch>
        </p:blipFill>
        <p:spPr>
          <a:xfrm>
            <a:off x="0" y="0"/>
            <a:ext cx="12192000" cy="6858000"/>
          </a:xfrm>
          <a:prstGeom prst="rect">
            <a:avLst/>
          </a:prstGeom>
        </p:spPr>
      </p:pic>
      <p:pic>
        <p:nvPicPr>
          <p:cNvPr id="12" name="Image 10" descr="preencoded.png">    </p:cNvPr>
          <p:cNvPicPr>
            <a:picLocks noChangeAspect="1"/>
          </p:cNvPicPr>
          <p:nvPr/>
        </p:nvPicPr>
        <p:blipFill>
          <a:blip r:embed="rId11"/>
          <a:stretch>
            <a:fillRect/>
          </a:stretch>
        </p:blipFill>
        <p:spPr>
          <a:xfrm>
            <a:off x="9759871" y="2239955"/>
            <a:ext cx="623363" cy="554100"/>
          </a:xfrm>
          <a:prstGeom prst="rect">
            <a:avLst/>
          </a:prstGeom>
        </p:spPr>
      </p:pic>
      <p:sp>
        <p:nvSpPr>
          <p:cNvPr id="13" name="Text 0"/>
          <p:cNvSpPr txBox="1"/>
          <p:nvPr/>
        </p:nvSpPr>
        <p:spPr>
          <a:xfrm>
            <a:off x="6096000" y="6108622"/>
            <a:ext cx="5400675" cy="246221"/>
          </a:xfrm>
          <a:prstGeom prst="rect">
            <a:avLst/>
          </a:prstGeom>
          <a:noFill/>
          <a:ln/>
        </p:spPr>
        <p:txBody>
          <a:bodyPr wrap="square" lIns="0" tIns="0" rIns="0" bIns="0" rtlCol="0" anchor="t"/>
          <a:lstStyle/>
          <a:p>
            <a:pPr algn="r" indent="0" marL="0">
              <a:lnSpc>
                <a:spcPct val="100000"/>
              </a:lnSpc>
              <a:buNone/>
            </a:pPr>
            <a:r>
              <a:rPr lang="en-US" sz="1400" dirty="0">
                <a:solidFill>
                  <a:srgbClr val="040404"/>
                </a:solidFill>
                <a:latin typeface="Arial" pitchFamily="34" charset="0"/>
                <a:ea typeface="Arial" pitchFamily="34" charset="-122"/>
                <a:cs typeface="Arial" pitchFamily="34" charset="-120"/>
              </a:rPr>
              <a:t>3</a:t>
            </a:r>
            <a:endParaRPr lang="en-US" sz="1400" dirty="0"/>
          </a:p>
        </p:txBody>
      </p:sp>
      <p:sp>
        <p:nvSpPr>
          <p:cNvPr id="14" name="Text 1"/>
          <p:cNvSpPr txBox="1"/>
          <p:nvPr/>
        </p:nvSpPr>
        <p:spPr>
          <a:xfrm>
            <a:off x="697911" y="1027371"/>
            <a:ext cx="10397400" cy="889800"/>
          </a:xfrm>
          <a:prstGeom prst="rect">
            <a:avLst/>
          </a:prstGeom>
          <a:noFill/>
          <a:ln/>
        </p:spPr>
        <p:txBody>
          <a:bodyPr wrap="square" lIns="0" tIns="0" rIns="0" bIns="0" rtlCol="0" anchor="t"/>
          <a:lstStyle/>
          <a:p>
            <a:pPr algn="l" indent="0" marL="0">
              <a:lnSpc>
                <a:spcPct val="80000"/>
              </a:lnSpc>
              <a:buNone/>
            </a:pPr>
            <a:r>
              <a:rPr lang="en-US" sz="2800" b="1" dirty="0">
                <a:solidFill>
                  <a:srgbClr val="930E07"/>
                </a:solidFill>
                <a:latin typeface="Arial" pitchFamily="34" charset="0"/>
                <a:ea typeface="Arial" pitchFamily="34" charset="-122"/>
                <a:cs typeface="Arial" pitchFamily="34" charset="-120"/>
              </a:rPr>
              <a:t>Ключевая лексика по теме хобби и досуга
</a:t>
            </a:r>
            <a:endParaRPr lang="en-US" sz="2800" dirty="0"/>
          </a:p>
        </p:txBody>
      </p:sp>
      <p:sp>
        <p:nvSpPr>
          <p:cNvPr id="15" name="Text 2"/>
          <p:cNvSpPr txBox="1"/>
          <p:nvPr/>
        </p:nvSpPr>
        <p:spPr>
          <a:xfrm>
            <a:off x="810000" y="3116825"/>
            <a:ext cx="1765200" cy="2281200"/>
          </a:xfrm>
          <a:prstGeom prst="rect">
            <a:avLst/>
          </a:prstGeom>
          <a:noFill/>
          <a:ln/>
        </p:spPr>
        <p:txBody>
          <a:bodyPr wrap="square" lIns="0" tIns="0" rIns="0" bIns="0" rtlCol="0" anchor="t"/>
          <a:lstStyle/>
          <a:p>
            <a:pPr algn="l" indent="0" marL="0">
              <a:lnSpc>
                <a:spcPct val="100000"/>
              </a:lnSpc>
              <a:buNone/>
            </a:pPr>
            <a:r>
              <a:rPr lang="en-US" sz="1600" b="1" dirty="0">
                <a:solidFill>
                  <a:srgbClr val="930E07"/>
                </a:solidFill>
                <a:latin typeface="Arial" pitchFamily="34" charset="0"/>
                <a:ea typeface="Arial" pitchFamily="34" charset="-122"/>
                <a:cs typeface="Arial" pitchFamily="34" charset="-120"/>
              </a:rPr>
              <a:t>Слова о занятиях
</a:t>
            </a:r>
            <a:pPr algn="l" indent="0" marL="0">
              <a:lnSpc>
                <a:spcPct val="100000"/>
              </a:lnSpc>
              <a:buNone/>
            </a:pPr>
            <a:r>
              <a:rPr lang="en-US" sz="1400"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400" dirty="0">
                <a:solidFill>
                  <a:srgbClr val="5C5C5C"/>
                </a:solidFill>
                <a:latin typeface="Arial" pitchFamily="34" charset="0"/>
                <a:ea typeface="Arial" pitchFamily="34" charset="-122"/>
                <a:cs typeface="Arial" pitchFamily="34" charset="-120"/>
              </a:rPr>
              <a:t>Слова hobby, pastime, sport, game, music, book и film помогают назвать любимые занятия и быстрее понять, о чём идёт речь в рассказе о свободном времени.
</a:t>
            </a:r>
            <a:endParaRPr lang="en-US" sz="1600" dirty="0"/>
          </a:p>
        </p:txBody>
      </p:sp>
      <p:sp>
        <p:nvSpPr>
          <p:cNvPr id="16" name="Text 3"/>
          <p:cNvSpPr txBox="1"/>
          <p:nvPr/>
        </p:nvSpPr>
        <p:spPr>
          <a:xfrm>
            <a:off x="3011750" y="3116825"/>
            <a:ext cx="1765200" cy="2281200"/>
          </a:xfrm>
          <a:prstGeom prst="rect">
            <a:avLst/>
          </a:prstGeom>
          <a:noFill/>
          <a:ln/>
        </p:spPr>
        <p:txBody>
          <a:bodyPr wrap="square" lIns="0" tIns="0" rIns="0" bIns="0" rtlCol="0" anchor="t"/>
          <a:lstStyle/>
          <a:p>
            <a:pPr algn="l" indent="0" marL="0">
              <a:lnSpc>
                <a:spcPct val="100000"/>
              </a:lnSpc>
              <a:buNone/>
            </a:pPr>
            <a:r>
              <a:rPr lang="en-US" sz="1514" b="1" dirty="0">
                <a:solidFill>
                  <a:srgbClr val="930E07"/>
                </a:solidFill>
                <a:latin typeface="Arial" pitchFamily="34" charset="0"/>
                <a:ea typeface="Arial" pitchFamily="34" charset="-122"/>
                <a:cs typeface="Arial" pitchFamily="34" charset="-120"/>
              </a:rPr>
              <a:t>Глаголы действий
</a:t>
            </a:r>
            <a:pPr algn="l" indent="0" marL="0">
              <a:lnSpc>
                <a:spcPct val="100000"/>
              </a:lnSpc>
              <a:buNone/>
            </a:pPr>
            <a:r>
              <a:rPr lang="en-US" sz="1514"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325" dirty="0">
                <a:solidFill>
                  <a:srgbClr val="5C5C5C"/>
                </a:solidFill>
                <a:latin typeface="Arial" pitchFamily="34" charset="0"/>
                <a:ea typeface="Arial" pitchFamily="34" charset="-122"/>
                <a:cs typeface="Arial" pitchFamily="34" charset="-120"/>
              </a:rPr>
              <a:t>Глаголы play, read, watch, listen, collect, go, meet и draw нужны, чтобы описывать конкретные занятия. С ними легко строить простые предложения о том, чем человек занимается после уроков.
</a:t>
            </a:r>
            <a:endParaRPr lang="en-US" sz="1514" dirty="0"/>
          </a:p>
        </p:txBody>
      </p:sp>
      <p:sp>
        <p:nvSpPr>
          <p:cNvPr id="17" name="Text 4"/>
          <p:cNvSpPr txBox="1"/>
          <p:nvPr/>
        </p:nvSpPr>
        <p:spPr>
          <a:xfrm>
            <a:off x="5219999" y="3116825"/>
            <a:ext cx="1632000" cy="2281200"/>
          </a:xfrm>
          <a:prstGeom prst="rect">
            <a:avLst/>
          </a:prstGeom>
          <a:noFill/>
          <a:ln/>
        </p:spPr>
        <p:txBody>
          <a:bodyPr wrap="square" lIns="0" tIns="0" rIns="0" bIns="0" rtlCol="0" anchor="t"/>
          <a:lstStyle/>
          <a:p>
            <a:pPr algn="l" indent="0" marL="0">
              <a:lnSpc>
                <a:spcPct val="100000"/>
              </a:lnSpc>
              <a:buNone/>
            </a:pPr>
            <a:r>
              <a:rPr lang="en-US" sz="1467" b="1" dirty="0">
                <a:solidFill>
                  <a:srgbClr val="930E07"/>
                </a:solidFill>
                <a:latin typeface="Arial" pitchFamily="34" charset="0"/>
                <a:ea typeface="Arial" pitchFamily="34" charset="-122"/>
                <a:cs typeface="Arial" pitchFamily="34" charset="-120"/>
              </a:rPr>
              <a:t>Частота действий
</a:t>
            </a:r>
            <a:pPr algn="l" indent="0" marL="0">
              <a:lnSpc>
                <a:spcPct val="100000"/>
              </a:lnSpc>
              <a:buNone/>
            </a:pPr>
            <a:r>
              <a:rPr lang="en-US" sz="1467"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284" dirty="0">
                <a:solidFill>
                  <a:srgbClr val="5C5C5C"/>
                </a:solidFill>
                <a:latin typeface="Arial" pitchFamily="34" charset="0"/>
                <a:ea typeface="Arial" pitchFamily="34" charset="-122"/>
                <a:cs typeface="Arial" pitchFamily="34" charset="-120"/>
              </a:rPr>
              <a:t>Слова always, usually, often, sometimes, rarely и never показывают, как часто что-то происходит. Они делают ответ точнее и помогают сравнивать привычки разных учеников.
</a:t>
            </a:r>
            <a:endParaRPr lang="en-US" sz="1467" dirty="0"/>
          </a:p>
        </p:txBody>
      </p:sp>
      <p:sp>
        <p:nvSpPr>
          <p:cNvPr id="18" name="Text 5"/>
          <p:cNvSpPr txBox="1"/>
          <p:nvPr/>
        </p:nvSpPr>
        <p:spPr>
          <a:xfrm>
            <a:off x="7380000" y="3116825"/>
            <a:ext cx="1765200" cy="2281200"/>
          </a:xfrm>
          <a:prstGeom prst="rect">
            <a:avLst/>
          </a:prstGeom>
          <a:noFill/>
          <a:ln/>
        </p:spPr>
        <p:txBody>
          <a:bodyPr wrap="square" lIns="0" tIns="0" rIns="0" bIns="0" rtlCol="0" anchor="t"/>
          <a:lstStyle/>
          <a:p>
            <a:pPr algn="l" indent="0" marL="0">
              <a:lnSpc>
                <a:spcPct val="100000"/>
              </a:lnSpc>
              <a:buNone/>
            </a:pPr>
            <a:r>
              <a:rPr lang="en-US" sz="1600" b="1" dirty="0">
                <a:solidFill>
                  <a:srgbClr val="930E07"/>
                </a:solidFill>
                <a:latin typeface="Arial" pitchFamily="34" charset="0"/>
                <a:ea typeface="Arial" pitchFamily="34" charset="-122"/>
                <a:cs typeface="Arial" pitchFamily="34" charset="-120"/>
              </a:rPr>
              <a:t>Люди и места
</a:t>
            </a:r>
            <a:pPr algn="l" indent="0" marL="0">
              <a:lnSpc>
                <a:spcPct val="100000"/>
              </a:lnSpc>
              <a:buNone/>
            </a:pPr>
            <a:r>
              <a:rPr lang="en-US" sz="1600"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400" dirty="0">
                <a:solidFill>
                  <a:srgbClr val="5C5C5C"/>
                </a:solidFill>
                <a:latin typeface="Arial" pitchFamily="34" charset="0"/>
                <a:ea typeface="Arial" pitchFamily="34" charset="-122"/>
                <a:cs typeface="Arial" pitchFamily="34" charset="-120"/>
              </a:rPr>
              <a:t>Слова friend, club и weekend связывают хобби с людьми и временем. Благодаря им можно рассказать, где и с кем проходят любимые занятия в будни и на выходных.
</a:t>
            </a:r>
            <a:endParaRPr lang="en-US" sz="1600" dirty="0"/>
          </a:p>
        </p:txBody>
      </p:sp>
      <p:sp>
        <p:nvSpPr>
          <p:cNvPr id="19" name="Text 6"/>
          <p:cNvSpPr txBox="1"/>
          <p:nvPr/>
        </p:nvSpPr>
        <p:spPr>
          <a:xfrm>
            <a:off x="9600400" y="3116825"/>
            <a:ext cx="1716000" cy="2281200"/>
          </a:xfrm>
          <a:prstGeom prst="rect">
            <a:avLst/>
          </a:prstGeom>
          <a:noFill/>
          <a:ln/>
        </p:spPr>
        <p:txBody>
          <a:bodyPr wrap="square" lIns="0" tIns="0" rIns="0" bIns="0" rtlCol="0" anchor="t"/>
          <a:lstStyle/>
          <a:p>
            <a:pPr algn="l" indent="0" marL="0">
              <a:lnSpc>
                <a:spcPct val="100000"/>
              </a:lnSpc>
              <a:buNone/>
            </a:pPr>
            <a:r>
              <a:rPr lang="en-US" sz="1544" b="1" dirty="0">
                <a:solidFill>
                  <a:srgbClr val="930E07"/>
                </a:solidFill>
                <a:latin typeface="Arial" pitchFamily="34" charset="0"/>
                <a:ea typeface="Arial" pitchFamily="34" charset="-122"/>
                <a:cs typeface="Arial" pitchFamily="34" charset="-120"/>
              </a:rPr>
              <a:t>Полезные сочетания
</a:t>
            </a:r>
            <a:pPr algn="l" indent="0" marL="0">
              <a:lnSpc>
                <a:spcPct val="100000"/>
              </a:lnSpc>
              <a:buNone/>
            </a:pPr>
            <a:r>
              <a:rPr lang="en-US" sz="1351"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351" dirty="0">
                <a:solidFill>
                  <a:srgbClr val="5C5C5C"/>
                </a:solidFill>
                <a:latin typeface="Arial" pitchFamily="34" charset="0"/>
                <a:ea typeface="Arial" pitchFamily="34" charset="-122"/>
                <a:cs typeface="Arial" pitchFamily="34" charset="-120"/>
              </a:rPr>
              <a:t>Выражения love reading, like playing, prefer listening to и go swimming звучат естественно. Такие сочетания помогают говорить по-английски правильно и без лишних слов.
</a:t>
            </a:r>
            <a:endParaRPr lang="en-US" sz="1544"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pic>
        <p:nvPicPr>
          <p:cNvPr id="3" name="Image 1" descr="preencoded.png">    </p:cNvPr>
          <p:cNvPicPr>
            <a:picLocks noChangeAspect="1"/>
          </p:cNvPicPr>
          <p:nvPr/>
        </p:nvPicPr>
        <p:blipFill>
          <a:blip r:embed="rId2"/>
          <a:stretch>
            <a:fillRect/>
          </a:stretch>
        </p:blipFill>
        <p:spPr>
          <a:xfrm>
            <a:off x="4886632" y="2579511"/>
            <a:ext cx="6228408" cy="2115827"/>
          </a:xfrm>
          <a:prstGeom prst="rect">
            <a:avLst/>
          </a:prstGeom>
        </p:spPr>
      </p:pic>
      <p:sp>
        <p:nvSpPr>
          <p:cNvPr id="4" name="Text 0"/>
          <p:cNvSpPr txBox="1"/>
          <p:nvPr/>
        </p:nvSpPr>
        <p:spPr>
          <a:xfrm>
            <a:off x="675597" y="1027371"/>
            <a:ext cx="10397400" cy="889800"/>
          </a:xfrm>
          <a:prstGeom prst="rect">
            <a:avLst/>
          </a:prstGeom>
          <a:noFill/>
          <a:ln/>
        </p:spPr>
        <p:txBody>
          <a:bodyPr wrap="square" lIns="0" tIns="0" rIns="0" bIns="0" rtlCol="0" anchor="t"/>
          <a:lstStyle/>
          <a:p>
            <a:pPr algn="l" indent="0" marL="0">
              <a:lnSpc>
                <a:spcPct val="80000"/>
              </a:lnSpc>
              <a:buNone/>
            </a:pPr>
            <a:r>
              <a:rPr lang="en-US" sz="2800" b="1" dirty="0">
                <a:solidFill>
                  <a:srgbClr val="930E07"/>
                </a:solidFill>
                <a:latin typeface="Arial" pitchFamily="34" charset="0"/>
                <a:ea typeface="Arial" pitchFamily="34" charset="-122"/>
                <a:cs typeface="Arial" pitchFamily="34" charset="-120"/>
              </a:rPr>
              <a:t>Любимые занятия и частотные слова
</a:t>
            </a:r>
            <a:endParaRPr lang="en-US" sz="2800" dirty="0"/>
          </a:p>
        </p:txBody>
      </p:sp>
      <p:sp>
        <p:nvSpPr>
          <p:cNvPr id="5" name="Text 1"/>
          <p:cNvSpPr txBox="1"/>
          <p:nvPr/>
        </p:nvSpPr>
        <p:spPr>
          <a:xfrm>
            <a:off x="6096000" y="6108622"/>
            <a:ext cx="5400675" cy="246221"/>
          </a:xfrm>
          <a:prstGeom prst="rect">
            <a:avLst/>
          </a:prstGeom>
          <a:noFill/>
          <a:ln/>
        </p:spPr>
        <p:txBody>
          <a:bodyPr wrap="square" lIns="0" tIns="0" rIns="0" bIns="0" rtlCol="0" anchor="t"/>
          <a:lstStyle/>
          <a:p>
            <a:pPr algn="r" indent="0" marL="0">
              <a:lnSpc>
                <a:spcPct val="100000"/>
              </a:lnSpc>
              <a:buNone/>
            </a:pPr>
            <a:r>
              <a:rPr lang="en-US" sz="1400" dirty="0">
                <a:solidFill>
                  <a:srgbClr val="000000"/>
                </a:solidFill>
                <a:latin typeface="Arial" pitchFamily="34" charset="0"/>
                <a:ea typeface="Arial" pitchFamily="34" charset="-122"/>
                <a:cs typeface="Arial" pitchFamily="34" charset="-120"/>
              </a:rPr>
              <a:t>4</a:t>
            </a:r>
            <a:endParaRPr lang="en-US" sz="1400" dirty="0"/>
          </a:p>
        </p:txBody>
      </p:sp>
      <p:sp>
        <p:nvSpPr>
          <p:cNvPr id="6" name="Text 2"/>
          <p:cNvSpPr txBox="1"/>
          <p:nvPr/>
        </p:nvSpPr>
        <p:spPr>
          <a:xfrm>
            <a:off x="717754" y="2400300"/>
            <a:ext cx="3733068" cy="3314698"/>
          </a:xfrm>
          <a:prstGeom prst="rect">
            <a:avLst/>
          </a:prstGeom>
          <a:noFill/>
          <a:ln/>
        </p:spPr>
        <p:txBody>
          <a:bodyPr wrap="square" lIns="0" tIns="0" rIns="0" bIns="0" rtlCol="0" anchor="ctr"/>
          <a:lstStyle/>
          <a:p>
            <a:pPr algn="l" indent="0" marL="0">
              <a:lnSpc>
                <a:spcPct val="100000"/>
              </a:lnSpc>
              <a:buNone/>
            </a:pPr>
            <a:r>
              <a:rPr lang="en-US" sz="1400" dirty="0">
                <a:solidFill>
                  <a:srgbClr val="040404"/>
                </a:solidFill>
                <a:latin typeface="Arial" pitchFamily="34" charset="0"/>
                <a:ea typeface="Arial" pitchFamily="34" charset="-122"/>
                <a:cs typeface="Arial" pitchFamily="34" charset="-120"/>
              </a:rPr>
              <a:t>Сравним занятия, частоту и короткие примеры предложений.
</a:t>
            </a:r>
            <a:pPr algn="l" indent="0" marL="0">
              <a:lnSpc>
                <a:spcPct val="100000"/>
              </a:lnSpc>
              <a:buNone/>
            </a:pPr>
            <a:r>
              <a:rPr lang="en-US" sz="1600" dirty="0">
                <a:solidFill>
                  <a:srgbClr val="040404"/>
                </a:solidFill>
                <a:latin typeface="Arial" pitchFamily="34" charset="0"/>
                <a:ea typeface="Arial" pitchFamily="34" charset="-122"/>
                <a:cs typeface="Arial" pitchFamily="34" charset="-120"/>
              </a:rPr>
              <a:t>
</a:t>
            </a:r>
            <a:pPr algn="l" indent="0" marL="0">
              <a:lnSpc>
                <a:spcPct val="100000"/>
              </a:lnSpc>
              <a:buNone/>
            </a:pPr>
            <a:r>
              <a:rPr lang="en-US" sz="1400" dirty="0">
                <a:solidFill>
                  <a:srgbClr val="5C5C5C"/>
                </a:solidFill>
                <a:latin typeface="Arial" pitchFamily="34" charset="0"/>
                <a:ea typeface="Arial" pitchFamily="34" charset="-122"/>
                <a:cs typeface="Arial" pitchFamily="34" charset="-120"/>
              </a:rPr>
              <a:t>Наречия частотности помогают точно показать, как регулярно человек занимается любимым делом.
</a:t>
            </a:r>
            <a:endParaRPr lang="en-US" sz="1400" dirty="0"/>
          </a:p>
        </p:txBody>
      </p:sp>
      <p:sp>
        <p:nvSpPr>
          <p:cNvPr id="7" name="Text 3"/>
          <p:cNvSpPr txBox="1"/>
          <p:nvPr/>
        </p:nvSpPr>
        <p:spPr>
          <a:xfrm>
            <a:off x="4886631" y="5030998"/>
            <a:ext cx="6228407" cy="684000"/>
          </a:xfrm>
          <a:prstGeom prst="rect">
            <a:avLst/>
          </a:prstGeom>
          <a:noFill/>
          <a:ln/>
        </p:spPr>
        <p:txBody>
          <a:bodyPr wrap="square" lIns="0" tIns="0" rIns="0" bIns="0" rtlCol="0" anchor="t"/>
          <a:lstStyle/>
          <a:p>
            <a:pPr algn="l" indent="0" marL="0">
              <a:lnSpc>
                <a:spcPct val="100000"/>
              </a:lnSpc>
              <a:buNone/>
            </a:pPr>
            <a:r>
              <a:rPr lang="en-US" sz="1400" dirty="0">
                <a:solidFill>
                  <a:srgbClr val="930E07"/>
                </a:solidFill>
                <a:latin typeface="Arial" pitchFamily="34" charset="0"/>
                <a:ea typeface="Arial" pitchFamily="34" charset="-122"/>
                <a:cs typeface="Arial" pitchFamily="34" charset="-120"/>
              </a:rPr>
              <a:t>Unit 5, Favourite Pastimes
</a:t>
            </a:r>
            <a:endParaRPr lang="en-US" sz="14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pic>
        <p:nvPicPr>
          <p:cNvPr id="3" name="Image 1" descr="preencoded.png">    </p:cNvPr>
          <p:cNvPicPr>
            <a:picLocks noChangeAspect="1"/>
          </p:cNvPicPr>
          <p:nvPr/>
        </p:nvPicPr>
        <p:blipFill>
          <a:blip r:embed="rId2"/>
          <a:stretch>
            <a:fillRect/>
          </a:stretch>
        </p:blipFill>
        <p:spPr>
          <a:xfrm>
            <a:off x="8035194" y="2225041"/>
            <a:ext cx="3230006" cy="3605588"/>
          </a:xfrm>
          <a:prstGeom prst="rect">
            <a:avLst/>
          </a:prstGeom>
        </p:spPr>
      </p:pic>
      <p:pic>
        <p:nvPicPr>
          <p:cNvPr id="4" name="Image 2" descr="preencoded.png">    </p:cNvPr>
          <p:cNvPicPr>
            <a:picLocks noChangeAspect="1"/>
          </p:cNvPicPr>
          <p:nvPr/>
        </p:nvPicPr>
        <p:blipFill>
          <a:blip r:embed="rId3"/>
          <a:stretch>
            <a:fillRect/>
          </a:stretch>
        </p:blipFill>
        <p:spPr>
          <a:xfrm>
            <a:off x="0" y="0"/>
            <a:ext cx="12192000" cy="6858000"/>
          </a:xfrm>
          <a:prstGeom prst="rect">
            <a:avLst/>
          </a:prstGeom>
        </p:spPr>
      </p:pic>
      <p:pic>
        <p:nvPicPr>
          <p:cNvPr id="5" name="Image 3" descr="preencoded.png">    </p:cNvPr>
          <p:cNvPicPr>
            <a:picLocks noChangeAspect="1"/>
          </p:cNvPicPr>
          <p:nvPr/>
        </p:nvPicPr>
        <p:blipFill>
          <a:blip r:embed="rId4"/>
          <a:stretch>
            <a:fillRect/>
          </a:stretch>
        </p:blipFill>
        <p:spPr>
          <a:xfrm>
            <a:off x="0" y="0"/>
            <a:ext cx="12192000" cy="6858000"/>
          </a:xfrm>
          <a:prstGeom prst="rect">
            <a:avLst/>
          </a:prstGeom>
        </p:spPr>
      </p:pic>
      <p:pic>
        <p:nvPicPr>
          <p:cNvPr id="6" name="Image 4" descr="preencoded.png">    </p:cNvPr>
          <p:cNvPicPr>
            <a:picLocks noChangeAspect="1"/>
          </p:cNvPicPr>
          <p:nvPr/>
        </p:nvPicPr>
        <p:blipFill>
          <a:blip r:embed="rId5"/>
          <a:stretch>
            <a:fillRect/>
          </a:stretch>
        </p:blipFill>
        <p:spPr>
          <a:xfrm>
            <a:off x="0" y="0"/>
            <a:ext cx="12192000" cy="6858000"/>
          </a:xfrm>
          <a:prstGeom prst="rect">
            <a:avLst/>
          </a:prstGeom>
        </p:spPr>
      </p:pic>
      <p:pic>
        <p:nvPicPr>
          <p:cNvPr id="7" name="Image 5" descr="preencoded.png">    </p:cNvPr>
          <p:cNvPicPr>
            <a:picLocks noChangeAspect="1"/>
          </p:cNvPicPr>
          <p:nvPr/>
        </p:nvPicPr>
        <p:blipFill>
          <a:blip r:embed="rId6"/>
          <a:stretch>
            <a:fillRect/>
          </a:stretch>
        </p:blipFill>
        <p:spPr>
          <a:xfrm>
            <a:off x="0" y="0"/>
            <a:ext cx="12192000" cy="6858000"/>
          </a:xfrm>
          <a:prstGeom prst="rect">
            <a:avLst/>
          </a:prstGeom>
        </p:spPr>
      </p:pic>
      <p:pic>
        <p:nvPicPr>
          <p:cNvPr id="8" name="Image 6" descr="preencoded.png">    </p:cNvPr>
          <p:cNvPicPr>
            <a:picLocks noChangeAspect="1"/>
          </p:cNvPicPr>
          <p:nvPr/>
        </p:nvPicPr>
        <p:blipFill>
          <a:blip r:embed="rId7"/>
          <a:stretch>
            <a:fillRect/>
          </a:stretch>
        </p:blipFill>
        <p:spPr>
          <a:xfrm>
            <a:off x="0" y="0"/>
            <a:ext cx="12192000" cy="6858000"/>
          </a:xfrm>
          <a:prstGeom prst="rect">
            <a:avLst/>
          </a:prstGeom>
        </p:spPr>
      </p:pic>
      <p:sp>
        <p:nvSpPr>
          <p:cNvPr id="9" name="Text 0"/>
          <p:cNvSpPr txBox="1"/>
          <p:nvPr/>
        </p:nvSpPr>
        <p:spPr>
          <a:xfrm>
            <a:off x="6096000" y="6108622"/>
            <a:ext cx="5400675" cy="246221"/>
          </a:xfrm>
          <a:prstGeom prst="rect">
            <a:avLst/>
          </a:prstGeom>
          <a:noFill/>
          <a:ln/>
        </p:spPr>
        <p:txBody>
          <a:bodyPr wrap="square" lIns="0" tIns="0" rIns="0" bIns="0" rtlCol="0" anchor="t"/>
          <a:lstStyle/>
          <a:p>
            <a:pPr algn="r" indent="0" marL="0">
              <a:lnSpc>
                <a:spcPct val="100000"/>
              </a:lnSpc>
              <a:buNone/>
            </a:pPr>
            <a:r>
              <a:rPr lang="en-US" sz="1400" dirty="0">
                <a:solidFill>
                  <a:srgbClr val="000000"/>
                </a:solidFill>
                <a:latin typeface="Arial" pitchFamily="34" charset="0"/>
                <a:ea typeface="Arial" pitchFamily="34" charset="-122"/>
                <a:cs typeface="Arial" pitchFamily="34" charset="-120"/>
              </a:rPr>
              <a:t>5</a:t>
            </a:r>
            <a:endParaRPr lang="en-US" sz="1400" dirty="0"/>
          </a:p>
        </p:txBody>
      </p:sp>
      <p:sp>
        <p:nvSpPr>
          <p:cNvPr id="10" name="Text 1"/>
          <p:cNvSpPr txBox="1"/>
          <p:nvPr/>
        </p:nvSpPr>
        <p:spPr>
          <a:xfrm>
            <a:off x="684137" y="1027371"/>
            <a:ext cx="10397400" cy="889800"/>
          </a:xfrm>
          <a:prstGeom prst="rect">
            <a:avLst/>
          </a:prstGeom>
          <a:noFill/>
          <a:ln/>
        </p:spPr>
        <p:txBody>
          <a:bodyPr wrap="square" lIns="0" tIns="0" rIns="0" bIns="0" rtlCol="0" anchor="t"/>
          <a:lstStyle/>
          <a:p>
            <a:pPr algn="l" indent="0" marL="0">
              <a:lnSpc>
                <a:spcPct val="80000"/>
              </a:lnSpc>
              <a:buNone/>
            </a:pPr>
            <a:r>
              <a:rPr lang="en-US" sz="2800" b="1" dirty="0">
                <a:solidFill>
                  <a:srgbClr val="930E07"/>
                </a:solidFill>
                <a:latin typeface="Arial" pitchFamily="34" charset="0"/>
                <a:ea typeface="Arial" pitchFamily="34" charset="-122"/>
                <a:cs typeface="Arial" pitchFamily="34" charset="-120"/>
              </a:rPr>
              <a:t>Чтение как популярное хобби среди школьников
</a:t>
            </a:r>
            <a:endParaRPr lang="en-US" sz="2800" dirty="0"/>
          </a:p>
        </p:txBody>
      </p:sp>
      <p:sp>
        <p:nvSpPr>
          <p:cNvPr id="11" name="Text 2"/>
          <p:cNvSpPr txBox="1"/>
          <p:nvPr/>
        </p:nvSpPr>
        <p:spPr>
          <a:xfrm>
            <a:off x="695325" y="2823907"/>
            <a:ext cx="1692687" cy="2878803"/>
          </a:xfrm>
          <a:prstGeom prst="rect">
            <a:avLst/>
          </a:prstGeom>
          <a:noFill/>
          <a:ln/>
        </p:spPr>
        <p:txBody>
          <a:bodyPr wrap="square" lIns="0" tIns="0" rIns="0" bIns="0" rtlCol="0" anchor="t"/>
          <a:lstStyle/>
          <a:p>
            <a:pPr algn="l" indent="0" marL="0">
              <a:lnSpc>
                <a:spcPct val="100000"/>
              </a:lnSpc>
              <a:buNone/>
            </a:pPr>
            <a:r>
              <a:rPr lang="en-US" sz="1400" b="1" dirty="0">
                <a:solidFill>
                  <a:srgbClr val="930E07"/>
                </a:solidFill>
                <a:latin typeface="Arial" pitchFamily="34" charset="0"/>
                <a:ea typeface="Arial" pitchFamily="34" charset="-122"/>
                <a:cs typeface="Arial" pitchFamily="34" charset="-120"/>
              </a:rPr>
              <a:t>Что даёт чтение
</a:t>
            </a:r>
            <a:pPr algn="l" indent="0" marL="0">
              <a:lnSpc>
                <a:spcPct val="100000"/>
              </a:lnSpc>
              <a:buNone/>
            </a:pPr>
            <a:r>
              <a:rPr lang="en-US" sz="100"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200" dirty="0">
                <a:solidFill>
                  <a:srgbClr val="000000"/>
                </a:solidFill>
                <a:latin typeface="Arial" pitchFamily="34" charset="0"/>
                <a:ea typeface="Arial" pitchFamily="34" charset="-122"/>
                <a:cs typeface="Arial" pitchFamily="34" charset="-120"/>
              </a:rPr>
              <a:t>Чтение расширяет словарный запас, развивает внимание и помогает лучше понимать текст. Для школьников особенно интересны книги о приключениях, фантастике и комиксы с яркими героями.
</a:t>
            </a:r>
            <a:endParaRPr lang="en-US" sz="1400" dirty="0"/>
          </a:p>
        </p:txBody>
      </p:sp>
      <p:sp>
        <p:nvSpPr>
          <p:cNvPr id="12" name="Text 3"/>
          <p:cNvSpPr txBox="1"/>
          <p:nvPr/>
        </p:nvSpPr>
        <p:spPr>
          <a:xfrm>
            <a:off x="2576972" y="2823907"/>
            <a:ext cx="1692687" cy="2878803"/>
          </a:xfrm>
          <a:prstGeom prst="rect">
            <a:avLst/>
          </a:prstGeom>
          <a:noFill/>
          <a:ln/>
        </p:spPr>
        <p:txBody>
          <a:bodyPr wrap="square" lIns="0" tIns="0" rIns="0" bIns="0" rtlCol="0" anchor="t"/>
          <a:lstStyle/>
          <a:p>
            <a:pPr algn="l" indent="0" marL="0">
              <a:lnSpc>
                <a:spcPct val="100000"/>
              </a:lnSpc>
              <a:buNone/>
            </a:pPr>
            <a:r>
              <a:rPr lang="en-US" sz="1400" b="1" dirty="0">
                <a:solidFill>
                  <a:srgbClr val="930E07"/>
                </a:solidFill>
                <a:latin typeface="Arial" pitchFamily="34" charset="0"/>
                <a:ea typeface="Arial" pitchFamily="34" charset="-122"/>
                <a:cs typeface="Arial" pitchFamily="34" charset="-120"/>
              </a:rPr>
              <a:t>Слова по теме
</a:t>
            </a:r>
            <a:pPr algn="l" indent="0" marL="0">
              <a:lnSpc>
                <a:spcPct val="100000"/>
              </a:lnSpc>
              <a:buNone/>
            </a:pPr>
            <a:r>
              <a:rPr lang="en-US" sz="100"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200" dirty="0">
                <a:solidFill>
                  <a:srgbClr val="000000"/>
                </a:solidFill>
                <a:latin typeface="Arial" pitchFamily="34" charset="0"/>
                <a:ea typeface="Arial" pitchFamily="34" charset="-122"/>
                <a:cs typeface="Arial" pitchFamily="34" charset="-120"/>
              </a:rPr>
              <a:t>Полезная лексика включает chapter, character, story, library, comics и favourite book. Эти слова помогают коротко и точно рассказать, что именно нравится читать и почему.
</a:t>
            </a:r>
            <a:endParaRPr lang="en-US" sz="1400" dirty="0"/>
          </a:p>
        </p:txBody>
      </p:sp>
      <p:sp>
        <p:nvSpPr>
          <p:cNvPr id="13" name="Text 4"/>
          <p:cNvSpPr txBox="1"/>
          <p:nvPr/>
        </p:nvSpPr>
        <p:spPr>
          <a:xfrm>
            <a:off x="4458619" y="2823907"/>
            <a:ext cx="1692687" cy="2878803"/>
          </a:xfrm>
          <a:prstGeom prst="rect">
            <a:avLst/>
          </a:prstGeom>
          <a:noFill/>
          <a:ln/>
        </p:spPr>
        <p:txBody>
          <a:bodyPr wrap="square" lIns="0" tIns="0" rIns="0" bIns="0" rtlCol="0" anchor="t"/>
          <a:lstStyle/>
          <a:p>
            <a:pPr algn="l" indent="0" marL="0">
              <a:lnSpc>
                <a:spcPct val="100000"/>
              </a:lnSpc>
              <a:buNone/>
            </a:pPr>
            <a:r>
              <a:rPr lang="en-US" sz="1400" b="1" dirty="0">
                <a:solidFill>
                  <a:srgbClr val="930E07"/>
                </a:solidFill>
                <a:latin typeface="Arial" pitchFamily="34" charset="0"/>
                <a:ea typeface="Arial" pitchFamily="34" charset="-122"/>
                <a:cs typeface="Arial" pitchFamily="34" charset="-120"/>
              </a:rPr>
              <a:t>Как обсуждать книги
</a:t>
            </a:r>
            <a:pPr algn="l" indent="0" marL="0">
              <a:lnSpc>
                <a:spcPct val="100000"/>
              </a:lnSpc>
              <a:buNone/>
            </a:pPr>
            <a:r>
              <a:rPr lang="en-US" sz="100"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200" dirty="0">
                <a:solidFill>
                  <a:srgbClr val="000000"/>
                </a:solidFill>
                <a:latin typeface="Arial" pitchFamily="34" charset="0"/>
                <a:ea typeface="Arial" pitchFamily="34" charset="-122"/>
                <a:cs typeface="Arial" pitchFamily="34" charset="-120"/>
              </a:rPr>
              <a:t>Можно сказать, что книга интересная, смешная или захватывающая. Такие простые оценки помогают выразить мнение и поддержать разговор о любимом чтении на уроке.
</a:t>
            </a:r>
            <a:endParaRPr lang="en-US" sz="1400" dirty="0"/>
          </a:p>
        </p:txBody>
      </p:sp>
      <p:sp>
        <p:nvSpPr>
          <p:cNvPr id="14" name="Text 5"/>
          <p:cNvSpPr txBox="1"/>
          <p:nvPr/>
        </p:nvSpPr>
        <p:spPr>
          <a:xfrm>
            <a:off x="6340267" y="2823907"/>
            <a:ext cx="1692687" cy="2878803"/>
          </a:xfrm>
          <a:prstGeom prst="rect">
            <a:avLst/>
          </a:prstGeom>
          <a:noFill/>
          <a:ln/>
        </p:spPr>
        <p:txBody>
          <a:bodyPr wrap="square" lIns="0" tIns="0" rIns="0" bIns="0" rtlCol="0" anchor="t"/>
          <a:lstStyle/>
          <a:p>
            <a:pPr algn="l" indent="0" marL="0">
              <a:lnSpc>
                <a:spcPct val="100000"/>
              </a:lnSpc>
              <a:buNone/>
            </a:pPr>
            <a:r>
              <a:rPr lang="en-US" sz="1400" b="1" dirty="0">
                <a:solidFill>
                  <a:srgbClr val="930E07"/>
                </a:solidFill>
                <a:latin typeface="Arial" pitchFamily="34" charset="0"/>
                <a:ea typeface="Arial" pitchFamily="34" charset="-122"/>
                <a:cs typeface="Arial" pitchFamily="34" charset="-120"/>
              </a:rPr>
              <a:t>Где уместно читать
</a:t>
            </a:r>
            <a:pPr algn="l" indent="0" marL="0">
              <a:lnSpc>
                <a:spcPct val="100000"/>
              </a:lnSpc>
              <a:buNone/>
            </a:pPr>
            <a:r>
              <a:rPr lang="en-US" sz="100"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200" dirty="0">
                <a:solidFill>
                  <a:srgbClr val="000000"/>
                </a:solidFill>
                <a:latin typeface="Arial" pitchFamily="34" charset="0"/>
                <a:ea typeface="Arial" pitchFamily="34" charset="-122"/>
                <a:cs typeface="Arial" pitchFamily="34" charset="-120"/>
              </a:rPr>
              <a:t>Читать удобно дома, в библиотеке или после уроков в спокойной обстановке. Это хобби хорошо подходит для тихого отдыха и коротких перерывов в течение дня.
</a:t>
            </a:r>
            <a:endParaRPr lang="en-US" sz="14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pic>
        <p:nvPicPr>
          <p:cNvPr id="3" name="Image 1" descr="preencoded.png">    </p:cNvPr>
          <p:cNvPicPr>
            <a:picLocks noChangeAspect="1"/>
          </p:cNvPicPr>
          <p:nvPr/>
        </p:nvPicPr>
        <p:blipFill>
          <a:blip r:embed="rId2"/>
          <a:stretch>
            <a:fillRect/>
          </a:stretch>
        </p:blipFill>
        <p:spPr>
          <a:xfrm>
            <a:off x="717756" y="2400797"/>
            <a:ext cx="6228408" cy="2473255"/>
          </a:xfrm>
          <a:prstGeom prst="rect">
            <a:avLst/>
          </a:prstGeom>
        </p:spPr>
      </p:pic>
      <p:sp>
        <p:nvSpPr>
          <p:cNvPr id="4" name="Text 0"/>
          <p:cNvSpPr txBox="1"/>
          <p:nvPr/>
        </p:nvSpPr>
        <p:spPr>
          <a:xfrm>
            <a:off x="675317" y="1027371"/>
            <a:ext cx="10397400" cy="889800"/>
          </a:xfrm>
          <a:prstGeom prst="rect">
            <a:avLst/>
          </a:prstGeom>
          <a:noFill/>
          <a:ln/>
        </p:spPr>
        <p:txBody>
          <a:bodyPr wrap="square" lIns="0" tIns="0" rIns="0" bIns="0" rtlCol="0" anchor="t"/>
          <a:lstStyle/>
          <a:p>
            <a:pPr algn="l" indent="0" marL="0">
              <a:lnSpc>
                <a:spcPct val="80000"/>
              </a:lnSpc>
              <a:buNone/>
            </a:pPr>
            <a:r>
              <a:rPr lang="en-US" sz="2800" b="1" dirty="0">
                <a:solidFill>
                  <a:srgbClr val="930E07"/>
                </a:solidFill>
                <a:latin typeface="Arial" pitchFamily="34" charset="0"/>
                <a:ea typeface="Arial" pitchFamily="34" charset="-122"/>
                <a:cs typeface="Arial" pitchFamily="34" charset="-120"/>
              </a:rPr>
              <a:t>Самые популярные занятия в свободное время
</a:t>
            </a:r>
            <a:endParaRPr lang="en-US" sz="2800" dirty="0"/>
          </a:p>
        </p:txBody>
      </p:sp>
      <p:sp>
        <p:nvSpPr>
          <p:cNvPr id="5" name="Text 1"/>
          <p:cNvSpPr txBox="1"/>
          <p:nvPr/>
        </p:nvSpPr>
        <p:spPr>
          <a:xfrm>
            <a:off x="6096000" y="6108622"/>
            <a:ext cx="5400675" cy="246221"/>
          </a:xfrm>
          <a:prstGeom prst="rect">
            <a:avLst/>
          </a:prstGeom>
          <a:noFill/>
          <a:ln/>
        </p:spPr>
        <p:txBody>
          <a:bodyPr wrap="square" lIns="0" tIns="0" rIns="0" bIns="0" rtlCol="0" anchor="t"/>
          <a:lstStyle/>
          <a:p>
            <a:pPr algn="r" indent="0" marL="0">
              <a:lnSpc>
                <a:spcPct val="100000"/>
              </a:lnSpc>
              <a:buNone/>
            </a:pPr>
            <a:r>
              <a:rPr lang="en-US" sz="1400" dirty="0">
                <a:solidFill>
                  <a:srgbClr val="000000"/>
                </a:solidFill>
                <a:latin typeface="Arial" pitchFamily="34" charset="0"/>
                <a:ea typeface="Arial" pitchFamily="34" charset="-122"/>
                <a:cs typeface="Arial" pitchFamily="34" charset="-120"/>
              </a:rPr>
              <a:t>6</a:t>
            </a:r>
            <a:endParaRPr lang="en-US" sz="1400" dirty="0"/>
          </a:p>
        </p:txBody>
      </p:sp>
      <p:sp>
        <p:nvSpPr>
          <p:cNvPr id="6" name="Text 2"/>
          <p:cNvSpPr txBox="1"/>
          <p:nvPr/>
        </p:nvSpPr>
        <p:spPr>
          <a:xfrm>
            <a:off x="7381970" y="2400300"/>
            <a:ext cx="3733068" cy="3314698"/>
          </a:xfrm>
          <a:prstGeom prst="rect">
            <a:avLst/>
          </a:prstGeom>
          <a:noFill/>
          <a:ln/>
        </p:spPr>
        <p:txBody>
          <a:bodyPr wrap="square" lIns="0" tIns="0" rIns="0" bIns="0" rtlCol="0" anchor="ctr"/>
          <a:lstStyle/>
          <a:p>
            <a:pPr algn="l" indent="0" marL="0">
              <a:lnSpc>
                <a:spcPct val="100000"/>
              </a:lnSpc>
              <a:buNone/>
            </a:pPr>
            <a:r>
              <a:rPr lang="en-US" sz="1400" dirty="0">
                <a:solidFill>
                  <a:srgbClr val="040404"/>
                </a:solidFill>
                <a:latin typeface="Arial" pitchFamily="34" charset="0"/>
                <a:ea typeface="Arial" pitchFamily="34" charset="-122"/>
                <a:cs typeface="Arial" pitchFamily="34" charset="-120"/>
              </a:rPr>
              <a:t>Диаграмма показывает результаты мини-опроса класса и помогает быстро сравнить интересы учеников по основным категориям.
</a:t>
            </a:r>
            <a:pPr algn="l" indent="0" marL="0">
              <a:lnSpc>
                <a:spcPct val="100000"/>
              </a:lnSpc>
              <a:buNone/>
            </a:pPr>
            <a:r>
              <a:rPr lang="en-US" sz="1600" dirty="0">
                <a:solidFill>
                  <a:srgbClr val="040404"/>
                </a:solidFill>
                <a:latin typeface="Arial" pitchFamily="34" charset="0"/>
                <a:ea typeface="Arial" pitchFamily="34" charset="-122"/>
                <a:cs typeface="Arial" pitchFamily="34" charset="-120"/>
              </a:rPr>
              <a:t>
</a:t>
            </a:r>
            <a:pPr algn="l" indent="0" marL="0">
              <a:lnSpc>
                <a:spcPct val="100000"/>
              </a:lnSpc>
              <a:buNone/>
            </a:pPr>
            <a:r>
              <a:rPr lang="en-US" sz="1400" dirty="0">
                <a:solidFill>
                  <a:srgbClr val="5C5C5C"/>
                </a:solidFill>
                <a:latin typeface="Arial" pitchFamily="34" charset="0"/>
                <a:ea typeface="Arial" pitchFamily="34" charset="-122"/>
                <a:cs typeface="Arial" pitchFamily="34" charset="-120"/>
              </a:rPr>
              <a:t>Чаще выбирают общение с друзьями и спорт; творчество встречается реже, но интересы класса распределены разнообразно.
</a:t>
            </a:r>
            <a:endParaRPr lang="en-US" sz="1400" dirty="0"/>
          </a:p>
        </p:txBody>
      </p:sp>
      <p:sp>
        <p:nvSpPr>
          <p:cNvPr id="7" name="Text 3"/>
          <p:cNvSpPr txBox="1"/>
          <p:nvPr/>
        </p:nvSpPr>
        <p:spPr>
          <a:xfrm>
            <a:off x="717755" y="5030998"/>
            <a:ext cx="6228407" cy="684000"/>
          </a:xfrm>
          <a:prstGeom prst="rect">
            <a:avLst/>
          </a:prstGeom>
          <a:noFill/>
          <a:ln/>
        </p:spPr>
        <p:txBody>
          <a:bodyPr wrap="square" lIns="0" tIns="0" rIns="0" bIns="0" rtlCol="0" anchor="t"/>
          <a:lstStyle/>
          <a:p>
            <a:pPr algn="l" indent="0" marL="0">
              <a:lnSpc>
                <a:spcPct val="100000"/>
              </a:lnSpc>
              <a:buNone/>
            </a:pPr>
            <a:r>
              <a:rPr lang="en-US" sz="1400" dirty="0">
                <a:solidFill>
                  <a:srgbClr val="930E07"/>
                </a:solidFill>
                <a:latin typeface="Arial" pitchFamily="34" charset="0"/>
                <a:ea typeface="Arial" pitchFamily="34" charset="-122"/>
                <a:cs typeface="Arial" pitchFamily="34" charset="-120"/>
              </a:rPr>
              <a:t>Пример мини-опроса в классе, 2026
</a:t>
            </a:r>
            <a:endParaRPr lang="en-US" sz="14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pic>
        <p:nvPicPr>
          <p:cNvPr id="3" name="Image 1" descr="preencoded.png">    </p:cNvPr>
          <p:cNvPicPr>
            <a:picLocks noChangeAspect="1"/>
          </p:cNvPicPr>
          <p:nvPr/>
        </p:nvPicPr>
        <p:blipFill>
          <a:blip r:embed="rId2"/>
          <a:stretch>
            <a:fillRect/>
          </a:stretch>
        </p:blipFill>
        <p:spPr>
          <a:xfrm>
            <a:off x="1003000" y="2135775"/>
            <a:ext cx="554100" cy="554100"/>
          </a:xfrm>
          <a:prstGeom prst="rect">
            <a:avLst/>
          </a:prstGeom>
        </p:spPr>
      </p:pic>
      <p:pic>
        <p:nvPicPr>
          <p:cNvPr id="4" name="Image 2" descr="preencoded.png">    </p:cNvPr>
          <p:cNvPicPr>
            <a:picLocks noChangeAspect="1"/>
          </p:cNvPicPr>
          <p:nvPr/>
        </p:nvPicPr>
        <p:blipFill>
          <a:blip r:embed="rId3"/>
          <a:stretch>
            <a:fillRect/>
          </a:stretch>
        </p:blipFill>
        <p:spPr>
          <a:xfrm>
            <a:off x="0" y="0"/>
            <a:ext cx="12192000" cy="6858000"/>
          </a:xfrm>
          <a:prstGeom prst="rect">
            <a:avLst/>
          </a:prstGeom>
        </p:spPr>
      </p:pic>
      <p:pic>
        <p:nvPicPr>
          <p:cNvPr id="5" name="Image 3" descr="preencoded.png">    </p:cNvPr>
          <p:cNvPicPr>
            <a:picLocks noChangeAspect="1"/>
          </p:cNvPicPr>
          <p:nvPr/>
        </p:nvPicPr>
        <p:blipFill>
          <a:blip r:embed="rId4"/>
          <a:stretch>
            <a:fillRect/>
          </a:stretch>
        </p:blipFill>
        <p:spPr>
          <a:xfrm>
            <a:off x="3672245" y="2135775"/>
            <a:ext cx="623363" cy="554100"/>
          </a:xfrm>
          <a:prstGeom prst="rect">
            <a:avLst/>
          </a:prstGeom>
        </p:spPr>
      </p:pic>
      <p:pic>
        <p:nvPicPr>
          <p:cNvPr id="6" name="Image 4" descr="preencoded.png">    </p:cNvPr>
          <p:cNvPicPr>
            <a:picLocks noChangeAspect="1"/>
          </p:cNvPicPr>
          <p:nvPr/>
        </p:nvPicPr>
        <p:blipFill>
          <a:blip r:embed="rId5"/>
          <a:stretch>
            <a:fillRect/>
          </a:stretch>
        </p:blipFill>
        <p:spPr>
          <a:xfrm>
            <a:off x="0" y="0"/>
            <a:ext cx="12192000" cy="6858000"/>
          </a:xfrm>
          <a:prstGeom prst="rect">
            <a:avLst/>
          </a:prstGeom>
        </p:spPr>
      </p:pic>
      <p:pic>
        <p:nvPicPr>
          <p:cNvPr id="7" name="Image 5" descr="preencoded.png">    </p:cNvPr>
          <p:cNvPicPr>
            <a:picLocks noChangeAspect="1"/>
          </p:cNvPicPr>
          <p:nvPr/>
        </p:nvPicPr>
        <p:blipFill>
          <a:blip r:embed="rId6"/>
          <a:stretch>
            <a:fillRect/>
          </a:stretch>
        </p:blipFill>
        <p:spPr>
          <a:xfrm>
            <a:off x="6392733" y="2135780"/>
            <a:ext cx="692625" cy="554100"/>
          </a:xfrm>
          <a:prstGeom prst="rect">
            <a:avLst/>
          </a:prstGeom>
        </p:spPr>
      </p:pic>
      <p:pic>
        <p:nvPicPr>
          <p:cNvPr id="8" name="Image 6" descr="preencoded.png">    </p:cNvPr>
          <p:cNvPicPr>
            <a:picLocks noChangeAspect="1"/>
          </p:cNvPicPr>
          <p:nvPr/>
        </p:nvPicPr>
        <p:blipFill>
          <a:blip r:embed="rId7"/>
          <a:stretch>
            <a:fillRect/>
          </a:stretch>
        </p:blipFill>
        <p:spPr>
          <a:xfrm>
            <a:off x="0" y="0"/>
            <a:ext cx="12192000" cy="6858000"/>
          </a:xfrm>
          <a:prstGeom prst="rect">
            <a:avLst/>
          </a:prstGeom>
        </p:spPr>
      </p:pic>
      <p:pic>
        <p:nvPicPr>
          <p:cNvPr id="9" name="Image 7" descr="preencoded.png">    </p:cNvPr>
          <p:cNvPicPr>
            <a:picLocks noChangeAspect="1"/>
          </p:cNvPicPr>
          <p:nvPr/>
        </p:nvPicPr>
        <p:blipFill>
          <a:blip r:embed="rId8"/>
          <a:stretch>
            <a:fillRect/>
          </a:stretch>
        </p:blipFill>
        <p:spPr>
          <a:xfrm>
            <a:off x="9092746" y="2135780"/>
            <a:ext cx="692625" cy="554100"/>
          </a:xfrm>
          <a:prstGeom prst="rect">
            <a:avLst/>
          </a:prstGeom>
        </p:spPr>
      </p:pic>
      <p:pic>
        <p:nvPicPr>
          <p:cNvPr id="10" name="Image 8" descr="preencoded.png">    </p:cNvPr>
          <p:cNvPicPr>
            <a:picLocks noChangeAspect="1"/>
          </p:cNvPicPr>
          <p:nvPr/>
        </p:nvPicPr>
        <p:blipFill>
          <a:blip r:embed="rId9"/>
          <a:stretch>
            <a:fillRect/>
          </a:stretch>
        </p:blipFill>
        <p:spPr>
          <a:xfrm>
            <a:off x="0" y="0"/>
            <a:ext cx="12192000" cy="6858000"/>
          </a:xfrm>
          <a:prstGeom prst="rect">
            <a:avLst/>
          </a:prstGeom>
        </p:spPr>
      </p:pic>
      <p:sp>
        <p:nvSpPr>
          <p:cNvPr id="11" name="Text 0"/>
          <p:cNvSpPr txBox="1"/>
          <p:nvPr/>
        </p:nvSpPr>
        <p:spPr>
          <a:xfrm>
            <a:off x="6096000" y="6108622"/>
            <a:ext cx="5400675" cy="246221"/>
          </a:xfrm>
          <a:prstGeom prst="rect">
            <a:avLst/>
          </a:prstGeom>
          <a:noFill/>
          <a:ln/>
        </p:spPr>
        <p:txBody>
          <a:bodyPr wrap="square" lIns="0" tIns="0" rIns="0" bIns="0" rtlCol="0" anchor="t"/>
          <a:lstStyle/>
          <a:p>
            <a:pPr algn="r" indent="0" marL="0">
              <a:lnSpc>
                <a:spcPct val="100000"/>
              </a:lnSpc>
              <a:buNone/>
            </a:pPr>
            <a:r>
              <a:rPr lang="en-US" sz="1400" dirty="0">
                <a:solidFill>
                  <a:srgbClr val="FFFFFF"/>
                </a:solidFill>
                <a:latin typeface="Arial" pitchFamily="34" charset="0"/>
                <a:ea typeface="Arial" pitchFamily="34" charset="-122"/>
                <a:cs typeface="Arial" pitchFamily="34" charset="-120"/>
              </a:rPr>
              <a:t>7</a:t>
            </a:r>
            <a:endParaRPr lang="en-US" sz="1400" dirty="0"/>
          </a:p>
        </p:txBody>
      </p:sp>
      <p:sp>
        <p:nvSpPr>
          <p:cNvPr id="12" name="Text 1"/>
          <p:cNvSpPr txBox="1"/>
          <p:nvPr/>
        </p:nvSpPr>
        <p:spPr>
          <a:xfrm>
            <a:off x="687989" y="1027371"/>
            <a:ext cx="10397400" cy="889800"/>
          </a:xfrm>
          <a:prstGeom prst="rect">
            <a:avLst/>
          </a:prstGeom>
          <a:noFill/>
          <a:ln/>
        </p:spPr>
        <p:txBody>
          <a:bodyPr wrap="square" lIns="0" tIns="0" rIns="0" bIns="0" rtlCol="0" anchor="t"/>
          <a:lstStyle/>
          <a:p>
            <a:pPr algn="l" indent="0" marL="0">
              <a:lnSpc>
                <a:spcPct val="80000"/>
              </a:lnSpc>
              <a:buNone/>
            </a:pPr>
            <a:r>
              <a:rPr lang="en-US" sz="2800" b="1" dirty="0">
                <a:solidFill>
                  <a:srgbClr val="FFFFFF"/>
                </a:solidFill>
                <a:latin typeface="Arial" pitchFamily="34" charset="0"/>
                <a:ea typeface="Arial" pitchFamily="34" charset="-122"/>
                <a:cs typeface="Arial" pitchFamily="34" charset="-120"/>
              </a:rPr>
              <a:t>Спорт и активный отдых
</a:t>
            </a:r>
            <a:endParaRPr lang="en-US" sz="2800" dirty="0"/>
          </a:p>
        </p:txBody>
      </p:sp>
      <p:sp>
        <p:nvSpPr>
          <p:cNvPr id="13" name="Text 2"/>
          <p:cNvSpPr txBox="1"/>
          <p:nvPr/>
        </p:nvSpPr>
        <p:spPr>
          <a:xfrm>
            <a:off x="967311" y="3116824"/>
            <a:ext cx="1818968" cy="2598176"/>
          </a:xfrm>
          <a:prstGeom prst="rect">
            <a:avLst/>
          </a:prstGeom>
          <a:noFill/>
          <a:ln/>
        </p:spPr>
        <p:txBody>
          <a:bodyPr wrap="square" lIns="0" tIns="0" rIns="0" bIns="0" rtlCol="0" anchor="t"/>
          <a:lstStyle/>
          <a:p>
            <a:pPr algn="l" indent="0" marL="0">
              <a:lnSpc>
                <a:spcPct val="100000"/>
              </a:lnSpc>
              <a:buNone/>
            </a:pPr>
            <a:r>
              <a:rPr lang="en-US" sz="1600" b="1" dirty="0">
                <a:solidFill>
                  <a:srgbClr val="FFD279"/>
                </a:solidFill>
                <a:latin typeface="Arial" pitchFamily="34" charset="0"/>
                <a:ea typeface="Arial" pitchFamily="34" charset="-122"/>
                <a:cs typeface="Arial" pitchFamily="34" charset="-120"/>
              </a:rPr>
              <a:t>Командные игры
</a:t>
            </a:r>
            <a:pPr algn="l" indent="0" marL="0">
              <a:lnSpc>
                <a:spcPct val="100000"/>
              </a:lnSpc>
              <a:buNone/>
            </a:pPr>
            <a:r>
              <a:rPr lang="en-US" sz="1400"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400" dirty="0">
                <a:solidFill>
                  <a:srgbClr val="FFFFFF"/>
                </a:solidFill>
                <a:latin typeface="Arial" pitchFamily="34" charset="0"/>
                <a:ea typeface="Arial" pitchFamily="34" charset="-122"/>
                <a:cs typeface="Arial" pitchFamily="34" charset="-120"/>
              </a:rPr>
              <a:t>Football и basketball учат работать вместе и соблюдать правила. В таких видах активности часто используются play football и play basketball, потому что речь идёт о спортивной игре.
</a:t>
            </a:r>
            <a:endParaRPr lang="en-US" sz="1600" dirty="0"/>
          </a:p>
        </p:txBody>
      </p:sp>
      <p:sp>
        <p:nvSpPr>
          <p:cNvPr id="14" name="Text 3"/>
          <p:cNvSpPr txBox="1"/>
          <p:nvPr/>
        </p:nvSpPr>
        <p:spPr>
          <a:xfrm>
            <a:off x="3671182" y="3116824"/>
            <a:ext cx="1818968" cy="2598176"/>
          </a:xfrm>
          <a:prstGeom prst="rect">
            <a:avLst/>
          </a:prstGeom>
          <a:noFill/>
          <a:ln/>
        </p:spPr>
        <p:txBody>
          <a:bodyPr wrap="square" lIns="0" tIns="0" rIns="0" bIns="0" rtlCol="0" anchor="t"/>
          <a:lstStyle/>
          <a:p>
            <a:pPr algn="l" indent="0" marL="0">
              <a:lnSpc>
                <a:spcPct val="100000"/>
              </a:lnSpc>
              <a:buNone/>
            </a:pPr>
            <a:r>
              <a:rPr lang="en-US" sz="1600" b="1" dirty="0">
                <a:solidFill>
                  <a:srgbClr val="FFD279"/>
                </a:solidFill>
                <a:latin typeface="Arial" pitchFamily="34" charset="0"/>
                <a:ea typeface="Arial" pitchFamily="34" charset="-122"/>
                <a:cs typeface="Arial" pitchFamily="34" charset="-120"/>
              </a:rPr>
              <a:t>Активности с go
</a:t>
            </a:r>
            <a:pPr algn="l" indent="0" marL="0">
              <a:lnSpc>
                <a:spcPct val="100000"/>
              </a:lnSpc>
              <a:buNone/>
            </a:pPr>
            <a:r>
              <a:rPr lang="en-US" sz="1400"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400" dirty="0">
                <a:solidFill>
                  <a:srgbClr val="FFFFFF"/>
                </a:solidFill>
                <a:latin typeface="Arial" pitchFamily="34" charset="0"/>
                <a:ea typeface="Arial" pitchFamily="34" charset="-122"/>
                <a:cs typeface="Arial" pitchFamily="34" charset="-120"/>
              </a:rPr>
              <a:t>Для swimming и cycling часто подходит глагол go: go swimming, go cycling. Он помогает описать движение и занятия, где важно действие, а не только результат.
</a:t>
            </a:r>
            <a:endParaRPr lang="en-US" sz="1600" dirty="0"/>
          </a:p>
        </p:txBody>
      </p:sp>
      <p:sp>
        <p:nvSpPr>
          <p:cNvPr id="15" name="Text 4"/>
          <p:cNvSpPr txBox="1"/>
          <p:nvPr/>
        </p:nvSpPr>
        <p:spPr>
          <a:xfrm>
            <a:off x="6365221" y="3116824"/>
            <a:ext cx="1818968" cy="2598176"/>
          </a:xfrm>
          <a:prstGeom prst="rect">
            <a:avLst/>
          </a:prstGeom>
          <a:noFill/>
          <a:ln/>
        </p:spPr>
        <p:txBody>
          <a:bodyPr wrap="square" lIns="0" tIns="0" rIns="0" bIns="0" rtlCol="0" anchor="t"/>
          <a:lstStyle/>
          <a:p>
            <a:pPr algn="l" indent="0" marL="0">
              <a:lnSpc>
                <a:spcPct val="100000"/>
              </a:lnSpc>
              <a:buNone/>
            </a:pPr>
            <a:r>
              <a:rPr lang="en-US" sz="1600" b="1" dirty="0">
                <a:solidFill>
                  <a:srgbClr val="FFD279"/>
                </a:solidFill>
                <a:latin typeface="Arial" pitchFamily="34" charset="0"/>
                <a:ea typeface="Arial" pitchFamily="34" charset="-122"/>
                <a:cs typeface="Arial" pitchFamily="34" charset="-120"/>
              </a:rPr>
              <a:t>Упражнения и единоборства
</a:t>
            </a:r>
            <a:pPr algn="l" indent="0" marL="0">
              <a:lnSpc>
                <a:spcPct val="100000"/>
              </a:lnSpc>
              <a:buNone/>
            </a:pPr>
            <a:r>
              <a:rPr lang="en-US" sz="1400"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400" dirty="0">
                <a:solidFill>
                  <a:srgbClr val="FFFFFF"/>
                </a:solidFill>
                <a:latin typeface="Arial" pitchFamily="34" charset="0"/>
                <a:ea typeface="Arial" pitchFamily="34" charset="-122"/>
                <a:cs typeface="Arial" pitchFamily="34" charset="-120"/>
              </a:rPr>
              <a:t>Сочетание do karate или do exercises показывает занятия, связанные с тренировкой и техникой. Здесь глагол do звучит естественно и подходит для регулярных занятий.
</a:t>
            </a:r>
            <a:endParaRPr lang="en-US" sz="1600" dirty="0"/>
          </a:p>
        </p:txBody>
      </p:sp>
      <p:sp>
        <p:nvSpPr>
          <p:cNvPr id="16" name="Text 5"/>
          <p:cNvSpPr txBox="1"/>
          <p:nvPr/>
        </p:nvSpPr>
        <p:spPr>
          <a:xfrm>
            <a:off x="9059259" y="3116824"/>
            <a:ext cx="1818968" cy="2598176"/>
          </a:xfrm>
          <a:prstGeom prst="rect">
            <a:avLst/>
          </a:prstGeom>
          <a:noFill/>
          <a:ln/>
        </p:spPr>
        <p:txBody>
          <a:bodyPr wrap="square" lIns="0" tIns="0" rIns="0" bIns="0" rtlCol="0" anchor="t"/>
          <a:lstStyle/>
          <a:p>
            <a:pPr algn="l" indent="0" marL="0">
              <a:lnSpc>
                <a:spcPct val="100000"/>
              </a:lnSpc>
              <a:buNone/>
            </a:pPr>
            <a:r>
              <a:rPr lang="en-US" sz="1600" b="1" dirty="0">
                <a:solidFill>
                  <a:srgbClr val="FFD279"/>
                </a:solidFill>
                <a:latin typeface="Arial" pitchFamily="34" charset="0"/>
                <a:ea typeface="Arial" pitchFamily="34" charset="-122"/>
                <a:cs typeface="Arial" pitchFamily="34" charset="-120"/>
              </a:rPr>
              <a:t>Движение и здоровье
</a:t>
            </a:r>
            <a:pPr algn="l" indent="0" marL="0">
              <a:lnSpc>
                <a:spcPct val="100000"/>
              </a:lnSpc>
              <a:buNone/>
            </a:pPr>
            <a:r>
              <a:rPr lang="en-US" sz="1400"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400" dirty="0">
                <a:solidFill>
                  <a:srgbClr val="FFFFFF"/>
                </a:solidFill>
                <a:latin typeface="Arial" pitchFamily="34" charset="0"/>
                <a:ea typeface="Arial" pitchFamily="34" charset="-122"/>
                <a:cs typeface="Arial" pitchFamily="34" charset="-120"/>
              </a:rPr>
              <a:t>Катание на велосипеде, коньках или теннис делают досуг активным и полезным. Спорт укрепляет выносливость, дисциплину и помогает чувствовать себя бодрее после уроков.
</a:t>
            </a:r>
            <a:endParaRPr lang="en-US" sz="16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pic>
        <p:nvPicPr>
          <p:cNvPr id="3" name="Image 1" descr="preencoded.png">    </p:cNvPr>
          <p:cNvPicPr>
            <a:picLocks noChangeAspect="1"/>
          </p:cNvPicPr>
          <p:nvPr/>
        </p:nvPicPr>
        <p:blipFill>
          <a:blip r:embed="rId2"/>
          <a:stretch>
            <a:fillRect/>
          </a:stretch>
        </p:blipFill>
        <p:spPr>
          <a:xfrm>
            <a:off x="717756" y="2400491"/>
            <a:ext cx="10775744" cy="3429945"/>
          </a:xfrm>
          <a:prstGeom prst="rect">
            <a:avLst/>
          </a:prstGeom>
        </p:spPr>
      </p:pic>
      <p:sp>
        <p:nvSpPr>
          <p:cNvPr id="4" name="Text 0"/>
          <p:cNvSpPr txBox="1"/>
          <p:nvPr/>
        </p:nvSpPr>
        <p:spPr>
          <a:xfrm>
            <a:off x="675325" y="1027375"/>
            <a:ext cx="10775700" cy="889800"/>
          </a:xfrm>
          <a:prstGeom prst="rect">
            <a:avLst/>
          </a:prstGeom>
          <a:noFill/>
          <a:ln/>
        </p:spPr>
        <p:txBody>
          <a:bodyPr wrap="square" lIns="0" tIns="0" rIns="0" bIns="0" rtlCol="0" anchor="t"/>
          <a:lstStyle/>
          <a:p>
            <a:pPr algn="l" indent="0" marL="0">
              <a:lnSpc>
                <a:spcPct val="80000"/>
              </a:lnSpc>
              <a:buNone/>
            </a:pPr>
            <a:r>
              <a:rPr lang="en-US" sz="2800" b="1" dirty="0">
                <a:solidFill>
                  <a:srgbClr val="930E07"/>
                </a:solidFill>
                <a:latin typeface="Arial" pitchFamily="34" charset="0"/>
                <a:ea typeface="Arial" pitchFamily="34" charset="-122"/>
                <a:cs typeface="Arial" pitchFamily="34" charset="-120"/>
              </a:rPr>
              <a:t>Как рассказать о своём хобби на английском языке
</a:t>
            </a:r>
            <a:pPr algn="l" indent="0" marL="0">
              <a:lnSpc>
                <a:spcPct val="80000"/>
              </a:lnSpc>
              <a:buNone/>
            </a:pPr>
            <a:r>
              <a:rPr lang="en-US" sz="2800" b="1" dirty="0">
                <a:solidFill>
                  <a:srgbClr val="930E07"/>
                </a:solidFill>
                <a:latin typeface="Arial" pitchFamily="34" charset="0"/>
                <a:ea typeface="Arial" pitchFamily="34" charset="-122"/>
                <a:cs typeface="Arial" pitchFamily="34" charset="-120"/>
              </a:rPr>
              <a:t>
</a:t>
            </a:r>
            <a:pPr algn="l" indent="0" marL="0">
              <a:lnSpc>
                <a:spcPct val="100000"/>
              </a:lnSpc>
              <a:buNone/>
            </a:pPr>
            <a:r>
              <a:rPr lang="en-US" sz="1600" dirty="0">
                <a:solidFill>
                  <a:srgbClr val="252525"/>
                </a:solidFill>
                <a:latin typeface="Arial" pitchFamily="34" charset="0"/>
                <a:ea typeface="Arial" pitchFamily="34" charset="-122"/>
                <a:cs typeface="Arial" pitchFamily="34" charset="-120"/>
              </a:rPr>
              <a:t>Схема для устного ответа по теме favourite pastimes.
</a:t>
            </a:r>
            <a:endParaRPr lang="en-US" sz="2800" dirty="0"/>
          </a:p>
        </p:txBody>
      </p:sp>
      <p:sp>
        <p:nvSpPr>
          <p:cNvPr id="5" name="Text 1"/>
          <p:cNvSpPr txBox="1"/>
          <p:nvPr/>
        </p:nvSpPr>
        <p:spPr>
          <a:xfrm>
            <a:off x="6096000" y="6108622"/>
            <a:ext cx="5400675" cy="246221"/>
          </a:xfrm>
          <a:prstGeom prst="rect">
            <a:avLst/>
          </a:prstGeom>
          <a:noFill/>
          <a:ln/>
        </p:spPr>
        <p:txBody>
          <a:bodyPr wrap="square" lIns="0" tIns="0" rIns="0" bIns="0" rtlCol="0" anchor="t"/>
          <a:lstStyle/>
          <a:p>
            <a:pPr algn="r" indent="0" marL="0">
              <a:lnSpc>
                <a:spcPct val="100000"/>
              </a:lnSpc>
              <a:buNone/>
            </a:pPr>
            <a:r>
              <a:rPr lang="en-US" sz="1400" dirty="0">
                <a:solidFill>
                  <a:srgbClr val="000000"/>
                </a:solidFill>
                <a:latin typeface="Arial" pitchFamily="34" charset="0"/>
                <a:ea typeface="Arial" pitchFamily="34" charset="-122"/>
                <a:cs typeface="Arial" pitchFamily="34" charset="-120"/>
              </a:rPr>
              <a:t>8</a:t>
            </a:r>
            <a:endParaRPr lang="en-US" sz="14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pic>
        <p:nvPicPr>
          <p:cNvPr id="3" name="Image 1" descr="preencoded.png">    </p:cNvPr>
          <p:cNvPicPr>
            <a:picLocks noChangeAspect="1"/>
          </p:cNvPicPr>
          <p:nvPr/>
        </p:nvPicPr>
        <p:blipFill>
          <a:blip r:embed="rId2"/>
          <a:stretch>
            <a:fillRect/>
          </a:stretch>
        </p:blipFill>
        <p:spPr>
          <a:xfrm>
            <a:off x="0" y="0"/>
            <a:ext cx="12192000" cy="6858000"/>
          </a:xfrm>
          <a:prstGeom prst="rect">
            <a:avLst/>
          </a:prstGeom>
        </p:spPr>
      </p:pic>
      <p:pic>
        <p:nvPicPr>
          <p:cNvPr id="4" name="Image 2" descr="preencoded.png">    </p:cNvPr>
          <p:cNvPicPr>
            <a:picLocks noChangeAspect="1"/>
          </p:cNvPicPr>
          <p:nvPr/>
        </p:nvPicPr>
        <p:blipFill>
          <a:blip r:embed="rId3"/>
          <a:stretch>
            <a:fillRect/>
          </a:stretch>
        </p:blipFill>
        <p:spPr>
          <a:xfrm>
            <a:off x="0" y="0"/>
            <a:ext cx="12192000" cy="6858000"/>
          </a:xfrm>
          <a:prstGeom prst="rect">
            <a:avLst/>
          </a:prstGeom>
        </p:spPr>
      </p:pic>
      <p:pic>
        <p:nvPicPr>
          <p:cNvPr id="5" name="Image 3" descr="preencoded.png">    </p:cNvPr>
          <p:cNvPicPr>
            <a:picLocks noChangeAspect="1"/>
          </p:cNvPicPr>
          <p:nvPr/>
        </p:nvPicPr>
        <p:blipFill>
          <a:blip r:embed="rId4"/>
          <a:stretch>
            <a:fillRect/>
          </a:stretch>
        </p:blipFill>
        <p:spPr>
          <a:xfrm>
            <a:off x="0" y="0"/>
            <a:ext cx="12192000" cy="6858000"/>
          </a:xfrm>
          <a:prstGeom prst="rect">
            <a:avLst/>
          </a:prstGeom>
        </p:spPr>
      </p:pic>
      <p:sp>
        <p:nvSpPr>
          <p:cNvPr id="6" name="Text 0"/>
          <p:cNvSpPr txBox="1"/>
          <p:nvPr/>
        </p:nvSpPr>
        <p:spPr>
          <a:xfrm>
            <a:off x="6096000" y="6108622"/>
            <a:ext cx="5400675" cy="246221"/>
          </a:xfrm>
          <a:prstGeom prst="rect">
            <a:avLst/>
          </a:prstGeom>
          <a:noFill/>
          <a:ln/>
        </p:spPr>
        <p:txBody>
          <a:bodyPr wrap="square" lIns="0" tIns="0" rIns="0" bIns="0" rtlCol="0" anchor="t"/>
          <a:lstStyle/>
          <a:p>
            <a:pPr algn="r" indent="0" marL="0">
              <a:lnSpc>
                <a:spcPct val="100000"/>
              </a:lnSpc>
              <a:buNone/>
            </a:pPr>
            <a:r>
              <a:rPr lang="en-US" sz="1400" dirty="0">
                <a:solidFill>
                  <a:srgbClr val="000000"/>
                </a:solidFill>
                <a:latin typeface="Arial" pitchFamily="34" charset="0"/>
                <a:ea typeface="Arial" pitchFamily="34" charset="-122"/>
                <a:cs typeface="Arial" pitchFamily="34" charset="-120"/>
              </a:rPr>
              <a:t>9</a:t>
            </a:r>
            <a:endParaRPr lang="en-US" sz="1400" dirty="0"/>
          </a:p>
        </p:txBody>
      </p:sp>
      <p:sp>
        <p:nvSpPr>
          <p:cNvPr id="7" name="Text 1"/>
          <p:cNvSpPr txBox="1"/>
          <p:nvPr/>
        </p:nvSpPr>
        <p:spPr>
          <a:xfrm>
            <a:off x="684137" y="1027371"/>
            <a:ext cx="10397400" cy="889800"/>
          </a:xfrm>
          <a:prstGeom prst="rect">
            <a:avLst/>
          </a:prstGeom>
          <a:noFill/>
          <a:ln/>
        </p:spPr>
        <p:txBody>
          <a:bodyPr wrap="square" lIns="0" tIns="0" rIns="0" bIns="0" rtlCol="0" anchor="t"/>
          <a:lstStyle/>
          <a:p>
            <a:pPr algn="l" indent="0" marL="0">
              <a:lnSpc>
                <a:spcPct val="80000"/>
              </a:lnSpc>
              <a:buNone/>
            </a:pPr>
            <a:r>
              <a:rPr lang="en-US" sz="2800" b="1" dirty="0">
                <a:solidFill>
                  <a:srgbClr val="930E07"/>
                </a:solidFill>
                <a:latin typeface="Arial" pitchFamily="34" charset="0"/>
                <a:ea typeface="Arial" pitchFamily="34" charset="-122"/>
                <a:cs typeface="Arial" pitchFamily="34" charset="-120"/>
              </a:rPr>
              <a:t>Музыка, фильмы и цифровые развлечения
</a:t>
            </a:r>
            <a:endParaRPr lang="en-US" sz="2800" dirty="0"/>
          </a:p>
        </p:txBody>
      </p:sp>
      <p:sp>
        <p:nvSpPr>
          <p:cNvPr id="8" name="Text 2"/>
          <p:cNvSpPr txBox="1"/>
          <p:nvPr/>
        </p:nvSpPr>
        <p:spPr>
          <a:xfrm>
            <a:off x="842828" y="3165622"/>
            <a:ext cx="3185296" cy="2265367"/>
          </a:xfrm>
          <a:prstGeom prst="rect">
            <a:avLst/>
          </a:prstGeom>
          <a:noFill/>
          <a:ln/>
        </p:spPr>
        <p:txBody>
          <a:bodyPr wrap="square" lIns="0" tIns="0" rIns="0" bIns="0" rtlCol="0" anchor="t"/>
          <a:lstStyle/>
          <a:p>
            <a:pPr algn="l" indent="0" marL="0">
              <a:lnSpc>
                <a:spcPct val="100000"/>
              </a:lnSpc>
              <a:buNone/>
            </a:pPr>
            <a:r>
              <a:rPr lang="en-US" sz="1600" b="1" dirty="0">
                <a:solidFill>
                  <a:srgbClr val="930E07"/>
                </a:solidFill>
                <a:latin typeface="Arial" pitchFamily="34" charset="0"/>
                <a:ea typeface="Arial" pitchFamily="34" charset="-122"/>
                <a:cs typeface="Arial" pitchFamily="34" charset="-120"/>
              </a:rPr>
              <a:t>Музыка каждый день
</a:t>
            </a:r>
            <a:pPr algn="l" indent="0" marL="0">
              <a:lnSpc>
                <a:spcPct val="100000"/>
              </a:lnSpc>
              <a:buNone/>
            </a:pPr>
            <a:r>
              <a:rPr lang="en-US" sz="200"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400" dirty="0">
                <a:solidFill>
                  <a:srgbClr val="000000"/>
                </a:solidFill>
                <a:latin typeface="Arial" pitchFamily="34" charset="0"/>
                <a:ea typeface="Arial" pitchFamily="34" charset="-122"/>
                <a:cs typeface="Arial" pitchFamily="34" charset="-120"/>
              </a:rPr>
              <a:t>Подростки часто слушают музыку дома, в дороге и после уроков. Для рассказа подходят слова song, singer и playlist, а также выражения like listening to и prefer listening to music.
</a:t>
            </a:r>
            <a:endParaRPr lang="en-US" sz="1600" dirty="0"/>
          </a:p>
        </p:txBody>
      </p:sp>
      <p:sp>
        <p:nvSpPr>
          <p:cNvPr id="9" name="Text 3"/>
          <p:cNvSpPr txBox="1"/>
          <p:nvPr/>
        </p:nvSpPr>
        <p:spPr>
          <a:xfrm>
            <a:off x="4498085" y="3165622"/>
            <a:ext cx="3185296" cy="2265367"/>
          </a:xfrm>
          <a:prstGeom prst="rect">
            <a:avLst/>
          </a:prstGeom>
          <a:noFill/>
          <a:ln/>
        </p:spPr>
        <p:txBody>
          <a:bodyPr wrap="square" lIns="0" tIns="0" rIns="0" bIns="0" rtlCol="0" anchor="t"/>
          <a:lstStyle/>
          <a:p>
            <a:pPr algn="l" indent="0" marL="0">
              <a:lnSpc>
                <a:spcPct val="100000"/>
              </a:lnSpc>
              <a:buNone/>
            </a:pPr>
            <a:r>
              <a:rPr lang="en-US" sz="1600" b="1" dirty="0">
                <a:solidFill>
                  <a:srgbClr val="930E07"/>
                </a:solidFill>
                <a:latin typeface="Arial" pitchFamily="34" charset="0"/>
                <a:ea typeface="Arial" pitchFamily="34" charset="-122"/>
                <a:cs typeface="Arial" pitchFamily="34" charset="-120"/>
              </a:rPr>
              <a:t>Фильмы и сериалы
</a:t>
            </a:r>
            <a:pPr algn="l" indent="0" marL="0">
              <a:lnSpc>
                <a:spcPct val="100000"/>
              </a:lnSpc>
              <a:buNone/>
            </a:pPr>
            <a:r>
              <a:rPr lang="en-US" sz="200"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400" dirty="0">
                <a:solidFill>
                  <a:srgbClr val="000000"/>
                </a:solidFill>
                <a:latin typeface="Arial" pitchFamily="34" charset="0"/>
                <a:ea typeface="Arial" pitchFamily="34" charset="-122"/>
                <a:cs typeface="Arial" pitchFamily="34" charset="-120"/>
              </a:rPr>
              <a:t>Просмотр фильмов и сериалов удобно описывать словами movie, episode и watch. Конструкция enjoy watching помогает сказать, что это занятие не только интересное, но и привычное.
</a:t>
            </a:r>
            <a:endParaRPr lang="en-US" sz="1600" dirty="0"/>
          </a:p>
        </p:txBody>
      </p:sp>
      <p:sp>
        <p:nvSpPr>
          <p:cNvPr id="10" name="Text 4"/>
          <p:cNvSpPr txBox="1"/>
          <p:nvPr/>
        </p:nvSpPr>
        <p:spPr>
          <a:xfrm>
            <a:off x="8153339" y="3165622"/>
            <a:ext cx="3185296" cy="2265367"/>
          </a:xfrm>
          <a:prstGeom prst="rect">
            <a:avLst/>
          </a:prstGeom>
          <a:noFill/>
          <a:ln/>
        </p:spPr>
        <p:txBody>
          <a:bodyPr wrap="square" lIns="0" tIns="0" rIns="0" bIns="0" rtlCol="0" anchor="t"/>
          <a:lstStyle/>
          <a:p>
            <a:pPr algn="l" indent="0" marL="0">
              <a:lnSpc>
                <a:spcPct val="100000"/>
              </a:lnSpc>
              <a:buNone/>
            </a:pPr>
            <a:r>
              <a:rPr lang="en-US" sz="1600" b="1" dirty="0">
                <a:solidFill>
                  <a:srgbClr val="930E07"/>
                </a:solidFill>
                <a:latin typeface="Arial" pitchFamily="34" charset="0"/>
                <a:ea typeface="Arial" pitchFamily="34" charset="-122"/>
                <a:cs typeface="Arial" pitchFamily="34" charset="-120"/>
              </a:rPr>
              <a:t>Игры и цифровой досуг
</a:t>
            </a:r>
            <a:pPr algn="l" indent="0" marL="0">
              <a:lnSpc>
                <a:spcPct val="100000"/>
              </a:lnSpc>
              <a:buNone/>
            </a:pPr>
            <a:r>
              <a:rPr lang="en-US" sz="200"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400" dirty="0">
                <a:solidFill>
                  <a:srgbClr val="000000"/>
                </a:solidFill>
                <a:latin typeface="Arial" pitchFamily="34" charset="0"/>
                <a:ea typeface="Arial" pitchFamily="34" charset="-122"/>
                <a:cs typeface="Arial" pitchFamily="34" charset="-120"/>
              </a:rPr>
              <a:t>Видеоигры связаны со словами console и online game. Их можно использовать в предложениях о свободном времени, когда нужно рассказать о любимом способе отдыха без длинного объяснения.
</a:t>
            </a:r>
            <a:endParaRPr lang="en-US" sz="16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pic>
        <p:nvPicPr>
          <p:cNvPr id="3" name="Image 1" descr="preencoded.png">    </p:cNvPr>
          <p:cNvPicPr>
            <a:picLocks noChangeAspect="1"/>
          </p:cNvPicPr>
          <p:nvPr/>
        </p:nvPicPr>
        <p:blipFill>
          <a:blip r:embed="rId2"/>
          <a:stretch>
            <a:fillRect/>
          </a:stretch>
        </p:blipFill>
        <p:spPr>
          <a:xfrm>
            <a:off x="0" y="0"/>
            <a:ext cx="12192000" cy="6858000"/>
          </a:xfrm>
          <a:prstGeom prst="rect">
            <a:avLst/>
          </a:prstGeom>
        </p:spPr>
      </p:pic>
      <p:pic>
        <p:nvPicPr>
          <p:cNvPr id="4" name="Image 2" descr="preencoded.png">    </p:cNvPr>
          <p:cNvPicPr>
            <a:picLocks noChangeAspect="1"/>
          </p:cNvPicPr>
          <p:nvPr/>
        </p:nvPicPr>
        <p:blipFill>
          <a:blip r:embed="rId3"/>
          <a:stretch>
            <a:fillRect/>
          </a:stretch>
        </p:blipFill>
        <p:spPr>
          <a:xfrm>
            <a:off x="695325" y="2176246"/>
            <a:ext cx="3440100" cy="1793958"/>
          </a:xfrm>
          <a:prstGeom prst="rect">
            <a:avLst/>
          </a:prstGeom>
        </p:spPr>
      </p:pic>
      <p:pic>
        <p:nvPicPr>
          <p:cNvPr id="5" name="Image 3" descr="preencoded.png">    </p:cNvPr>
          <p:cNvPicPr>
            <a:picLocks noChangeAspect="1"/>
          </p:cNvPicPr>
          <p:nvPr/>
        </p:nvPicPr>
        <p:blipFill>
          <a:blip r:embed="rId4"/>
          <a:stretch>
            <a:fillRect/>
          </a:stretch>
        </p:blipFill>
        <p:spPr>
          <a:xfrm>
            <a:off x="0" y="0"/>
            <a:ext cx="12192000" cy="6858000"/>
          </a:xfrm>
          <a:prstGeom prst="rect">
            <a:avLst/>
          </a:prstGeom>
        </p:spPr>
      </p:pic>
      <p:pic>
        <p:nvPicPr>
          <p:cNvPr id="6" name="Image 4" descr="preencoded.png">    </p:cNvPr>
          <p:cNvPicPr>
            <a:picLocks noChangeAspect="1"/>
          </p:cNvPicPr>
          <p:nvPr/>
        </p:nvPicPr>
        <p:blipFill>
          <a:blip r:embed="rId5"/>
          <a:stretch>
            <a:fillRect/>
          </a:stretch>
        </p:blipFill>
        <p:spPr>
          <a:xfrm>
            <a:off x="4406900" y="2167296"/>
            <a:ext cx="3440100" cy="1793958"/>
          </a:xfrm>
          <a:prstGeom prst="rect">
            <a:avLst/>
          </a:prstGeom>
        </p:spPr>
      </p:pic>
      <p:pic>
        <p:nvPicPr>
          <p:cNvPr id="7" name="Image 5" descr="preencoded.png">    </p:cNvPr>
          <p:cNvPicPr>
            <a:picLocks noChangeAspect="1"/>
          </p:cNvPicPr>
          <p:nvPr/>
        </p:nvPicPr>
        <p:blipFill>
          <a:blip r:embed="rId6"/>
          <a:stretch>
            <a:fillRect/>
          </a:stretch>
        </p:blipFill>
        <p:spPr>
          <a:xfrm>
            <a:off x="0" y="0"/>
            <a:ext cx="12192000" cy="6858000"/>
          </a:xfrm>
          <a:prstGeom prst="rect">
            <a:avLst/>
          </a:prstGeom>
        </p:spPr>
      </p:pic>
      <p:pic>
        <p:nvPicPr>
          <p:cNvPr id="8" name="Image 6" descr="preencoded.png">    </p:cNvPr>
          <p:cNvPicPr>
            <a:picLocks noChangeAspect="1"/>
          </p:cNvPicPr>
          <p:nvPr/>
        </p:nvPicPr>
        <p:blipFill>
          <a:blip r:embed="rId7"/>
          <a:stretch>
            <a:fillRect/>
          </a:stretch>
        </p:blipFill>
        <p:spPr>
          <a:xfrm>
            <a:off x="8118475" y="2167296"/>
            <a:ext cx="3440100" cy="1793958"/>
          </a:xfrm>
          <a:prstGeom prst="rect">
            <a:avLst/>
          </a:prstGeom>
        </p:spPr>
      </p:pic>
      <p:pic>
        <p:nvPicPr>
          <p:cNvPr id="9" name="Image 7" descr="preencoded.png">    </p:cNvPr>
          <p:cNvPicPr>
            <a:picLocks noChangeAspect="1"/>
          </p:cNvPicPr>
          <p:nvPr/>
        </p:nvPicPr>
        <p:blipFill>
          <a:blip r:embed="rId8"/>
          <a:stretch>
            <a:fillRect/>
          </a:stretch>
        </p:blipFill>
        <p:spPr>
          <a:xfrm>
            <a:off x="0" y="0"/>
            <a:ext cx="12192000" cy="6858000"/>
          </a:xfrm>
          <a:prstGeom prst="rect">
            <a:avLst/>
          </a:prstGeom>
        </p:spPr>
      </p:pic>
      <p:sp>
        <p:nvSpPr>
          <p:cNvPr id="10" name="Text 0"/>
          <p:cNvSpPr txBox="1"/>
          <p:nvPr/>
        </p:nvSpPr>
        <p:spPr>
          <a:xfrm>
            <a:off x="6096000" y="6108622"/>
            <a:ext cx="5400675" cy="246221"/>
          </a:xfrm>
          <a:prstGeom prst="rect">
            <a:avLst/>
          </a:prstGeom>
          <a:noFill/>
          <a:ln/>
        </p:spPr>
        <p:txBody>
          <a:bodyPr wrap="square" lIns="0" tIns="0" rIns="0" bIns="0" rtlCol="0" anchor="t"/>
          <a:lstStyle/>
          <a:p>
            <a:pPr algn="r" indent="0" marL="0">
              <a:lnSpc>
                <a:spcPct val="100000"/>
              </a:lnSpc>
              <a:buNone/>
            </a:pPr>
            <a:r>
              <a:rPr lang="en-US" sz="1400" dirty="0">
                <a:solidFill>
                  <a:srgbClr val="040404"/>
                </a:solidFill>
                <a:latin typeface="Arial" pitchFamily="34" charset="0"/>
                <a:ea typeface="Arial" pitchFamily="34" charset="-122"/>
                <a:cs typeface="Arial" pitchFamily="34" charset="-120"/>
              </a:rPr>
              <a:t>10</a:t>
            </a:r>
            <a:endParaRPr lang="en-US" sz="1400" dirty="0"/>
          </a:p>
        </p:txBody>
      </p:sp>
      <p:sp>
        <p:nvSpPr>
          <p:cNvPr id="11" name="Text 1"/>
          <p:cNvSpPr txBox="1"/>
          <p:nvPr/>
        </p:nvSpPr>
        <p:spPr>
          <a:xfrm>
            <a:off x="890525" y="4339200"/>
            <a:ext cx="3000000" cy="1215000"/>
          </a:xfrm>
          <a:prstGeom prst="rect">
            <a:avLst/>
          </a:prstGeom>
          <a:noFill/>
          <a:ln/>
        </p:spPr>
        <p:txBody>
          <a:bodyPr wrap="square" lIns="0" tIns="0" rIns="0" bIns="0" rtlCol="0" anchor="t"/>
          <a:lstStyle/>
          <a:p>
            <a:pPr algn="l" indent="0" marL="0">
              <a:lnSpc>
                <a:spcPct val="100000"/>
              </a:lnSpc>
              <a:buNone/>
            </a:pPr>
            <a:r>
              <a:rPr lang="en-US" sz="1305" b="1" dirty="0">
                <a:solidFill>
                  <a:srgbClr val="930E07"/>
                </a:solidFill>
                <a:latin typeface="Arial" pitchFamily="34" charset="0"/>
                <a:ea typeface="Arial" pitchFamily="34" charset="-122"/>
                <a:cs typeface="Arial" pitchFamily="34" charset="-120"/>
              </a:rPr>
              <a:t>Алиса и её рисунки
</a:t>
            </a:r>
            <a:pPr algn="l" indent="0" marL="0">
              <a:lnSpc>
                <a:spcPct val="100000"/>
              </a:lnSpc>
              <a:buNone/>
            </a:pPr>
            <a:r>
              <a:rPr lang="en-US" sz="1305"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142" dirty="0">
                <a:solidFill>
                  <a:srgbClr val="5C5C5C"/>
                </a:solidFill>
                <a:latin typeface="Arial" pitchFamily="34" charset="0"/>
                <a:ea typeface="Arial" pitchFamily="34" charset="-122"/>
                <a:cs typeface="Arial" pitchFamily="34" charset="-120"/>
              </a:rPr>
              <a:t>Алиса любит рисовать после уроков. Она выбирает цветные карандаши, продумывает каждую деталь и часто делает небольшие скетчи для школьных проектов. Ей нравится, что drawing помогает расслабиться и придумывать новые идеи.
</a:t>
            </a:r>
            <a:endParaRPr lang="en-US" sz="1305" dirty="0"/>
          </a:p>
        </p:txBody>
      </p:sp>
      <p:sp>
        <p:nvSpPr>
          <p:cNvPr id="12" name="Text 2"/>
          <p:cNvSpPr txBox="1"/>
          <p:nvPr/>
        </p:nvSpPr>
        <p:spPr>
          <a:xfrm>
            <a:off x="4602200" y="4339200"/>
            <a:ext cx="3000000" cy="1215000"/>
          </a:xfrm>
          <a:prstGeom prst="rect">
            <a:avLst/>
          </a:prstGeom>
          <a:noFill/>
          <a:ln/>
        </p:spPr>
        <p:txBody>
          <a:bodyPr wrap="square" lIns="0" tIns="0" rIns="0" bIns="0" rtlCol="0" anchor="t"/>
          <a:lstStyle/>
          <a:p>
            <a:pPr algn="l" indent="0" marL="0">
              <a:lnSpc>
                <a:spcPct val="100000"/>
              </a:lnSpc>
              <a:buNone/>
            </a:pPr>
            <a:r>
              <a:rPr lang="en-US" sz="1348" b="1" dirty="0">
                <a:solidFill>
                  <a:srgbClr val="930E07"/>
                </a:solidFill>
                <a:latin typeface="Arial" pitchFamily="34" charset="0"/>
                <a:ea typeface="Arial" pitchFamily="34" charset="-122"/>
                <a:cs typeface="Arial" pitchFamily="34" charset="-120"/>
              </a:rPr>
              <a:t>Модели из бумаги
</a:t>
            </a:r>
            <a:pPr algn="l" indent="0" marL="0">
              <a:lnSpc>
                <a:spcPct val="100000"/>
              </a:lnSpc>
              <a:buNone/>
            </a:pPr>
            <a:r>
              <a:rPr lang="en-US" sz="1348"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180" dirty="0">
                <a:solidFill>
                  <a:srgbClr val="5C5C5C"/>
                </a:solidFill>
                <a:latin typeface="Arial" pitchFamily="34" charset="0"/>
                <a:ea typeface="Arial" pitchFamily="34" charset="-122"/>
                <a:cs typeface="Arial" pitchFamily="34" charset="-120"/>
              </a:rPr>
              <a:t>Миша делает модели из бумаги и картона. Он аккуратно вырезает детали, склеивает их и проверяет, чтобы всё было ровно. Такое crafting развивает терпение и учит внимательно работать с формой и цветом.
</a:t>
            </a:r>
            <a:endParaRPr lang="en-US" sz="1348" dirty="0"/>
          </a:p>
        </p:txBody>
      </p:sp>
      <p:sp>
        <p:nvSpPr>
          <p:cNvPr id="13" name="Text 3"/>
          <p:cNvSpPr txBox="1"/>
          <p:nvPr/>
        </p:nvSpPr>
        <p:spPr>
          <a:xfrm>
            <a:off x="8301475" y="4339200"/>
            <a:ext cx="3000000" cy="1215000"/>
          </a:xfrm>
          <a:prstGeom prst="rect">
            <a:avLst/>
          </a:prstGeom>
          <a:noFill/>
          <a:ln/>
        </p:spPr>
        <p:txBody>
          <a:bodyPr wrap="square" lIns="0" tIns="0" rIns="0" bIns="0" rtlCol="0" anchor="t"/>
          <a:lstStyle/>
          <a:p>
            <a:pPr algn="l" indent="0" marL="0">
              <a:lnSpc>
                <a:spcPct val="100000"/>
              </a:lnSpc>
              <a:buNone/>
            </a:pPr>
            <a:r>
              <a:rPr lang="en-US" sz="1319" b="1" dirty="0">
                <a:solidFill>
                  <a:srgbClr val="930E07"/>
                </a:solidFill>
                <a:latin typeface="Arial" pitchFamily="34" charset="0"/>
                <a:ea typeface="Arial" pitchFamily="34" charset="-122"/>
                <a:cs typeface="Arial" pitchFamily="34" charset="-120"/>
              </a:rPr>
              <a:t>Коллекция Марии
</a:t>
            </a:r>
            <a:pPr algn="l" indent="0" marL="0">
              <a:lnSpc>
                <a:spcPct val="100000"/>
              </a:lnSpc>
              <a:buNone/>
            </a:pPr>
            <a:r>
              <a:rPr lang="en-US" sz="1319"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154" dirty="0">
                <a:solidFill>
                  <a:srgbClr val="5C5C5C"/>
                </a:solidFill>
                <a:latin typeface="Arial" pitchFamily="34" charset="0"/>
                <a:ea typeface="Arial" pitchFamily="34" charset="-122"/>
                <a:cs typeface="Arial" pitchFamily="34" charset="-120"/>
              </a:rPr>
              <a:t>Мария собирает монеты и открытки, которые привозит семья из поездок. Она аккуратно хранит их в альбоме и подписывает каждую находку. Коллекция помогает ей узнавать больше о странах и сохранять приятные воспоминания.
</a:t>
            </a:r>
            <a:endParaRPr lang="en-US" sz="1319" dirty="0"/>
          </a:p>
        </p:txBody>
      </p:sp>
      <p:sp>
        <p:nvSpPr>
          <p:cNvPr id="14" name="Text 4"/>
          <p:cNvSpPr txBox="1"/>
          <p:nvPr/>
        </p:nvSpPr>
        <p:spPr>
          <a:xfrm>
            <a:off x="688000" y="1027375"/>
            <a:ext cx="10863300" cy="889800"/>
          </a:xfrm>
          <a:prstGeom prst="rect">
            <a:avLst/>
          </a:prstGeom>
          <a:noFill/>
          <a:ln/>
        </p:spPr>
        <p:txBody>
          <a:bodyPr wrap="square" lIns="0" tIns="0" rIns="0" bIns="0" rtlCol="0" anchor="t"/>
          <a:lstStyle/>
          <a:p>
            <a:pPr algn="l" indent="0" marL="0">
              <a:lnSpc>
                <a:spcPct val="80000"/>
              </a:lnSpc>
              <a:buNone/>
            </a:pPr>
            <a:r>
              <a:rPr lang="en-US" sz="2800" b="1" dirty="0">
                <a:solidFill>
                  <a:srgbClr val="930E07"/>
                </a:solidFill>
                <a:latin typeface="Arial" pitchFamily="34" charset="0"/>
                <a:ea typeface="Arial" pitchFamily="34" charset="-122"/>
                <a:cs typeface="Arial" pitchFamily="34" charset="-120"/>
              </a:rPr>
              <a:t>Творческие занятия: рисование, рукоделие, коллекции
</a:t>
            </a:r>
            <a:endParaRPr lang="en-US" sz="28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pic>
        <p:nvPicPr>
          <p:cNvPr id="3" name="Image 1" descr="preencoded.png">    </p:cNvPr>
          <p:cNvPicPr>
            <a:picLocks noChangeAspect="1"/>
          </p:cNvPicPr>
          <p:nvPr/>
        </p:nvPicPr>
        <p:blipFill>
          <a:blip r:embed="rId2"/>
          <a:stretch>
            <a:fillRect/>
          </a:stretch>
        </p:blipFill>
        <p:spPr>
          <a:xfrm>
            <a:off x="717755" y="2579511"/>
            <a:ext cx="6228408" cy="2115827"/>
          </a:xfrm>
          <a:prstGeom prst="rect">
            <a:avLst/>
          </a:prstGeom>
        </p:spPr>
      </p:pic>
      <p:sp>
        <p:nvSpPr>
          <p:cNvPr id="4" name="Text 0"/>
          <p:cNvSpPr txBox="1"/>
          <p:nvPr/>
        </p:nvSpPr>
        <p:spPr>
          <a:xfrm>
            <a:off x="675963" y="1027371"/>
            <a:ext cx="10397400" cy="889800"/>
          </a:xfrm>
          <a:prstGeom prst="rect">
            <a:avLst/>
          </a:prstGeom>
          <a:noFill/>
          <a:ln/>
        </p:spPr>
        <p:txBody>
          <a:bodyPr wrap="square" lIns="0" tIns="0" rIns="0" bIns="0" rtlCol="0" anchor="t"/>
          <a:lstStyle/>
          <a:p>
            <a:pPr algn="l" indent="0" marL="0">
              <a:lnSpc>
                <a:spcPct val="80000"/>
              </a:lnSpc>
              <a:buNone/>
            </a:pPr>
            <a:r>
              <a:rPr lang="en-US" sz="2800" b="1" dirty="0">
                <a:solidFill>
                  <a:srgbClr val="FFFFFF"/>
                </a:solidFill>
                <a:latin typeface="Arial" pitchFamily="34" charset="0"/>
                <a:ea typeface="Arial" pitchFamily="34" charset="-122"/>
                <a:cs typeface="Arial" pitchFamily="34" charset="-120"/>
              </a:rPr>
              <a:t>Глаголы и устойчивые сочетания в теме хобби
</a:t>
            </a:r>
            <a:endParaRPr lang="en-US" sz="2800" dirty="0"/>
          </a:p>
        </p:txBody>
      </p:sp>
      <p:sp>
        <p:nvSpPr>
          <p:cNvPr id="5" name="Text 1"/>
          <p:cNvSpPr txBox="1"/>
          <p:nvPr/>
        </p:nvSpPr>
        <p:spPr>
          <a:xfrm>
            <a:off x="6096000" y="6108622"/>
            <a:ext cx="5400675" cy="246221"/>
          </a:xfrm>
          <a:prstGeom prst="rect">
            <a:avLst/>
          </a:prstGeom>
          <a:noFill/>
          <a:ln/>
        </p:spPr>
        <p:txBody>
          <a:bodyPr wrap="square" lIns="0" tIns="0" rIns="0" bIns="0" rtlCol="0" anchor="t"/>
          <a:lstStyle/>
          <a:p>
            <a:pPr algn="r" indent="0" marL="0">
              <a:lnSpc>
                <a:spcPct val="100000"/>
              </a:lnSpc>
              <a:buNone/>
            </a:pPr>
            <a:r>
              <a:rPr lang="en-US" sz="1400" dirty="0">
                <a:solidFill>
                  <a:srgbClr val="FFFFFF"/>
                </a:solidFill>
                <a:latin typeface="Arial" pitchFamily="34" charset="0"/>
                <a:ea typeface="Arial" pitchFamily="34" charset="-122"/>
                <a:cs typeface="Arial" pitchFamily="34" charset="-120"/>
              </a:rPr>
              <a:t>11</a:t>
            </a:r>
            <a:endParaRPr lang="en-US" sz="1400" dirty="0"/>
          </a:p>
        </p:txBody>
      </p:sp>
      <p:sp>
        <p:nvSpPr>
          <p:cNvPr id="6" name="Text 2"/>
          <p:cNvSpPr txBox="1"/>
          <p:nvPr/>
        </p:nvSpPr>
        <p:spPr>
          <a:xfrm>
            <a:off x="7381970" y="2400299"/>
            <a:ext cx="3733068" cy="3314697"/>
          </a:xfrm>
          <a:prstGeom prst="rect">
            <a:avLst/>
          </a:prstGeom>
          <a:noFill/>
          <a:ln/>
        </p:spPr>
        <p:txBody>
          <a:bodyPr wrap="square" lIns="0" tIns="0" rIns="0" bIns="0" rtlCol="0" anchor="ctr"/>
          <a:lstStyle/>
          <a:p>
            <a:pPr algn="l" indent="0" marL="0">
              <a:lnSpc>
                <a:spcPct val="100000"/>
              </a:lnSpc>
              <a:buNone/>
            </a:pPr>
            <a:r>
              <a:rPr lang="en-US" sz="1400" dirty="0">
                <a:solidFill>
                  <a:srgbClr val="FFFFFF"/>
                </a:solidFill>
                <a:latin typeface="Arial" pitchFamily="34" charset="0"/>
                <a:ea typeface="Arial" pitchFamily="34" charset="-122"/>
                <a:cs typeface="Arial" pitchFamily="34" charset="-120"/>
              </a:rPr>
              <a:t>Таблица показывает, какие глаголы чаще всего используются с разными видами занятий и как они звучат в коротких предложениях.
</a:t>
            </a:r>
            <a:pPr algn="l" indent="0" marL="0">
              <a:lnSpc>
                <a:spcPct val="100000"/>
              </a:lnSpc>
              <a:buNone/>
            </a:pPr>
            <a:r>
              <a:rPr lang="en-US" sz="1600" dirty="0">
                <a:solidFill>
                  <a:srgbClr val="DCDCDC"/>
                </a:solidFill>
                <a:latin typeface="Arial" pitchFamily="34" charset="0"/>
                <a:ea typeface="Arial" pitchFamily="34" charset="-122"/>
                <a:cs typeface="Arial" pitchFamily="34" charset="-120"/>
              </a:rPr>
              <a:t>
</a:t>
            </a:r>
            <a:pPr algn="l" indent="0" marL="0">
              <a:lnSpc>
                <a:spcPct val="100000"/>
              </a:lnSpc>
              <a:buNone/>
            </a:pPr>
            <a:r>
              <a:rPr lang="en-US" sz="1400" dirty="0">
                <a:solidFill>
                  <a:srgbClr val="5C5C5C"/>
                </a:solidFill>
                <a:latin typeface="Arial" pitchFamily="34" charset="0"/>
                <a:ea typeface="Arial" pitchFamily="34" charset="-122"/>
                <a:cs typeface="Arial" pitchFamily="34" charset="-120"/>
              </a:rPr>
              <a:t>Устойчивые сочетания помогают выбирать нужный глагол быстрее и делают английскую речь естественной и грамматически правильной.
</a:t>
            </a:r>
            <a:endParaRPr lang="en-US" sz="1400" dirty="0"/>
          </a:p>
        </p:txBody>
      </p:sp>
      <p:sp>
        <p:nvSpPr>
          <p:cNvPr id="7" name="Text 3"/>
          <p:cNvSpPr txBox="1"/>
          <p:nvPr/>
        </p:nvSpPr>
        <p:spPr>
          <a:xfrm>
            <a:off x="717754" y="5030997"/>
            <a:ext cx="6228407" cy="684000"/>
          </a:xfrm>
          <a:prstGeom prst="rect">
            <a:avLst/>
          </a:prstGeom>
          <a:noFill/>
          <a:ln/>
        </p:spPr>
        <p:txBody>
          <a:bodyPr wrap="square" lIns="0" tIns="0" rIns="0" bIns="0" rtlCol="0" anchor="t"/>
          <a:lstStyle/>
          <a:p>
            <a:pPr algn="l" indent="0" marL="0">
              <a:lnSpc>
                <a:spcPct val="100000"/>
              </a:lnSpc>
              <a:buNone/>
            </a:pPr>
            <a:r>
              <a:rPr lang="en-US" sz="1400" dirty="0">
                <a:solidFill>
                  <a:srgbClr val="FFD279"/>
                </a:solidFill>
                <a:latin typeface="Arial" pitchFamily="34" charset="0"/>
                <a:ea typeface="Arial" pitchFamily="34" charset="-122"/>
                <a:cs typeface="Arial" pitchFamily="34" charset="-120"/>
              </a:rPr>
              <a:t>Unit 5, тема Favourite Pastimes
</a:t>
            </a:r>
            <a:endParaRPr lang="en-US" sz="14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pic>
        <p:nvPicPr>
          <p:cNvPr id="3" name="Image 1" descr="preencoded.png">    </p:cNvPr>
          <p:cNvPicPr>
            <a:picLocks noChangeAspect="1"/>
          </p:cNvPicPr>
          <p:nvPr/>
        </p:nvPicPr>
        <p:blipFill>
          <a:blip r:embed="rId2"/>
          <a:stretch>
            <a:fillRect/>
          </a:stretch>
        </p:blipFill>
        <p:spPr>
          <a:xfrm>
            <a:off x="0" y="0"/>
            <a:ext cx="12192000" cy="6858000"/>
          </a:xfrm>
          <a:prstGeom prst="rect">
            <a:avLst/>
          </a:prstGeom>
        </p:spPr>
      </p:pic>
      <p:pic>
        <p:nvPicPr>
          <p:cNvPr id="4" name="Image 2" descr="preencoded.png">    </p:cNvPr>
          <p:cNvPicPr>
            <a:picLocks noChangeAspect="1"/>
          </p:cNvPicPr>
          <p:nvPr/>
        </p:nvPicPr>
        <p:blipFill>
          <a:blip r:embed="rId3"/>
          <a:stretch>
            <a:fillRect/>
          </a:stretch>
        </p:blipFill>
        <p:spPr>
          <a:xfrm>
            <a:off x="0" y="0"/>
            <a:ext cx="12192000" cy="6858000"/>
          </a:xfrm>
          <a:prstGeom prst="rect">
            <a:avLst/>
          </a:prstGeom>
        </p:spPr>
      </p:pic>
      <p:pic>
        <p:nvPicPr>
          <p:cNvPr id="5" name="Image 3" descr="preencoded.png">    </p:cNvPr>
          <p:cNvPicPr>
            <a:picLocks noChangeAspect="1"/>
          </p:cNvPicPr>
          <p:nvPr/>
        </p:nvPicPr>
        <p:blipFill>
          <a:blip r:embed="rId4"/>
          <a:stretch>
            <a:fillRect/>
          </a:stretch>
        </p:blipFill>
        <p:spPr>
          <a:xfrm>
            <a:off x="0" y="0"/>
            <a:ext cx="12192000" cy="6858000"/>
          </a:xfrm>
          <a:prstGeom prst="rect">
            <a:avLst/>
          </a:prstGeom>
        </p:spPr>
      </p:pic>
      <p:pic>
        <p:nvPicPr>
          <p:cNvPr id="6" name="Image 4" descr="preencoded.png">    </p:cNvPr>
          <p:cNvPicPr>
            <a:picLocks noChangeAspect="1"/>
          </p:cNvPicPr>
          <p:nvPr/>
        </p:nvPicPr>
        <p:blipFill>
          <a:blip r:embed="rId5"/>
          <a:stretch>
            <a:fillRect/>
          </a:stretch>
        </p:blipFill>
        <p:spPr>
          <a:xfrm>
            <a:off x="0" y="0"/>
            <a:ext cx="12192000" cy="6858000"/>
          </a:xfrm>
          <a:prstGeom prst="rect">
            <a:avLst/>
          </a:prstGeom>
        </p:spPr>
      </p:pic>
      <p:pic>
        <p:nvPicPr>
          <p:cNvPr id="7" name="Image 5" descr="preencoded.png">    </p:cNvPr>
          <p:cNvPicPr>
            <a:picLocks noChangeAspect="1"/>
          </p:cNvPicPr>
          <p:nvPr/>
        </p:nvPicPr>
        <p:blipFill>
          <a:blip r:embed="rId6"/>
          <a:stretch>
            <a:fillRect/>
          </a:stretch>
        </p:blipFill>
        <p:spPr>
          <a:xfrm>
            <a:off x="0" y="0"/>
            <a:ext cx="12192000" cy="6858000"/>
          </a:xfrm>
          <a:prstGeom prst="rect">
            <a:avLst/>
          </a:prstGeom>
        </p:spPr>
      </p:pic>
      <p:sp>
        <p:nvSpPr>
          <p:cNvPr id="8" name="Text 0"/>
          <p:cNvSpPr txBox="1"/>
          <p:nvPr/>
        </p:nvSpPr>
        <p:spPr>
          <a:xfrm>
            <a:off x="6096000" y="6108622"/>
            <a:ext cx="5400675" cy="246221"/>
          </a:xfrm>
          <a:prstGeom prst="rect">
            <a:avLst/>
          </a:prstGeom>
          <a:noFill/>
          <a:ln/>
        </p:spPr>
        <p:txBody>
          <a:bodyPr wrap="square" lIns="0" tIns="0" rIns="0" bIns="0" rtlCol="0" anchor="t"/>
          <a:lstStyle/>
          <a:p>
            <a:pPr algn="r" indent="0" marL="0">
              <a:lnSpc>
                <a:spcPct val="100000"/>
              </a:lnSpc>
              <a:buNone/>
            </a:pPr>
            <a:r>
              <a:rPr lang="en-US" sz="1400" dirty="0">
                <a:solidFill>
                  <a:srgbClr val="FFFFFF"/>
                </a:solidFill>
                <a:latin typeface="Arial" pitchFamily="34" charset="0"/>
                <a:ea typeface="Arial" pitchFamily="34" charset="-122"/>
                <a:cs typeface="Arial" pitchFamily="34" charset="-120"/>
              </a:rPr>
              <a:t>12</a:t>
            </a:r>
            <a:endParaRPr lang="en-US" sz="1400" dirty="0"/>
          </a:p>
        </p:txBody>
      </p:sp>
      <p:sp>
        <p:nvSpPr>
          <p:cNvPr id="9" name="Text 1"/>
          <p:cNvSpPr txBox="1"/>
          <p:nvPr/>
        </p:nvSpPr>
        <p:spPr>
          <a:xfrm>
            <a:off x="695325" y="1026367"/>
            <a:ext cx="10397400" cy="889800"/>
          </a:xfrm>
          <a:prstGeom prst="rect">
            <a:avLst/>
          </a:prstGeom>
          <a:noFill/>
          <a:ln/>
        </p:spPr>
        <p:txBody>
          <a:bodyPr wrap="square" lIns="0" tIns="0" rIns="0" bIns="0" rtlCol="0" anchor="t"/>
          <a:lstStyle/>
          <a:p>
            <a:pPr algn="l" indent="0" marL="0">
              <a:lnSpc>
                <a:spcPct val="80000"/>
              </a:lnSpc>
              <a:buNone/>
            </a:pPr>
            <a:r>
              <a:rPr lang="en-US" sz="2800" b="1" dirty="0">
                <a:solidFill>
                  <a:srgbClr val="FFFFFF"/>
                </a:solidFill>
                <a:latin typeface="Arial" pitchFamily="34" charset="0"/>
                <a:ea typeface="Arial" pitchFamily="34" charset="-122"/>
                <a:cs typeface="Arial" pitchFamily="34" charset="-120"/>
              </a:rPr>
              <a:t>Вопросы о предпочтениях и короткие ответы
</a:t>
            </a:r>
            <a:endParaRPr lang="en-US" sz="2800" dirty="0"/>
          </a:p>
        </p:txBody>
      </p:sp>
      <p:sp>
        <p:nvSpPr>
          <p:cNvPr id="10" name="Text 2"/>
          <p:cNvSpPr txBox="1"/>
          <p:nvPr/>
        </p:nvSpPr>
        <p:spPr>
          <a:xfrm>
            <a:off x="824833" y="3248025"/>
            <a:ext cx="2374432" cy="2318052"/>
          </a:xfrm>
          <a:prstGeom prst="rect">
            <a:avLst/>
          </a:prstGeom>
          <a:noFill/>
          <a:ln/>
        </p:spPr>
        <p:txBody>
          <a:bodyPr wrap="square" lIns="0" tIns="0" rIns="0" bIns="0" rtlCol="0" anchor="t"/>
          <a:lstStyle/>
          <a:p>
            <a:pPr algn="l" indent="0" marL="0">
              <a:lnSpc>
                <a:spcPct val="100000"/>
              </a:lnSpc>
              <a:buNone/>
            </a:pPr>
            <a:r>
              <a:rPr lang="en-US" sz="1600" b="1" dirty="0">
                <a:solidFill>
                  <a:srgbClr val="FFD279"/>
                </a:solidFill>
                <a:latin typeface="Arial" pitchFamily="34" charset="0"/>
                <a:ea typeface="Arial" pitchFamily="34" charset="-122"/>
                <a:cs typeface="Arial" pitchFamily="34" charset="-120"/>
              </a:rPr>
              <a:t>Спроси о хобби
</a:t>
            </a:r>
            <a:pPr algn="l" indent="0" marL="0">
              <a:lnSpc>
                <a:spcPct val="100000"/>
              </a:lnSpc>
              <a:buNone/>
            </a:pPr>
            <a:r>
              <a:rPr lang="en-US" sz="200"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400" dirty="0">
                <a:solidFill>
                  <a:srgbClr val="FFFFFF"/>
                </a:solidFill>
                <a:latin typeface="Arial" pitchFamily="34" charset="0"/>
                <a:ea typeface="Arial" pitchFamily="34" charset="-122"/>
                <a:cs typeface="Arial" pitchFamily="34" charset="-120"/>
              </a:rPr>
              <a:t>Начните с простого вопроса о любимом занятии или увлечении. Такие вопросы помогают быстро узнать интересы собеседника и поддержать разговор без сложных конструкций.
</a:t>
            </a:r>
            <a:endParaRPr lang="en-US" sz="1600" dirty="0"/>
          </a:p>
        </p:txBody>
      </p:sp>
      <p:sp>
        <p:nvSpPr>
          <p:cNvPr id="11" name="Text 3"/>
          <p:cNvSpPr txBox="1"/>
          <p:nvPr/>
        </p:nvSpPr>
        <p:spPr>
          <a:xfrm>
            <a:off x="3531205" y="3248025"/>
            <a:ext cx="2374432" cy="2318052"/>
          </a:xfrm>
          <a:prstGeom prst="rect">
            <a:avLst/>
          </a:prstGeom>
          <a:noFill/>
          <a:ln/>
        </p:spPr>
        <p:txBody>
          <a:bodyPr wrap="square" lIns="0" tIns="0" rIns="0" bIns="0" rtlCol="0" anchor="t"/>
          <a:lstStyle/>
          <a:p>
            <a:pPr algn="l" indent="0" marL="0">
              <a:lnSpc>
                <a:spcPct val="100000"/>
              </a:lnSpc>
              <a:buNone/>
            </a:pPr>
            <a:r>
              <a:rPr lang="en-US" sz="1600" b="1" dirty="0">
                <a:solidFill>
                  <a:srgbClr val="FFD279"/>
                </a:solidFill>
                <a:latin typeface="Arial" pitchFamily="34" charset="0"/>
                <a:ea typeface="Arial" pitchFamily="34" charset="-122"/>
                <a:cs typeface="Arial" pitchFamily="34" charset="-120"/>
              </a:rPr>
              <a:t>Ответь кратко и ясно
</a:t>
            </a:r>
            <a:pPr algn="l" indent="0" marL="0">
              <a:lnSpc>
                <a:spcPct val="100000"/>
              </a:lnSpc>
              <a:buNone/>
            </a:pPr>
            <a:r>
              <a:rPr lang="en-US" sz="200"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400" dirty="0">
                <a:solidFill>
                  <a:srgbClr val="FFFFFF"/>
                </a:solidFill>
                <a:latin typeface="Arial" pitchFamily="34" charset="0"/>
                <a:ea typeface="Arial" pitchFamily="34" charset="-122"/>
                <a:cs typeface="Arial" pitchFamily="34" charset="-120"/>
              </a:rPr>
              <a:t>Для ответа удобно использовать готовые модели: I like… My favourite pastime is… или I usually…. Они звучат естественно и подходят для устного ответа в шестом классе.
</a:t>
            </a:r>
            <a:endParaRPr lang="en-US" sz="1600" dirty="0"/>
          </a:p>
        </p:txBody>
      </p:sp>
      <p:sp>
        <p:nvSpPr>
          <p:cNvPr id="12" name="Text 4"/>
          <p:cNvSpPr txBox="1"/>
          <p:nvPr/>
        </p:nvSpPr>
        <p:spPr>
          <a:xfrm>
            <a:off x="6250772" y="3248025"/>
            <a:ext cx="2374432" cy="2318052"/>
          </a:xfrm>
          <a:prstGeom prst="rect">
            <a:avLst/>
          </a:prstGeom>
          <a:noFill/>
          <a:ln/>
        </p:spPr>
        <p:txBody>
          <a:bodyPr wrap="square" lIns="0" tIns="0" rIns="0" bIns="0" rtlCol="0" anchor="t"/>
          <a:lstStyle/>
          <a:p>
            <a:pPr algn="l" indent="0" marL="0">
              <a:lnSpc>
                <a:spcPct val="100000"/>
              </a:lnSpc>
              <a:buNone/>
            </a:pPr>
            <a:r>
              <a:rPr lang="en-US" sz="1600" b="1" dirty="0">
                <a:solidFill>
                  <a:srgbClr val="FFD279"/>
                </a:solidFill>
                <a:latin typeface="Arial" pitchFamily="34" charset="0"/>
                <a:ea typeface="Arial" pitchFamily="34" charset="-122"/>
                <a:cs typeface="Arial" pitchFamily="34" charset="-120"/>
              </a:rPr>
              <a:t>Сравни варианты
</a:t>
            </a:r>
            <a:pPr algn="l" indent="0" marL="0">
              <a:lnSpc>
                <a:spcPct val="100000"/>
              </a:lnSpc>
              <a:buNone/>
            </a:pPr>
            <a:r>
              <a:rPr lang="en-US" sz="200"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400" dirty="0">
                <a:solidFill>
                  <a:srgbClr val="FFFFFF"/>
                </a:solidFill>
                <a:latin typeface="Arial" pitchFamily="34" charset="0"/>
                <a:ea typeface="Arial" pitchFamily="34" charset="-122"/>
                <a:cs typeface="Arial" pitchFamily="34" charset="-120"/>
              </a:rPr>
              <a:t>Когда нужно выбрать между двумя занятиями, используйте I prefer… because…. Такая фраза помогает объяснить выбор и показать, что вы умеете сравнивать предпочтения.
</a:t>
            </a:r>
            <a:endParaRPr lang="en-US" sz="1600" dirty="0"/>
          </a:p>
        </p:txBody>
      </p:sp>
      <p:sp>
        <p:nvSpPr>
          <p:cNvPr id="13" name="Text 5"/>
          <p:cNvSpPr txBox="1"/>
          <p:nvPr/>
        </p:nvSpPr>
        <p:spPr>
          <a:xfrm>
            <a:off x="8970339" y="3248025"/>
            <a:ext cx="2374432" cy="2318052"/>
          </a:xfrm>
          <a:prstGeom prst="rect">
            <a:avLst/>
          </a:prstGeom>
          <a:noFill/>
          <a:ln/>
        </p:spPr>
        <p:txBody>
          <a:bodyPr wrap="square" lIns="0" tIns="0" rIns="0" bIns="0" rtlCol="0" anchor="t"/>
          <a:lstStyle/>
          <a:p>
            <a:pPr algn="l" indent="0" marL="0">
              <a:lnSpc>
                <a:spcPct val="100000"/>
              </a:lnSpc>
              <a:buNone/>
            </a:pPr>
            <a:r>
              <a:rPr lang="en-US" sz="1600" b="1" dirty="0">
                <a:solidFill>
                  <a:srgbClr val="FFD279"/>
                </a:solidFill>
                <a:latin typeface="Arial" pitchFamily="34" charset="0"/>
                <a:ea typeface="Arial" pitchFamily="34" charset="-122"/>
                <a:cs typeface="Arial" pitchFamily="34" charset="-120"/>
              </a:rPr>
              <a:t>Добавь частоту
</a:t>
            </a:r>
            <a:pPr algn="l" indent="0" marL="0">
              <a:lnSpc>
                <a:spcPct val="100000"/>
              </a:lnSpc>
              <a:buNone/>
            </a:pPr>
            <a:r>
              <a:rPr lang="en-US" sz="200"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400" dirty="0">
                <a:solidFill>
                  <a:srgbClr val="FFFFFF"/>
                </a:solidFill>
                <a:latin typeface="Arial" pitchFamily="34" charset="0"/>
                <a:ea typeface="Arial" pitchFamily="34" charset="-122"/>
                <a:cs typeface="Arial" pitchFamily="34" charset="-120"/>
              </a:rPr>
              <a:t>Вопрос How often do you…? помогает уточнить привычку. Ответ с наречиями always, often, sometimes или never делает высказывание точнее и богаче по смыслу.
</a:t>
            </a:r>
            <a:endParaRPr lang="en-US" sz="16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pic>
        <p:nvPicPr>
          <p:cNvPr id="3" name="Image 1" descr="preencoded.png">    </p:cNvPr>
          <p:cNvPicPr>
            <a:picLocks noChangeAspect="1"/>
          </p:cNvPicPr>
          <p:nvPr/>
        </p:nvPicPr>
        <p:blipFill>
          <a:blip r:embed="rId2"/>
          <a:stretch>
            <a:fillRect/>
          </a:stretch>
        </p:blipFill>
        <p:spPr>
          <a:xfrm>
            <a:off x="717756" y="2400797"/>
            <a:ext cx="6228408" cy="2473255"/>
          </a:xfrm>
          <a:prstGeom prst="rect">
            <a:avLst/>
          </a:prstGeom>
        </p:spPr>
      </p:pic>
      <p:sp>
        <p:nvSpPr>
          <p:cNvPr id="4" name="Text 0"/>
          <p:cNvSpPr txBox="1"/>
          <p:nvPr/>
        </p:nvSpPr>
        <p:spPr>
          <a:xfrm>
            <a:off x="675317" y="1027371"/>
            <a:ext cx="10397400" cy="889800"/>
          </a:xfrm>
          <a:prstGeom prst="rect">
            <a:avLst/>
          </a:prstGeom>
          <a:noFill/>
          <a:ln/>
        </p:spPr>
        <p:txBody>
          <a:bodyPr wrap="square" lIns="0" tIns="0" rIns="0" bIns="0" rtlCol="0" anchor="t"/>
          <a:lstStyle/>
          <a:p>
            <a:pPr algn="l" indent="0" marL="0">
              <a:lnSpc>
                <a:spcPct val="80000"/>
              </a:lnSpc>
              <a:buNone/>
            </a:pPr>
            <a:r>
              <a:rPr lang="en-US" sz="2800" b="1" dirty="0">
                <a:solidFill>
                  <a:srgbClr val="930E07"/>
                </a:solidFill>
                <a:latin typeface="Arial" pitchFamily="34" charset="0"/>
                <a:ea typeface="Arial" pitchFamily="34" charset="-122"/>
                <a:cs typeface="Arial" pitchFamily="34" charset="-120"/>
              </a:rPr>
              <a:t>Личные предпочтения класса
</a:t>
            </a:r>
            <a:endParaRPr lang="en-US" sz="2800" dirty="0"/>
          </a:p>
        </p:txBody>
      </p:sp>
      <p:sp>
        <p:nvSpPr>
          <p:cNvPr id="5" name="Text 1"/>
          <p:cNvSpPr txBox="1"/>
          <p:nvPr/>
        </p:nvSpPr>
        <p:spPr>
          <a:xfrm>
            <a:off x="6096000" y="6108622"/>
            <a:ext cx="5400675" cy="246221"/>
          </a:xfrm>
          <a:prstGeom prst="rect">
            <a:avLst/>
          </a:prstGeom>
          <a:noFill/>
          <a:ln/>
        </p:spPr>
        <p:txBody>
          <a:bodyPr wrap="square" lIns="0" tIns="0" rIns="0" bIns="0" rtlCol="0" anchor="t"/>
          <a:lstStyle/>
          <a:p>
            <a:pPr algn="r" indent="0" marL="0">
              <a:lnSpc>
                <a:spcPct val="100000"/>
              </a:lnSpc>
              <a:buNone/>
            </a:pPr>
            <a:r>
              <a:rPr lang="en-US" sz="1400" dirty="0">
                <a:solidFill>
                  <a:srgbClr val="000000"/>
                </a:solidFill>
                <a:latin typeface="Arial" pitchFamily="34" charset="0"/>
                <a:ea typeface="Arial" pitchFamily="34" charset="-122"/>
                <a:cs typeface="Arial" pitchFamily="34" charset="-120"/>
              </a:rPr>
              <a:t>13</a:t>
            </a:r>
            <a:endParaRPr lang="en-US" sz="1400" dirty="0"/>
          </a:p>
        </p:txBody>
      </p:sp>
      <p:sp>
        <p:nvSpPr>
          <p:cNvPr id="6" name="Text 2"/>
          <p:cNvSpPr txBox="1"/>
          <p:nvPr/>
        </p:nvSpPr>
        <p:spPr>
          <a:xfrm>
            <a:off x="7381970" y="2400300"/>
            <a:ext cx="3733068" cy="3314698"/>
          </a:xfrm>
          <a:prstGeom prst="rect">
            <a:avLst/>
          </a:prstGeom>
          <a:noFill/>
          <a:ln/>
        </p:spPr>
        <p:txBody>
          <a:bodyPr wrap="square" lIns="0" tIns="0" rIns="0" bIns="0" rtlCol="0" anchor="ctr"/>
          <a:lstStyle/>
          <a:p>
            <a:pPr algn="l" indent="0" marL="0">
              <a:lnSpc>
                <a:spcPct val="100000"/>
              </a:lnSpc>
              <a:buNone/>
            </a:pPr>
            <a:r>
              <a:rPr lang="en-US" sz="1400" dirty="0">
                <a:solidFill>
                  <a:srgbClr val="040404"/>
                </a:solidFill>
                <a:latin typeface="Arial" pitchFamily="34" charset="0"/>
                <a:ea typeface="Arial" pitchFamily="34" charset="-122"/>
                <a:cs typeface="Arial" pitchFamily="34" charset="-120"/>
              </a:rPr>
              <a:t>Диаграмма показывает, какие занятия в классе выбирают чаще. Данные подходят для обсуждения в парах и короткого устного отчёта.
</a:t>
            </a:r>
            <a:pPr algn="l" indent="0" marL="0">
              <a:lnSpc>
                <a:spcPct val="100000"/>
              </a:lnSpc>
              <a:buNone/>
            </a:pPr>
            <a:r>
              <a:rPr lang="en-US" sz="1600" dirty="0">
                <a:solidFill>
                  <a:srgbClr val="040404"/>
                </a:solidFill>
                <a:latin typeface="Arial" pitchFamily="34" charset="0"/>
                <a:ea typeface="Arial" pitchFamily="34" charset="-122"/>
                <a:cs typeface="Arial" pitchFamily="34" charset="-120"/>
              </a:rPr>
              <a:t>
</a:t>
            </a:r>
            <a:pPr algn="l" indent="0" marL="0">
              <a:lnSpc>
                <a:spcPct val="100000"/>
              </a:lnSpc>
              <a:buNone/>
            </a:pPr>
            <a:r>
              <a:rPr lang="en-US" sz="1400" dirty="0">
                <a:solidFill>
                  <a:srgbClr val="5C5C5C"/>
                </a:solidFill>
                <a:latin typeface="Arial" pitchFamily="34" charset="0"/>
                <a:ea typeface="Arial" pitchFamily="34" charset="-122"/>
                <a:cs typeface="Arial" pitchFamily="34" charset="-120"/>
              </a:rPr>
              <a:t>Спорт и музыка лидируют, а творчество встречается реже. Разница в результатах помогает увидеть разнообразие интересов в классе.
</a:t>
            </a:r>
            <a:endParaRPr lang="en-US" sz="1400" dirty="0"/>
          </a:p>
        </p:txBody>
      </p:sp>
      <p:sp>
        <p:nvSpPr>
          <p:cNvPr id="7" name="Text 3"/>
          <p:cNvSpPr txBox="1"/>
          <p:nvPr/>
        </p:nvSpPr>
        <p:spPr>
          <a:xfrm>
            <a:off x="717755" y="5030998"/>
            <a:ext cx="6228407" cy="684000"/>
          </a:xfrm>
          <a:prstGeom prst="rect">
            <a:avLst/>
          </a:prstGeom>
          <a:noFill/>
          <a:ln/>
        </p:spPr>
        <p:txBody>
          <a:bodyPr wrap="square" lIns="0" tIns="0" rIns="0" bIns="0" rtlCol="0" anchor="t"/>
          <a:lstStyle/>
          <a:p>
            <a:pPr algn="l" indent="0" marL="0">
              <a:lnSpc>
                <a:spcPct val="100000"/>
              </a:lnSpc>
              <a:buNone/>
            </a:pPr>
            <a:r>
              <a:rPr lang="en-US" sz="1400" dirty="0">
                <a:solidFill>
                  <a:srgbClr val="930E07"/>
                </a:solidFill>
                <a:latin typeface="Arial" pitchFamily="34" charset="0"/>
                <a:ea typeface="Arial" pitchFamily="34" charset="-122"/>
                <a:cs typeface="Arial" pitchFamily="34" charset="-120"/>
              </a:rPr>
              <a:t>Мини-опрос учеников класса по теме Favourite Pastimes
</a:t>
            </a:r>
            <a:endParaRPr lang="en-US" sz="14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pic>
        <p:nvPicPr>
          <p:cNvPr id="3" name="Image 1" descr="preencoded.png">    </p:cNvPr>
          <p:cNvPicPr>
            <a:picLocks noChangeAspect="1"/>
          </p:cNvPicPr>
          <p:nvPr/>
        </p:nvPicPr>
        <p:blipFill>
          <a:blip r:embed="rId2"/>
          <a:stretch>
            <a:fillRect/>
          </a:stretch>
        </p:blipFill>
        <p:spPr>
          <a:xfrm>
            <a:off x="0" y="0"/>
            <a:ext cx="12192000" cy="6858000"/>
          </a:xfrm>
          <a:prstGeom prst="rect">
            <a:avLst/>
          </a:prstGeom>
        </p:spPr>
      </p:pic>
      <p:pic>
        <p:nvPicPr>
          <p:cNvPr id="4" name="Image 2" descr="preencoded.png">    </p:cNvPr>
          <p:cNvPicPr>
            <a:picLocks noChangeAspect="1"/>
          </p:cNvPicPr>
          <p:nvPr/>
        </p:nvPicPr>
        <p:blipFill>
          <a:blip r:embed="rId3"/>
          <a:stretch>
            <a:fillRect/>
          </a:stretch>
        </p:blipFill>
        <p:spPr>
          <a:xfrm>
            <a:off x="0" y="0"/>
            <a:ext cx="12192000" cy="6858000"/>
          </a:xfrm>
          <a:prstGeom prst="rect">
            <a:avLst/>
          </a:prstGeom>
        </p:spPr>
      </p:pic>
      <p:pic>
        <p:nvPicPr>
          <p:cNvPr id="5" name="Image 3" descr="preencoded.png">    </p:cNvPr>
          <p:cNvPicPr>
            <a:picLocks noChangeAspect="1"/>
          </p:cNvPicPr>
          <p:nvPr/>
        </p:nvPicPr>
        <p:blipFill>
          <a:blip r:embed="rId4"/>
          <a:stretch>
            <a:fillRect/>
          </a:stretch>
        </p:blipFill>
        <p:spPr>
          <a:xfrm>
            <a:off x="0" y="0"/>
            <a:ext cx="12192000" cy="6858000"/>
          </a:xfrm>
          <a:prstGeom prst="rect">
            <a:avLst/>
          </a:prstGeom>
        </p:spPr>
      </p:pic>
      <p:sp>
        <p:nvSpPr>
          <p:cNvPr id="6" name="Text 0"/>
          <p:cNvSpPr txBox="1"/>
          <p:nvPr/>
        </p:nvSpPr>
        <p:spPr>
          <a:xfrm>
            <a:off x="6096000" y="6108622"/>
            <a:ext cx="5400675" cy="246221"/>
          </a:xfrm>
          <a:prstGeom prst="rect">
            <a:avLst/>
          </a:prstGeom>
          <a:noFill/>
          <a:ln/>
        </p:spPr>
        <p:txBody>
          <a:bodyPr wrap="square" lIns="0" tIns="0" rIns="0" bIns="0" rtlCol="0" anchor="t"/>
          <a:lstStyle/>
          <a:p>
            <a:pPr algn="r" indent="0" marL="0">
              <a:lnSpc>
                <a:spcPct val="100000"/>
              </a:lnSpc>
              <a:buNone/>
            </a:pPr>
            <a:r>
              <a:rPr lang="en-US" sz="1400" dirty="0">
                <a:solidFill>
                  <a:srgbClr val="040404"/>
                </a:solidFill>
                <a:latin typeface="Arial" pitchFamily="34" charset="0"/>
                <a:ea typeface="Arial" pitchFamily="34" charset="-122"/>
                <a:cs typeface="Arial" pitchFamily="34" charset="-120"/>
              </a:rPr>
              <a:t>14</a:t>
            </a:r>
            <a:endParaRPr lang="en-US" sz="1400" dirty="0"/>
          </a:p>
        </p:txBody>
      </p:sp>
      <p:sp>
        <p:nvSpPr>
          <p:cNvPr id="7" name="Text 1"/>
          <p:cNvSpPr txBox="1"/>
          <p:nvPr/>
        </p:nvSpPr>
        <p:spPr>
          <a:xfrm>
            <a:off x="690924" y="1027371"/>
            <a:ext cx="10397400" cy="889800"/>
          </a:xfrm>
          <a:prstGeom prst="rect">
            <a:avLst/>
          </a:prstGeom>
          <a:noFill/>
          <a:ln/>
        </p:spPr>
        <p:txBody>
          <a:bodyPr wrap="square" lIns="0" tIns="0" rIns="0" bIns="0" rtlCol="0" anchor="t"/>
          <a:lstStyle/>
          <a:p>
            <a:pPr algn="l" indent="0" marL="0">
              <a:lnSpc>
                <a:spcPct val="80000"/>
              </a:lnSpc>
              <a:buNone/>
            </a:pPr>
            <a:r>
              <a:rPr lang="en-US" sz="2800" b="1" dirty="0">
                <a:solidFill>
                  <a:srgbClr val="930E07"/>
                </a:solidFill>
                <a:latin typeface="Arial" pitchFamily="34" charset="0"/>
                <a:ea typeface="Arial" pitchFamily="34" charset="-122"/>
                <a:cs typeface="Arial" pitchFamily="34" charset="-120"/>
              </a:rPr>
              <a:t>Досуг в будни и на выходных
</a:t>
            </a:r>
            <a:endParaRPr lang="en-US" sz="2800" dirty="0"/>
          </a:p>
        </p:txBody>
      </p:sp>
      <p:sp>
        <p:nvSpPr>
          <p:cNvPr id="8" name="Text 2"/>
          <p:cNvSpPr txBox="1"/>
          <p:nvPr/>
        </p:nvSpPr>
        <p:spPr>
          <a:xfrm>
            <a:off x="684697" y="2442094"/>
            <a:ext cx="3126600" cy="259200"/>
          </a:xfrm>
          <a:prstGeom prst="rect">
            <a:avLst/>
          </a:prstGeom>
          <a:noFill/>
          <a:ln/>
        </p:spPr>
        <p:txBody>
          <a:bodyPr wrap="square" lIns="0" tIns="0" rIns="0" bIns="0" rtlCol="0" anchor="ctr"/>
          <a:lstStyle/>
          <a:p>
            <a:pPr algn="l" indent="0" marL="0">
              <a:lnSpc>
                <a:spcPct val="100000"/>
              </a:lnSpc>
              <a:buNone/>
            </a:pPr>
            <a:r>
              <a:rPr lang="en-US" sz="1600" b="1" dirty="0">
                <a:solidFill>
                  <a:srgbClr val="FFFFFF"/>
                </a:solidFill>
                <a:latin typeface="Arial" pitchFamily="34" charset="0"/>
                <a:ea typeface="Arial" pitchFamily="34" charset="-122"/>
                <a:cs typeface="Arial" pitchFamily="34" charset="-120"/>
              </a:rPr>
              <a:t>Будни
</a:t>
            </a:r>
            <a:endParaRPr lang="en-US" sz="1600" dirty="0"/>
          </a:p>
        </p:txBody>
      </p:sp>
      <p:sp>
        <p:nvSpPr>
          <p:cNvPr id="9" name="Text 3"/>
          <p:cNvSpPr txBox="1"/>
          <p:nvPr/>
        </p:nvSpPr>
        <p:spPr>
          <a:xfrm>
            <a:off x="684700" y="2833500"/>
            <a:ext cx="3000000" cy="2746200"/>
          </a:xfrm>
          <a:prstGeom prst="rect">
            <a:avLst/>
          </a:prstGeom>
          <a:noFill/>
          <a:ln/>
        </p:spPr>
        <p:txBody>
          <a:bodyPr wrap="square" lIns="0" tIns="0" rIns="0" bIns="0" rtlCol="0" anchor="t"/>
          <a:lstStyle/>
          <a:p>
            <a:pPr algn="l" indent="0" marL="0">
              <a:lnSpc>
                <a:spcPct val="100000"/>
              </a:lnSpc>
              <a:buNone/>
            </a:pPr>
            <a:r>
              <a:rPr lang="en-US" sz="1400" dirty="0">
                <a:solidFill>
                  <a:srgbClr val="5C5C5C"/>
                </a:solidFill>
                <a:latin typeface="Arial" pitchFamily="34" charset="0"/>
                <a:ea typeface="Arial" pitchFamily="34" charset="-122"/>
                <a:cs typeface="Arial" pitchFamily="34" charset="-120"/>
              </a:rPr>
              <a:t>После уроков времени немного, поэтому чаще выбирают короткие занятия: чтение, музыка, игры или прогулку. Обычно они помогают отдохнуть, не отрываясь надолго от домашних дел.
</a:t>
            </a:r>
            <a:endParaRPr lang="en-US" sz="1400" dirty="0"/>
          </a:p>
        </p:txBody>
      </p:sp>
      <p:sp>
        <p:nvSpPr>
          <p:cNvPr id="10" name="Text 4"/>
          <p:cNvSpPr txBox="1"/>
          <p:nvPr/>
        </p:nvSpPr>
        <p:spPr>
          <a:xfrm>
            <a:off x="4548250" y="2442094"/>
            <a:ext cx="3104100" cy="259200"/>
          </a:xfrm>
          <a:prstGeom prst="rect">
            <a:avLst/>
          </a:prstGeom>
          <a:noFill/>
          <a:ln/>
        </p:spPr>
        <p:txBody>
          <a:bodyPr wrap="square" lIns="0" tIns="0" rIns="0" bIns="0" rtlCol="0" anchor="ctr"/>
          <a:lstStyle/>
          <a:p>
            <a:pPr algn="l" indent="0" marL="0">
              <a:lnSpc>
                <a:spcPct val="100000"/>
              </a:lnSpc>
              <a:buNone/>
            </a:pPr>
            <a:r>
              <a:rPr lang="en-US" sz="1600" b="1" dirty="0">
                <a:solidFill>
                  <a:srgbClr val="FFFFFF"/>
                </a:solidFill>
                <a:latin typeface="Arial" pitchFamily="34" charset="0"/>
                <a:ea typeface="Arial" pitchFamily="34" charset="-122"/>
                <a:cs typeface="Arial" pitchFamily="34" charset="-120"/>
              </a:rPr>
              <a:t>Вечер и выходные
</a:t>
            </a:r>
            <a:endParaRPr lang="en-US" sz="1600" dirty="0"/>
          </a:p>
        </p:txBody>
      </p:sp>
      <p:sp>
        <p:nvSpPr>
          <p:cNvPr id="11" name="Text 5"/>
          <p:cNvSpPr txBox="1"/>
          <p:nvPr/>
        </p:nvSpPr>
        <p:spPr>
          <a:xfrm>
            <a:off x="4535752" y="2833500"/>
            <a:ext cx="3000000" cy="2746200"/>
          </a:xfrm>
          <a:prstGeom prst="rect">
            <a:avLst/>
          </a:prstGeom>
          <a:noFill/>
          <a:ln/>
        </p:spPr>
        <p:txBody>
          <a:bodyPr wrap="square" lIns="0" tIns="0" rIns="0" bIns="0" rtlCol="0" anchor="t"/>
          <a:lstStyle/>
          <a:p>
            <a:pPr algn="l" indent="0" marL="0">
              <a:lnSpc>
                <a:spcPct val="100000"/>
              </a:lnSpc>
              <a:buNone/>
            </a:pPr>
            <a:r>
              <a:rPr lang="en-US" sz="1400" dirty="0">
                <a:solidFill>
                  <a:srgbClr val="5C5C5C"/>
                </a:solidFill>
                <a:latin typeface="Arial" pitchFamily="34" charset="0"/>
                <a:ea typeface="Arial" pitchFamily="34" charset="-122"/>
                <a:cs typeface="Arial" pitchFamily="34" charset="-120"/>
              </a:rPr>
              <a:t>Вечером и особенно в выходные можно планировать более долгие дела: спорт, встречи с друзьями, поездки и кружки. Это удобное время для регулярных хобби и семейных занятий.
</a:t>
            </a:r>
            <a:endParaRPr lang="en-US" sz="1400" dirty="0"/>
          </a:p>
        </p:txBody>
      </p:sp>
      <p:sp>
        <p:nvSpPr>
          <p:cNvPr id="12" name="Text 6"/>
          <p:cNvSpPr txBox="1"/>
          <p:nvPr/>
        </p:nvSpPr>
        <p:spPr>
          <a:xfrm>
            <a:off x="8360835" y="2442094"/>
            <a:ext cx="3104100" cy="259200"/>
          </a:xfrm>
          <a:prstGeom prst="rect">
            <a:avLst/>
          </a:prstGeom>
          <a:noFill/>
          <a:ln/>
        </p:spPr>
        <p:txBody>
          <a:bodyPr wrap="square" lIns="0" tIns="0" rIns="0" bIns="0" rtlCol="0" anchor="ctr"/>
          <a:lstStyle/>
          <a:p>
            <a:pPr algn="l" indent="0" marL="0">
              <a:lnSpc>
                <a:spcPct val="100000"/>
              </a:lnSpc>
              <a:buNone/>
            </a:pPr>
            <a:r>
              <a:rPr lang="en-US" sz="1600" b="1" dirty="0">
                <a:solidFill>
                  <a:srgbClr val="FFFFFF"/>
                </a:solidFill>
                <a:latin typeface="Arial" pitchFamily="34" charset="0"/>
                <a:ea typeface="Arial" pitchFamily="34" charset="-122"/>
                <a:cs typeface="Arial" pitchFamily="34" charset="-120"/>
              </a:rPr>
              <a:t>Как сказать по-английски
</a:t>
            </a:r>
            <a:endParaRPr lang="en-US" sz="1600" dirty="0"/>
          </a:p>
        </p:txBody>
      </p:sp>
      <p:sp>
        <p:nvSpPr>
          <p:cNvPr id="13" name="Text 7"/>
          <p:cNvSpPr txBox="1"/>
          <p:nvPr/>
        </p:nvSpPr>
        <p:spPr>
          <a:xfrm>
            <a:off x="8354577" y="2833500"/>
            <a:ext cx="3000000" cy="2746200"/>
          </a:xfrm>
          <a:prstGeom prst="rect">
            <a:avLst/>
          </a:prstGeom>
          <a:noFill/>
          <a:ln/>
        </p:spPr>
        <p:txBody>
          <a:bodyPr wrap="square" lIns="0" tIns="0" rIns="0" bIns="0" rtlCol="0" anchor="t"/>
          <a:lstStyle/>
          <a:p>
            <a:pPr algn="l" indent="0" marL="0">
              <a:lnSpc>
                <a:spcPct val="100000"/>
              </a:lnSpc>
              <a:buNone/>
            </a:pPr>
            <a:r>
              <a:rPr lang="en-US" sz="1400" dirty="0">
                <a:solidFill>
                  <a:srgbClr val="5C5C5C"/>
                </a:solidFill>
                <a:latin typeface="Arial" pitchFamily="34" charset="0"/>
                <a:ea typeface="Arial" pitchFamily="34" charset="-122"/>
                <a:cs typeface="Arial" pitchFamily="34" charset="-120"/>
              </a:rPr>
              <a:t>Для описания времени полезны выражения after school, in the evening, at weekends, on Saturday и on Sunday. Они помогают точно показать, когда именно происходит занятие.
</a:t>
            </a:r>
            <a:endParaRPr lang="en-US" sz="14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pic>
        <p:nvPicPr>
          <p:cNvPr id="3" name="Image 1" descr="preencoded.png">    </p:cNvPr>
          <p:cNvPicPr>
            <a:picLocks noChangeAspect="1"/>
          </p:cNvPicPr>
          <p:nvPr/>
        </p:nvPicPr>
        <p:blipFill>
          <a:blip r:embed="rId2"/>
          <a:stretch>
            <a:fillRect/>
          </a:stretch>
        </p:blipFill>
        <p:spPr>
          <a:xfrm>
            <a:off x="741475" y="2078428"/>
            <a:ext cx="3397500" cy="2737244"/>
          </a:xfrm>
          <a:prstGeom prst="rect">
            <a:avLst/>
          </a:prstGeom>
        </p:spPr>
      </p:pic>
      <p:pic>
        <p:nvPicPr>
          <p:cNvPr id="4" name="Image 2" descr="preencoded.png">    </p:cNvPr>
          <p:cNvPicPr>
            <a:picLocks noChangeAspect="1"/>
          </p:cNvPicPr>
          <p:nvPr/>
        </p:nvPicPr>
        <p:blipFill>
          <a:blip r:embed="rId3"/>
          <a:stretch>
            <a:fillRect/>
          </a:stretch>
        </p:blipFill>
        <p:spPr>
          <a:xfrm>
            <a:off x="0" y="0"/>
            <a:ext cx="12192000" cy="6858000"/>
          </a:xfrm>
          <a:prstGeom prst="rect">
            <a:avLst/>
          </a:prstGeom>
        </p:spPr>
      </p:pic>
      <p:pic>
        <p:nvPicPr>
          <p:cNvPr id="5" name="Image 3" descr="preencoded.png">    </p:cNvPr>
          <p:cNvPicPr>
            <a:picLocks noChangeAspect="1"/>
          </p:cNvPicPr>
          <p:nvPr/>
        </p:nvPicPr>
        <p:blipFill>
          <a:blip r:embed="rId4"/>
          <a:stretch>
            <a:fillRect/>
          </a:stretch>
        </p:blipFill>
        <p:spPr>
          <a:xfrm>
            <a:off x="4401200" y="2078378"/>
            <a:ext cx="3397500" cy="2737244"/>
          </a:xfrm>
          <a:prstGeom prst="rect">
            <a:avLst/>
          </a:prstGeom>
        </p:spPr>
      </p:pic>
      <p:pic>
        <p:nvPicPr>
          <p:cNvPr id="6" name="Image 4" descr="preencoded.png">    </p:cNvPr>
          <p:cNvPicPr>
            <a:picLocks noChangeAspect="1"/>
          </p:cNvPicPr>
          <p:nvPr/>
        </p:nvPicPr>
        <p:blipFill>
          <a:blip r:embed="rId5"/>
          <a:stretch>
            <a:fillRect/>
          </a:stretch>
        </p:blipFill>
        <p:spPr>
          <a:xfrm>
            <a:off x="0" y="0"/>
            <a:ext cx="12192000" cy="6858000"/>
          </a:xfrm>
          <a:prstGeom prst="rect">
            <a:avLst/>
          </a:prstGeom>
        </p:spPr>
      </p:pic>
      <p:pic>
        <p:nvPicPr>
          <p:cNvPr id="7" name="Image 5" descr="preencoded.png">    </p:cNvPr>
          <p:cNvPicPr>
            <a:picLocks noChangeAspect="1"/>
          </p:cNvPicPr>
          <p:nvPr/>
        </p:nvPicPr>
        <p:blipFill>
          <a:blip r:embed="rId6"/>
          <a:stretch>
            <a:fillRect/>
          </a:stretch>
        </p:blipFill>
        <p:spPr>
          <a:xfrm>
            <a:off x="8049800" y="2078378"/>
            <a:ext cx="3397500" cy="2737244"/>
          </a:xfrm>
          <a:prstGeom prst="rect">
            <a:avLst/>
          </a:prstGeom>
        </p:spPr>
      </p:pic>
      <p:pic>
        <p:nvPicPr>
          <p:cNvPr id="8" name="Image 6" descr="preencoded.png">    </p:cNvPr>
          <p:cNvPicPr>
            <a:picLocks noChangeAspect="1"/>
          </p:cNvPicPr>
          <p:nvPr/>
        </p:nvPicPr>
        <p:blipFill>
          <a:blip r:embed="rId7"/>
          <a:stretch>
            <a:fillRect/>
          </a:stretch>
        </p:blipFill>
        <p:spPr>
          <a:xfrm>
            <a:off x="0" y="0"/>
            <a:ext cx="12192000" cy="6858000"/>
          </a:xfrm>
          <a:prstGeom prst="rect">
            <a:avLst/>
          </a:prstGeom>
        </p:spPr>
      </p:pic>
      <p:sp>
        <p:nvSpPr>
          <p:cNvPr id="9" name="Text 0"/>
          <p:cNvSpPr txBox="1"/>
          <p:nvPr/>
        </p:nvSpPr>
        <p:spPr>
          <a:xfrm>
            <a:off x="6096000" y="6108622"/>
            <a:ext cx="5400675" cy="246221"/>
          </a:xfrm>
          <a:prstGeom prst="rect">
            <a:avLst/>
          </a:prstGeom>
          <a:noFill/>
          <a:ln/>
        </p:spPr>
        <p:txBody>
          <a:bodyPr wrap="square" lIns="0" tIns="0" rIns="0" bIns="0" rtlCol="0" anchor="t"/>
          <a:lstStyle/>
          <a:p>
            <a:pPr algn="r" indent="0" marL="0">
              <a:lnSpc>
                <a:spcPct val="100000"/>
              </a:lnSpc>
              <a:buNone/>
            </a:pPr>
            <a:r>
              <a:rPr lang="en-US" sz="1400" dirty="0">
                <a:solidFill>
                  <a:srgbClr val="FFFFFF"/>
                </a:solidFill>
                <a:latin typeface="Arial" pitchFamily="34" charset="0"/>
                <a:ea typeface="Arial" pitchFamily="34" charset="-122"/>
                <a:cs typeface="Arial" pitchFamily="34" charset="-120"/>
              </a:rPr>
              <a:t>15</a:t>
            </a:r>
            <a:endParaRPr lang="en-US" sz="1400" dirty="0"/>
          </a:p>
        </p:txBody>
      </p:sp>
      <p:sp>
        <p:nvSpPr>
          <p:cNvPr id="10" name="Text 1"/>
          <p:cNvSpPr txBox="1"/>
          <p:nvPr/>
        </p:nvSpPr>
        <p:spPr>
          <a:xfrm>
            <a:off x="695350" y="1027375"/>
            <a:ext cx="10798200" cy="889800"/>
          </a:xfrm>
          <a:prstGeom prst="rect">
            <a:avLst/>
          </a:prstGeom>
          <a:noFill/>
          <a:ln/>
        </p:spPr>
        <p:txBody>
          <a:bodyPr wrap="square" lIns="0" tIns="0" rIns="0" bIns="0" rtlCol="0" anchor="t"/>
          <a:lstStyle/>
          <a:p>
            <a:pPr algn="l" indent="0" marL="0">
              <a:lnSpc>
                <a:spcPct val="80000"/>
              </a:lnSpc>
              <a:buNone/>
            </a:pPr>
            <a:r>
              <a:rPr lang="en-US" sz="2800" b="1" dirty="0">
                <a:solidFill>
                  <a:srgbClr val="FFFFFF"/>
                </a:solidFill>
                <a:latin typeface="Arial" pitchFamily="34" charset="0"/>
                <a:ea typeface="Arial" pitchFamily="34" charset="-122"/>
                <a:cs typeface="Arial" pitchFamily="34" charset="-120"/>
              </a:rPr>
              <a:t>Кружки и занятия после школы
</a:t>
            </a:r>
            <a:endParaRPr lang="en-US" sz="2800" dirty="0"/>
          </a:p>
        </p:txBody>
      </p:sp>
      <p:sp>
        <p:nvSpPr>
          <p:cNvPr id="11" name="Text 2"/>
          <p:cNvSpPr txBox="1"/>
          <p:nvPr/>
        </p:nvSpPr>
        <p:spPr>
          <a:xfrm>
            <a:off x="797900" y="5030850"/>
            <a:ext cx="3296400" cy="766800"/>
          </a:xfrm>
          <a:prstGeom prst="rect">
            <a:avLst/>
          </a:prstGeom>
          <a:noFill/>
          <a:ln/>
        </p:spPr>
        <p:txBody>
          <a:bodyPr wrap="square" lIns="0" tIns="0" rIns="0" bIns="0" rtlCol="0" anchor="t"/>
          <a:lstStyle/>
          <a:p>
            <a:pPr algn="l" indent="0" marL="0">
              <a:lnSpc>
                <a:spcPct val="100000"/>
              </a:lnSpc>
              <a:buNone/>
            </a:pPr>
            <a:r>
              <a:rPr lang="en-US" sz="1097" b="1" dirty="0">
                <a:solidFill>
                  <a:srgbClr val="FFD279"/>
                </a:solidFill>
                <a:latin typeface="Arial" pitchFamily="34" charset="0"/>
                <a:ea typeface="Arial" pitchFamily="34" charset="-122"/>
                <a:cs typeface="Arial" pitchFamily="34" charset="-120"/>
              </a:rPr>
              <a:t>Шахматный клуб после уроков
</a:t>
            </a:r>
            <a:pPr algn="l" indent="0" marL="0">
              <a:lnSpc>
                <a:spcPct val="100000"/>
              </a:lnSpc>
              <a:buNone/>
            </a:pPr>
            <a:r>
              <a:rPr lang="en-US" sz="1097"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960" dirty="0">
                <a:solidFill>
                  <a:srgbClr val="FFFFFF"/>
                </a:solidFill>
                <a:latin typeface="Arial" pitchFamily="34" charset="0"/>
                <a:ea typeface="Arial" pitchFamily="34" charset="-122"/>
                <a:cs typeface="Arial" pitchFamily="34" charset="-120"/>
              </a:rPr>
              <a:t>В шахматном клубе ученики учатся думать на несколько ходов вперёд и спокойно принимать решения. Ребята attend lessons, practise every week и often take part in small matches after school.
</a:t>
            </a:r>
            <a:endParaRPr lang="en-US" sz="1097" dirty="0"/>
          </a:p>
        </p:txBody>
      </p:sp>
      <p:sp>
        <p:nvSpPr>
          <p:cNvPr id="12" name="Text 3"/>
          <p:cNvSpPr txBox="1"/>
          <p:nvPr/>
        </p:nvSpPr>
        <p:spPr>
          <a:xfrm>
            <a:off x="4446175" y="5030863"/>
            <a:ext cx="3296400" cy="766800"/>
          </a:xfrm>
          <a:prstGeom prst="rect">
            <a:avLst/>
          </a:prstGeom>
          <a:noFill/>
          <a:ln/>
        </p:spPr>
        <p:txBody>
          <a:bodyPr wrap="square" lIns="0" tIns="0" rIns="0" bIns="0" rtlCol="0" anchor="t"/>
          <a:lstStyle/>
          <a:p>
            <a:pPr algn="l" indent="0" marL="0">
              <a:lnSpc>
                <a:spcPct val="100000"/>
              </a:lnSpc>
              <a:buNone/>
            </a:pPr>
            <a:r>
              <a:rPr lang="en-US" sz="1097" b="1" dirty="0">
                <a:solidFill>
                  <a:srgbClr val="FFD279"/>
                </a:solidFill>
                <a:latin typeface="Arial" pitchFamily="34" charset="0"/>
                <a:ea typeface="Arial" pitchFamily="34" charset="-122"/>
                <a:cs typeface="Arial" pitchFamily="34" charset="-120"/>
              </a:rPr>
              <a:t>Арт-студия для тех, кто любит цвет
</a:t>
            </a:r>
            <a:pPr algn="l" indent="0" marL="0">
              <a:lnSpc>
                <a:spcPct val="100000"/>
              </a:lnSpc>
              <a:buNone/>
            </a:pPr>
            <a:r>
              <a:rPr lang="en-US" sz="1097"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960" dirty="0">
                <a:solidFill>
                  <a:srgbClr val="FFFFFF"/>
                </a:solidFill>
                <a:latin typeface="Arial" pitchFamily="34" charset="0"/>
                <a:ea typeface="Arial" pitchFamily="34" charset="-122"/>
                <a:cs typeface="Arial" pitchFamily="34" charset="-120"/>
              </a:rPr>
              <a:t>Art club подходит тем, кто enjoys drawing, painting and making simple crafts. На занятиях дети experiment with colour, learn new techniques and show their work to classmates at the end of the week.
</a:t>
            </a:r>
            <a:endParaRPr lang="en-US" sz="1097" dirty="0"/>
          </a:p>
        </p:txBody>
      </p:sp>
      <p:sp>
        <p:nvSpPr>
          <p:cNvPr id="13" name="Text 4"/>
          <p:cNvSpPr txBox="1"/>
          <p:nvPr/>
        </p:nvSpPr>
        <p:spPr>
          <a:xfrm>
            <a:off x="8094450" y="5030850"/>
            <a:ext cx="3296400" cy="766800"/>
          </a:xfrm>
          <a:prstGeom prst="rect">
            <a:avLst/>
          </a:prstGeom>
          <a:noFill/>
          <a:ln/>
        </p:spPr>
        <p:txBody>
          <a:bodyPr wrap="square" lIns="0" tIns="0" rIns="0" bIns="0" rtlCol="0" anchor="t"/>
          <a:lstStyle/>
          <a:p>
            <a:pPr algn="l" indent="0" marL="0">
              <a:lnSpc>
                <a:spcPct val="100000"/>
              </a:lnSpc>
              <a:buNone/>
            </a:pPr>
            <a:r>
              <a:rPr lang="en-US" sz="1097" b="1" dirty="0">
                <a:solidFill>
                  <a:srgbClr val="FFD279"/>
                </a:solidFill>
                <a:latin typeface="Arial" pitchFamily="34" charset="0"/>
                <a:ea typeface="Arial" pitchFamily="34" charset="-122"/>
                <a:cs typeface="Arial" pitchFamily="34" charset="-120"/>
              </a:rPr>
              <a:t>Музыка и сцена для уверенных учеников
</a:t>
            </a:r>
            <a:pPr algn="l" indent="0" marL="0">
              <a:lnSpc>
                <a:spcPct val="100000"/>
              </a:lnSpc>
              <a:buNone/>
            </a:pPr>
            <a:r>
              <a:rPr lang="en-US" sz="1097"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960" dirty="0">
                <a:solidFill>
                  <a:srgbClr val="FFFFFF"/>
                </a:solidFill>
                <a:latin typeface="Arial" pitchFamily="34" charset="0"/>
                <a:ea typeface="Arial" pitchFamily="34" charset="-122"/>
                <a:cs typeface="Arial" pitchFamily="34" charset="-120"/>
              </a:rPr>
              <a:t>В music club and drama club школьники sing, play simple instruments and rehearse short scenes. Такие занятия помогают говорить увереннее, работать в команде и выступать перед небольшой аудиторией без страха.
</a:t>
            </a:r>
            <a:endParaRPr lang="en-US" sz="1097"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pic>
        <p:nvPicPr>
          <p:cNvPr id="3" name="Image 1" descr="preencoded.png">    </p:cNvPr>
          <p:cNvPicPr>
            <a:picLocks noChangeAspect="1"/>
          </p:cNvPicPr>
          <p:nvPr/>
        </p:nvPicPr>
        <p:blipFill>
          <a:blip r:embed="rId2"/>
          <a:stretch>
            <a:fillRect/>
          </a:stretch>
        </p:blipFill>
        <p:spPr>
          <a:xfrm>
            <a:off x="717756" y="2400491"/>
            <a:ext cx="10775744" cy="3429945"/>
          </a:xfrm>
          <a:prstGeom prst="rect">
            <a:avLst/>
          </a:prstGeom>
        </p:spPr>
      </p:pic>
      <p:sp>
        <p:nvSpPr>
          <p:cNvPr id="4" name="Text 0"/>
          <p:cNvSpPr txBox="1"/>
          <p:nvPr/>
        </p:nvSpPr>
        <p:spPr>
          <a:xfrm>
            <a:off x="675325" y="1027375"/>
            <a:ext cx="10775700" cy="889800"/>
          </a:xfrm>
          <a:prstGeom prst="rect">
            <a:avLst/>
          </a:prstGeom>
          <a:noFill/>
          <a:ln/>
        </p:spPr>
        <p:txBody>
          <a:bodyPr wrap="square" lIns="0" tIns="0" rIns="0" bIns="0" rtlCol="0" anchor="t"/>
          <a:lstStyle/>
          <a:p>
            <a:pPr algn="l" indent="0" marL="0">
              <a:lnSpc>
                <a:spcPct val="80000"/>
              </a:lnSpc>
              <a:buNone/>
            </a:pPr>
            <a:r>
              <a:rPr lang="en-US" sz="2800" b="1" dirty="0">
                <a:solidFill>
                  <a:srgbClr val="930E07"/>
                </a:solidFill>
                <a:latin typeface="Arial" pitchFamily="34" charset="0"/>
                <a:ea typeface="Arial" pitchFamily="34" charset="-122"/>
                <a:cs typeface="Arial" pitchFamily="34" charset="-120"/>
              </a:rPr>
              <a:t>Как школьник выбирает любимое занятие
</a:t>
            </a:r>
            <a:pPr algn="l" indent="0" marL="0">
              <a:lnSpc>
                <a:spcPct val="80000"/>
              </a:lnSpc>
              <a:buNone/>
            </a:pPr>
            <a:r>
              <a:rPr lang="en-US" sz="2800" b="1" dirty="0">
                <a:solidFill>
                  <a:srgbClr val="930E07"/>
                </a:solidFill>
                <a:latin typeface="Arial" pitchFamily="34" charset="0"/>
                <a:ea typeface="Arial" pitchFamily="34" charset="-122"/>
                <a:cs typeface="Arial" pitchFamily="34" charset="-120"/>
              </a:rPr>
              <a:t>
</a:t>
            </a:r>
            <a:pPr algn="l" indent="0" marL="0">
              <a:lnSpc>
                <a:spcPct val="100000"/>
              </a:lnSpc>
              <a:buNone/>
            </a:pPr>
            <a:r>
              <a:rPr lang="en-US" sz="1600" dirty="0">
                <a:solidFill>
                  <a:srgbClr val="252525"/>
                </a:solidFill>
                <a:latin typeface="Arial" pitchFamily="34" charset="0"/>
                <a:ea typeface="Arial" pitchFamily="34" charset="-122"/>
                <a:cs typeface="Arial" pitchFamily="34" charset="-120"/>
              </a:rPr>
              <a:t>Схема показывает, как интерес, время и условия занятия приводят к окончательному выбору хобби.
</a:t>
            </a:r>
            <a:endParaRPr lang="en-US" sz="2800" dirty="0"/>
          </a:p>
        </p:txBody>
      </p:sp>
      <p:sp>
        <p:nvSpPr>
          <p:cNvPr id="5" name="Text 1"/>
          <p:cNvSpPr txBox="1"/>
          <p:nvPr/>
        </p:nvSpPr>
        <p:spPr>
          <a:xfrm>
            <a:off x="6096000" y="6108622"/>
            <a:ext cx="5400675" cy="246221"/>
          </a:xfrm>
          <a:prstGeom prst="rect">
            <a:avLst/>
          </a:prstGeom>
          <a:noFill/>
          <a:ln/>
        </p:spPr>
        <p:txBody>
          <a:bodyPr wrap="square" lIns="0" tIns="0" rIns="0" bIns="0" rtlCol="0" anchor="t"/>
          <a:lstStyle/>
          <a:p>
            <a:pPr algn="r" indent="0" marL="0">
              <a:lnSpc>
                <a:spcPct val="100000"/>
              </a:lnSpc>
              <a:buNone/>
            </a:pPr>
            <a:r>
              <a:rPr lang="en-US" sz="1400" dirty="0">
                <a:solidFill>
                  <a:srgbClr val="000000"/>
                </a:solidFill>
                <a:latin typeface="Arial" pitchFamily="34" charset="0"/>
                <a:ea typeface="Arial" pitchFamily="34" charset="-122"/>
                <a:cs typeface="Arial" pitchFamily="34" charset="-120"/>
              </a:rPr>
              <a:t>16</a:t>
            </a:r>
            <a:endParaRPr lang="en-US" sz="14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pic>
        <p:nvPicPr>
          <p:cNvPr id="3" name="Image 1" descr="preencoded.png">    </p:cNvPr>
          <p:cNvPicPr>
            <a:picLocks noChangeAspect="1"/>
          </p:cNvPicPr>
          <p:nvPr/>
        </p:nvPicPr>
        <p:blipFill>
          <a:blip r:embed="rId2"/>
          <a:stretch>
            <a:fillRect/>
          </a:stretch>
        </p:blipFill>
        <p:spPr>
          <a:xfrm>
            <a:off x="0" y="0"/>
            <a:ext cx="12192000" cy="6858000"/>
          </a:xfrm>
          <a:prstGeom prst="rect">
            <a:avLst/>
          </a:prstGeom>
        </p:spPr>
      </p:pic>
      <p:pic>
        <p:nvPicPr>
          <p:cNvPr id="4" name="Image 2" descr="preencoded.png">    </p:cNvPr>
          <p:cNvPicPr>
            <a:picLocks noChangeAspect="1"/>
          </p:cNvPicPr>
          <p:nvPr/>
        </p:nvPicPr>
        <p:blipFill>
          <a:blip r:embed="rId3"/>
          <a:stretch>
            <a:fillRect/>
          </a:stretch>
        </p:blipFill>
        <p:spPr>
          <a:xfrm>
            <a:off x="1035077" y="2233468"/>
            <a:ext cx="484838" cy="554100"/>
          </a:xfrm>
          <a:prstGeom prst="rect">
            <a:avLst/>
          </a:prstGeom>
        </p:spPr>
      </p:pic>
      <p:pic>
        <p:nvPicPr>
          <p:cNvPr id="5" name="Image 3" descr="preencoded.png">    </p:cNvPr>
          <p:cNvPicPr>
            <a:picLocks noChangeAspect="1"/>
          </p:cNvPicPr>
          <p:nvPr/>
        </p:nvPicPr>
        <p:blipFill>
          <a:blip r:embed="rId4"/>
          <a:stretch>
            <a:fillRect/>
          </a:stretch>
        </p:blipFill>
        <p:spPr>
          <a:xfrm>
            <a:off x="0" y="0"/>
            <a:ext cx="12192000" cy="6858000"/>
          </a:xfrm>
          <a:prstGeom prst="rect">
            <a:avLst/>
          </a:prstGeom>
        </p:spPr>
      </p:pic>
      <p:pic>
        <p:nvPicPr>
          <p:cNvPr id="6" name="Image 4" descr="preencoded.png">    </p:cNvPr>
          <p:cNvPicPr>
            <a:picLocks noChangeAspect="1"/>
          </p:cNvPicPr>
          <p:nvPr/>
        </p:nvPicPr>
        <p:blipFill>
          <a:blip r:embed="rId5"/>
          <a:stretch>
            <a:fillRect/>
          </a:stretch>
        </p:blipFill>
        <p:spPr>
          <a:xfrm>
            <a:off x="3222489" y="2223546"/>
            <a:ext cx="554100" cy="554100"/>
          </a:xfrm>
          <a:prstGeom prst="rect">
            <a:avLst/>
          </a:prstGeom>
        </p:spPr>
      </p:pic>
      <p:pic>
        <p:nvPicPr>
          <p:cNvPr id="7" name="Image 5" descr="preencoded.png">    </p:cNvPr>
          <p:cNvPicPr>
            <a:picLocks noChangeAspect="1"/>
          </p:cNvPicPr>
          <p:nvPr/>
        </p:nvPicPr>
        <p:blipFill>
          <a:blip r:embed="rId6"/>
          <a:stretch>
            <a:fillRect/>
          </a:stretch>
        </p:blipFill>
        <p:spPr>
          <a:xfrm>
            <a:off x="0" y="0"/>
            <a:ext cx="12192000" cy="6858000"/>
          </a:xfrm>
          <a:prstGeom prst="rect">
            <a:avLst/>
          </a:prstGeom>
        </p:spPr>
      </p:pic>
      <p:pic>
        <p:nvPicPr>
          <p:cNvPr id="8" name="Image 6" descr="preencoded.png">    </p:cNvPr>
          <p:cNvPicPr>
            <a:picLocks noChangeAspect="1"/>
          </p:cNvPicPr>
          <p:nvPr/>
        </p:nvPicPr>
        <p:blipFill>
          <a:blip r:embed="rId7"/>
          <a:stretch>
            <a:fillRect/>
          </a:stretch>
        </p:blipFill>
        <p:spPr>
          <a:xfrm>
            <a:off x="5406139" y="2239955"/>
            <a:ext cx="554100" cy="554100"/>
          </a:xfrm>
          <a:prstGeom prst="rect">
            <a:avLst/>
          </a:prstGeom>
        </p:spPr>
      </p:pic>
      <p:pic>
        <p:nvPicPr>
          <p:cNvPr id="9" name="Image 7" descr="preencoded.png">    </p:cNvPr>
          <p:cNvPicPr>
            <a:picLocks noChangeAspect="1"/>
          </p:cNvPicPr>
          <p:nvPr/>
        </p:nvPicPr>
        <p:blipFill>
          <a:blip r:embed="rId8"/>
          <a:stretch>
            <a:fillRect/>
          </a:stretch>
        </p:blipFill>
        <p:spPr>
          <a:xfrm>
            <a:off x="0" y="0"/>
            <a:ext cx="12192000" cy="6858000"/>
          </a:xfrm>
          <a:prstGeom prst="rect">
            <a:avLst/>
          </a:prstGeom>
        </p:spPr>
      </p:pic>
      <p:pic>
        <p:nvPicPr>
          <p:cNvPr id="10" name="Image 8" descr="preencoded.png">    </p:cNvPr>
          <p:cNvPicPr>
            <a:picLocks noChangeAspect="1"/>
          </p:cNvPicPr>
          <p:nvPr/>
        </p:nvPicPr>
        <p:blipFill>
          <a:blip r:embed="rId9"/>
          <a:stretch>
            <a:fillRect/>
          </a:stretch>
        </p:blipFill>
        <p:spPr>
          <a:xfrm>
            <a:off x="7596417" y="2239955"/>
            <a:ext cx="554100" cy="554100"/>
          </a:xfrm>
          <a:prstGeom prst="rect">
            <a:avLst/>
          </a:prstGeom>
        </p:spPr>
      </p:pic>
      <p:pic>
        <p:nvPicPr>
          <p:cNvPr id="11" name="Image 9" descr="preencoded.png">    </p:cNvPr>
          <p:cNvPicPr>
            <a:picLocks noChangeAspect="1"/>
          </p:cNvPicPr>
          <p:nvPr/>
        </p:nvPicPr>
        <p:blipFill>
          <a:blip r:embed="rId10"/>
          <a:stretch>
            <a:fillRect/>
          </a:stretch>
        </p:blipFill>
        <p:spPr>
          <a:xfrm>
            <a:off x="0" y="0"/>
            <a:ext cx="12192000" cy="6858000"/>
          </a:xfrm>
          <a:prstGeom prst="rect">
            <a:avLst/>
          </a:prstGeom>
        </p:spPr>
      </p:pic>
      <p:pic>
        <p:nvPicPr>
          <p:cNvPr id="12" name="Image 10" descr="preencoded.png">    </p:cNvPr>
          <p:cNvPicPr>
            <a:picLocks noChangeAspect="1"/>
          </p:cNvPicPr>
          <p:nvPr/>
        </p:nvPicPr>
        <p:blipFill>
          <a:blip r:embed="rId11"/>
          <a:stretch>
            <a:fillRect/>
          </a:stretch>
        </p:blipFill>
        <p:spPr>
          <a:xfrm>
            <a:off x="9754752" y="2263565"/>
            <a:ext cx="633600" cy="506880"/>
          </a:xfrm>
          <a:prstGeom prst="rect">
            <a:avLst/>
          </a:prstGeom>
        </p:spPr>
      </p:pic>
      <p:sp>
        <p:nvSpPr>
          <p:cNvPr id="13" name="Text 0"/>
          <p:cNvSpPr txBox="1"/>
          <p:nvPr/>
        </p:nvSpPr>
        <p:spPr>
          <a:xfrm>
            <a:off x="6096000" y="6108622"/>
            <a:ext cx="5400675" cy="246221"/>
          </a:xfrm>
          <a:prstGeom prst="rect">
            <a:avLst/>
          </a:prstGeom>
          <a:noFill/>
          <a:ln/>
        </p:spPr>
        <p:txBody>
          <a:bodyPr wrap="square" lIns="0" tIns="0" rIns="0" bIns="0" rtlCol="0" anchor="t"/>
          <a:lstStyle/>
          <a:p>
            <a:pPr algn="r" indent="0" marL="0">
              <a:lnSpc>
                <a:spcPct val="100000"/>
              </a:lnSpc>
              <a:buNone/>
            </a:pPr>
            <a:r>
              <a:rPr lang="en-US" sz="1400" dirty="0">
                <a:solidFill>
                  <a:srgbClr val="040404"/>
                </a:solidFill>
                <a:latin typeface="Arial" pitchFamily="34" charset="0"/>
                <a:ea typeface="Arial" pitchFamily="34" charset="-122"/>
                <a:cs typeface="Arial" pitchFamily="34" charset="-120"/>
              </a:rPr>
              <a:t>17</a:t>
            </a:r>
            <a:endParaRPr lang="en-US" sz="1400" dirty="0"/>
          </a:p>
        </p:txBody>
      </p:sp>
      <p:sp>
        <p:nvSpPr>
          <p:cNvPr id="14" name="Text 1"/>
          <p:cNvSpPr txBox="1"/>
          <p:nvPr/>
        </p:nvSpPr>
        <p:spPr>
          <a:xfrm>
            <a:off x="697911" y="1027371"/>
            <a:ext cx="10397400" cy="889800"/>
          </a:xfrm>
          <a:prstGeom prst="rect">
            <a:avLst/>
          </a:prstGeom>
          <a:noFill/>
          <a:ln/>
        </p:spPr>
        <p:txBody>
          <a:bodyPr wrap="square" lIns="0" tIns="0" rIns="0" bIns="0" rtlCol="0" anchor="t"/>
          <a:lstStyle/>
          <a:p>
            <a:pPr algn="l" indent="0" marL="0">
              <a:lnSpc>
                <a:spcPct val="80000"/>
              </a:lnSpc>
              <a:buNone/>
            </a:pPr>
            <a:r>
              <a:rPr lang="en-US" sz="2800" b="1" dirty="0">
                <a:solidFill>
                  <a:srgbClr val="930E07"/>
                </a:solidFill>
                <a:latin typeface="Arial" pitchFamily="34" charset="0"/>
                <a:ea typeface="Arial" pitchFamily="34" charset="-122"/>
                <a:cs typeface="Arial" pitchFamily="34" charset="-120"/>
              </a:rPr>
              <a:t>Преимущества разных хобби для школьника
</a:t>
            </a:r>
            <a:endParaRPr lang="en-US" sz="2800" dirty="0"/>
          </a:p>
        </p:txBody>
      </p:sp>
      <p:sp>
        <p:nvSpPr>
          <p:cNvPr id="15" name="Text 2"/>
          <p:cNvSpPr txBox="1"/>
          <p:nvPr/>
        </p:nvSpPr>
        <p:spPr>
          <a:xfrm>
            <a:off x="810000" y="3116825"/>
            <a:ext cx="1765200" cy="2281200"/>
          </a:xfrm>
          <a:prstGeom prst="rect">
            <a:avLst/>
          </a:prstGeom>
          <a:noFill/>
          <a:ln/>
        </p:spPr>
        <p:txBody>
          <a:bodyPr wrap="square" lIns="0" tIns="0" rIns="0" bIns="0" rtlCol="0" anchor="t"/>
          <a:lstStyle/>
          <a:p>
            <a:pPr algn="l" indent="0" marL="0">
              <a:lnSpc>
                <a:spcPct val="100000"/>
              </a:lnSpc>
              <a:buNone/>
            </a:pPr>
            <a:r>
              <a:rPr lang="en-US" sz="1600" b="1" dirty="0">
                <a:solidFill>
                  <a:srgbClr val="930E07"/>
                </a:solidFill>
                <a:latin typeface="Arial" pitchFamily="34" charset="0"/>
                <a:ea typeface="Arial" pitchFamily="34" charset="-122"/>
                <a:cs typeface="Arial" pitchFamily="34" charset="-120"/>
              </a:rPr>
              <a:t>Чтение
</a:t>
            </a:r>
            <a:pPr algn="l" indent="0" marL="0">
              <a:lnSpc>
                <a:spcPct val="100000"/>
              </a:lnSpc>
              <a:buNone/>
            </a:pPr>
            <a:r>
              <a:rPr lang="en-US" sz="1400"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400" dirty="0">
                <a:solidFill>
                  <a:srgbClr val="5C5C5C"/>
                </a:solidFill>
                <a:latin typeface="Arial" pitchFamily="34" charset="0"/>
                <a:ea typeface="Arial" pitchFamily="34" charset="-122"/>
                <a:cs typeface="Arial" pitchFamily="34" charset="-120"/>
              </a:rPr>
              <a:t>Чтение расширяет словарный запас, тренирует память и помогает лучше понимать тексты. Оно также развивает внимание к деталям и делает устную речь более точной.
</a:t>
            </a:r>
            <a:endParaRPr lang="en-US" sz="1600" dirty="0"/>
          </a:p>
        </p:txBody>
      </p:sp>
      <p:sp>
        <p:nvSpPr>
          <p:cNvPr id="16" name="Text 3"/>
          <p:cNvSpPr txBox="1"/>
          <p:nvPr/>
        </p:nvSpPr>
        <p:spPr>
          <a:xfrm>
            <a:off x="3011750" y="3116825"/>
            <a:ext cx="1765200" cy="2281200"/>
          </a:xfrm>
          <a:prstGeom prst="rect">
            <a:avLst/>
          </a:prstGeom>
          <a:noFill/>
          <a:ln/>
        </p:spPr>
        <p:txBody>
          <a:bodyPr wrap="square" lIns="0" tIns="0" rIns="0" bIns="0" rtlCol="0" anchor="t"/>
          <a:lstStyle/>
          <a:p>
            <a:pPr algn="l" indent="0" marL="0">
              <a:lnSpc>
                <a:spcPct val="100000"/>
              </a:lnSpc>
              <a:buNone/>
            </a:pPr>
            <a:r>
              <a:rPr lang="en-US" sz="1581" b="1" dirty="0">
                <a:solidFill>
                  <a:srgbClr val="930E07"/>
                </a:solidFill>
                <a:latin typeface="Arial" pitchFamily="34" charset="0"/>
                <a:ea typeface="Arial" pitchFamily="34" charset="-122"/>
                <a:cs typeface="Arial" pitchFamily="34" charset="-120"/>
              </a:rPr>
              <a:t>Спорт
</a:t>
            </a:r>
            <a:pPr algn="l" indent="0" marL="0">
              <a:lnSpc>
                <a:spcPct val="100000"/>
              </a:lnSpc>
              <a:buNone/>
            </a:pPr>
            <a:r>
              <a:rPr lang="en-US" sz="1581"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384" dirty="0">
                <a:solidFill>
                  <a:srgbClr val="5C5C5C"/>
                </a:solidFill>
                <a:latin typeface="Arial" pitchFamily="34" charset="0"/>
                <a:ea typeface="Arial" pitchFamily="34" charset="-122"/>
                <a:cs typeface="Arial" pitchFamily="34" charset="-120"/>
              </a:rPr>
              <a:t>Спорт укрепляет здоровье, развивает выносливость и учит работать в команде. Регулярные тренировки помогают чувствовать себя энергичнее и увереннее в повседневной жизни.
</a:t>
            </a:r>
            <a:endParaRPr lang="en-US" sz="1581" dirty="0"/>
          </a:p>
        </p:txBody>
      </p:sp>
      <p:sp>
        <p:nvSpPr>
          <p:cNvPr id="17" name="Text 4"/>
          <p:cNvSpPr txBox="1"/>
          <p:nvPr/>
        </p:nvSpPr>
        <p:spPr>
          <a:xfrm>
            <a:off x="5219999" y="3116825"/>
            <a:ext cx="1632000" cy="2281200"/>
          </a:xfrm>
          <a:prstGeom prst="rect">
            <a:avLst/>
          </a:prstGeom>
          <a:noFill/>
          <a:ln/>
        </p:spPr>
        <p:txBody>
          <a:bodyPr wrap="square" lIns="0" tIns="0" rIns="0" bIns="0" rtlCol="0" anchor="t"/>
          <a:lstStyle/>
          <a:p>
            <a:pPr algn="l" indent="0" marL="0">
              <a:lnSpc>
                <a:spcPct val="100000"/>
              </a:lnSpc>
              <a:buNone/>
            </a:pPr>
            <a:r>
              <a:rPr lang="en-US" sz="1544" b="1" dirty="0">
                <a:solidFill>
                  <a:srgbClr val="930E07"/>
                </a:solidFill>
                <a:latin typeface="Arial" pitchFamily="34" charset="0"/>
                <a:ea typeface="Arial" pitchFamily="34" charset="-122"/>
                <a:cs typeface="Arial" pitchFamily="34" charset="-120"/>
              </a:rPr>
              <a:t>Музыка
</a:t>
            </a:r>
            <a:pPr algn="l" indent="0" marL="0">
              <a:lnSpc>
                <a:spcPct val="100000"/>
              </a:lnSpc>
              <a:buNone/>
            </a:pPr>
            <a:r>
              <a:rPr lang="en-US" sz="1544"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351" dirty="0">
                <a:solidFill>
                  <a:srgbClr val="5C5C5C"/>
                </a:solidFill>
                <a:latin typeface="Arial" pitchFamily="34" charset="0"/>
                <a:ea typeface="Arial" pitchFamily="34" charset="-122"/>
                <a:cs typeface="Arial" pitchFamily="34" charset="-120"/>
              </a:rPr>
              <a:t>Музыка помогает расслабиться после уроков, улучшает чувство ритма и настроение. Она развивает слух и поддерживает концентрацию, когда нужно спокойно выполнять задания.
</a:t>
            </a:r>
            <a:endParaRPr lang="en-US" sz="1544" dirty="0"/>
          </a:p>
        </p:txBody>
      </p:sp>
      <p:sp>
        <p:nvSpPr>
          <p:cNvPr id="18" name="Text 5"/>
          <p:cNvSpPr txBox="1"/>
          <p:nvPr/>
        </p:nvSpPr>
        <p:spPr>
          <a:xfrm>
            <a:off x="7380000" y="3116825"/>
            <a:ext cx="1765200" cy="2281200"/>
          </a:xfrm>
          <a:prstGeom prst="rect">
            <a:avLst/>
          </a:prstGeom>
          <a:noFill/>
          <a:ln/>
        </p:spPr>
        <p:txBody>
          <a:bodyPr wrap="square" lIns="0" tIns="0" rIns="0" bIns="0" rtlCol="0" anchor="t"/>
          <a:lstStyle/>
          <a:p>
            <a:pPr algn="l" indent="0" marL="0">
              <a:lnSpc>
                <a:spcPct val="100000"/>
              </a:lnSpc>
              <a:buNone/>
            </a:pPr>
            <a:r>
              <a:rPr lang="en-US" sz="1600" b="1" dirty="0">
                <a:solidFill>
                  <a:srgbClr val="930E07"/>
                </a:solidFill>
                <a:latin typeface="Arial" pitchFamily="34" charset="0"/>
                <a:ea typeface="Arial" pitchFamily="34" charset="-122"/>
                <a:cs typeface="Arial" pitchFamily="34" charset="-120"/>
              </a:rPr>
              <a:t>Творчество
</a:t>
            </a:r>
            <a:pPr algn="l" indent="0" marL="0">
              <a:lnSpc>
                <a:spcPct val="100000"/>
              </a:lnSpc>
              <a:buNone/>
            </a:pPr>
            <a:r>
              <a:rPr lang="en-US" sz="1600"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400" dirty="0">
                <a:solidFill>
                  <a:srgbClr val="5C5C5C"/>
                </a:solidFill>
                <a:latin typeface="Arial" pitchFamily="34" charset="0"/>
                <a:ea typeface="Arial" pitchFamily="34" charset="-122"/>
                <a:cs typeface="Arial" pitchFamily="34" charset="-120"/>
              </a:rPr>
              <a:t>Рисование, лепка и другие творческие занятия развивают фантазию, терпение и аккуратность. Они помогают выражать мысли через образ и цвет, а не только словами.
</a:t>
            </a:r>
            <a:endParaRPr lang="en-US" sz="1600" dirty="0"/>
          </a:p>
        </p:txBody>
      </p:sp>
      <p:sp>
        <p:nvSpPr>
          <p:cNvPr id="19" name="Text 6"/>
          <p:cNvSpPr txBox="1"/>
          <p:nvPr/>
        </p:nvSpPr>
        <p:spPr>
          <a:xfrm>
            <a:off x="9600400" y="3116825"/>
            <a:ext cx="1716000" cy="2281200"/>
          </a:xfrm>
          <a:prstGeom prst="rect">
            <a:avLst/>
          </a:prstGeom>
          <a:noFill/>
          <a:ln/>
        </p:spPr>
        <p:txBody>
          <a:bodyPr wrap="square" lIns="0" tIns="0" rIns="0" bIns="0" rtlCol="0" anchor="t"/>
          <a:lstStyle/>
          <a:p>
            <a:pPr algn="l" indent="0" marL="0">
              <a:lnSpc>
                <a:spcPct val="100000"/>
              </a:lnSpc>
              <a:buNone/>
            </a:pPr>
            <a:r>
              <a:rPr lang="en-US" sz="1580" b="1" dirty="0">
                <a:solidFill>
                  <a:srgbClr val="930E07"/>
                </a:solidFill>
                <a:latin typeface="Arial" pitchFamily="34" charset="0"/>
                <a:ea typeface="Arial" pitchFamily="34" charset="-122"/>
                <a:cs typeface="Arial" pitchFamily="34" charset="-120"/>
              </a:rPr>
              <a:t>Игры
</a:t>
            </a:r>
            <a:pPr algn="l" indent="0" marL="0">
              <a:lnSpc>
                <a:spcPct val="100000"/>
              </a:lnSpc>
              <a:buNone/>
            </a:pPr>
            <a:r>
              <a:rPr lang="en-US" sz="1382"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382" dirty="0">
                <a:solidFill>
                  <a:srgbClr val="5C5C5C"/>
                </a:solidFill>
                <a:latin typeface="Arial" pitchFamily="34" charset="0"/>
                <a:ea typeface="Arial" pitchFamily="34" charset="-122"/>
                <a:cs typeface="Arial" pitchFamily="34" charset="-120"/>
              </a:rPr>
              <a:t>Игры тренируют реакцию, логическое мышление и умение планировать шаги. В командных играх школьники также учатся договариваться, слушать других и действовать вместе.
</a:t>
            </a:r>
            <a:endParaRPr lang="en-US" sz="158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pic>
        <p:nvPicPr>
          <p:cNvPr id="3" name="Image 1" descr="preencoded.png">    </p:cNvPr>
          <p:cNvPicPr>
            <a:picLocks noChangeAspect="1"/>
          </p:cNvPicPr>
          <p:nvPr/>
        </p:nvPicPr>
        <p:blipFill>
          <a:blip r:embed="rId2"/>
          <a:stretch>
            <a:fillRect/>
          </a:stretch>
        </p:blipFill>
        <p:spPr>
          <a:xfrm>
            <a:off x="4886632" y="2579511"/>
            <a:ext cx="6228408" cy="2115827"/>
          </a:xfrm>
          <a:prstGeom prst="rect">
            <a:avLst/>
          </a:prstGeom>
        </p:spPr>
      </p:pic>
      <p:sp>
        <p:nvSpPr>
          <p:cNvPr id="4" name="Text 0"/>
          <p:cNvSpPr txBox="1"/>
          <p:nvPr/>
        </p:nvSpPr>
        <p:spPr>
          <a:xfrm>
            <a:off x="675597" y="1027371"/>
            <a:ext cx="10397400" cy="889800"/>
          </a:xfrm>
          <a:prstGeom prst="rect">
            <a:avLst/>
          </a:prstGeom>
          <a:noFill/>
          <a:ln/>
        </p:spPr>
        <p:txBody>
          <a:bodyPr wrap="square" lIns="0" tIns="0" rIns="0" bIns="0" rtlCol="0" anchor="t"/>
          <a:lstStyle/>
          <a:p>
            <a:pPr algn="l" indent="0" marL="0">
              <a:lnSpc>
                <a:spcPct val="80000"/>
              </a:lnSpc>
              <a:buNone/>
            </a:pPr>
            <a:r>
              <a:rPr lang="en-US" sz="2800" b="1" dirty="0">
                <a:solidFill>
                  <a:srgbClr val="930E07"/>
                </a:solidFill>
                <a:latin typeface="Arial" pitchFamily="34" charset="0"/>
                <a:ea typeface="Arial" pitchFamily="34" charset="-122"/>
                <a:cs typeface="Arial" pitchFamily="34" charset="-120"/>
              </a:rPr>
              <a:t>Мой обычный день и свободное время
</a:t>
            </a:r>
            <a:endParaRPr lang="en-US" sz="2800" dirty="0"/>
          </a:p>
        </p:txBody>
      </p:sp>
      <p:sp>
        <p:nvSpPr>
          <p:cNvPr id="5" name="Text 1"/>
          <p:cNvSpPr txBox="1"/>
          <p:nvPr/>
        </p:nvSpPr>
        <p:spPr>
          <a:xfrm>
            <a:off x="6096000" y="6108622"/>
            <a:ext cx="5400675" cy="246221"/>
          </a:xfrm>
          <a:prstGeom prst="rect">
            <a:avLst/>
          </a:prstGeom>
          <a:noFill/>
          <a:ln/>
        </p:spPr>
        <p:txBody>
          <a:bodyPr wrap="square" lIns="0" tIns="0" rIns="0" bIns="0" rtlCol="0" anchor="t"/>
          <a:lstStyle/>
          <a:p>
            <a:pPr algn="r" indent="0" marL="0">
              <a:lnSpc>
                <a:spcPct val="100000"/>
              </a:lnSpc>
              <a:buNone/>
            </a:pPr>
            <a:r>
              <a:rPr lang="en-US" sz="1400" dirty="0">
                <a:solidFill>
                  <a:srgbClr val="000000"/>
                </a:solidFill>
                <a:latin typeface="Arial" pitchFamily="34" charset="0"/>
                <a:ea typeface="Arial" pitchFamily="34" charset="-122"/>
                <a:cs typeface="Arial" pitchFamily="34" charset="-120"/>
              </a:rPr>
              <a:t>18</a:t>
            </a:r>
            <a:endParaRPr lang="en-US" sz="1400" dirty="0"/>
          </a:p>
        </p:txBody>
      </p:sp>
      <p:sp>
        <p:nvSpPr>
          <p:cNvPr id="6" name="Text 2"/>
          <p:cNvSpPr txBox="1"/>
          <p:nvPr/>
        </p:nvSpPr>
        <p:spPr>
          <a:xfrm>
            <a:off x="717754" y="2400300"/>
            <a:ext cx="3733068" cy="3314698"/>
          </a:xfrm>
          <a:prstGeom prst="rect">
            <a:avLst/>
          </a:prstGeom>
          <a:noFill/>
          <a:ln/>
        </p:spPr>
        <p:txBody>
          <a:bodyPr wrap="square" lIns="0" tIns="0" rIns="0" bIns="0" rtlCol="0" anchor="ctr"/>
          <a:lstStyle/>
          <a:p>
            <a:pPr algn="l" indent="0" marL="0">
              <a:lnSpc>
                <a:spcPct val="100000"/>
              </a:lnSpc>
              <a:buNone/>
            </a:pPr>
            <a:r>
              <a:rPr lang="en-US" sz="1400" dirty="0">
                <a:solidFill>
                  <a:srgbClr val="040404"/>
                </a:solidFill>
                <a:latin typeface="Arial" pitchFamily="34" charset="0"/>
                <a:ea typeface="Arial" pitchFamily="34" charset="-122"/>
                <a:cs typeface="Arial" pitchFamily="34" charset="-120"/>
              </a:rPr>
              <a:t>Таблица показывает, как можно распределять день между учёбой, отдыхом и любимыми занятиями. Это помогает составить короткий рассказ о своём распорядке.
</a:t>
            </a:r>
            <a:pPr algn="l" indent="0" marL="0">
              <a:lnSpc>
                <a:spcPct val="100000"/>
              </a:lnSpc>
              <a:buNone/>
            </a:pPr>
            <a:r>
              <a:rPr lang="en-US" sz="1600" dirty="0">
                <a:solidFill>
                  <a:srgbClr val="040404"/>
                </a:solidFill>
                <a:latin typeface="Arial" pitchFamily="34" charset="0"/>
                <a:ea typeface="Arial" pitchFamily="34" charset="-122"/>
                <a:cs typeface="Arial" pitchFamily="34" charset="-120"/>
              </a:rPr>
              <a:t>
</a:t>
            </a:r>
            <a:pPr algn="l" indent="0" marL="0">
              <a:lnSpc>
                <a:spcPct val="100000"/>
              </a:lnSpc>
              <a:buNone/>
            </a:pPr>
            <a:r>
              <a:rPr lang="en-US" sz="1400" dirty="0">
                <a:solidFill>
                  <a:srgbClr val="5C5C5C"/>
                </a:solidFill>
                <a:latin typeface="Arial" pitchFamily="34" charset="0"/>
                <a:ea typeface="Arial" pitchFamily="34" charset="-122"/>
                <a:cs typeface="Arial" pitchFamily="34" charset="-120"/>
              </a:rPr>
              <a:t>План дня помогает не забывать об учёбе и находить время для хобби. Такой порядок делает рассказ о распорядке простым и понятным.
</a:t>
            </a:r>
            <a:endParaRPr lang="en-US" sz="1400" dirty="0"/>
          </a:p>
        </p:txBody>
      </p:sp>
      <p:sp>
        <p:nvSpPr>
          <p:cNvPr id="7" name="Text 3"/>
          <p:cNvSpPr txBox="1"/>
          <p:nvPr/>
        </p:nvSpPr>
        <p:spPr>
          <a:xfrm>
            <a:off x="4886631" y="5030998"/>
            <a:ext cx="6228407" cy="684000"/>
          </a:xfrm>
          <a:prstGeom prst="rect">
            <a:avLst/>
          </a:prstGeom>
          <a:noFill/>
          <a:ln/>
        </p:spPr>
        <p:txBody>
          <a:bodyPr wrap="square" lIns="0" tIns="0" rIns="0" bIns="0" rtlCol="0" anchor="t"/>
          <a:lstStyle/>
          <a:p>
            <a:pPr algn="l" indent="0" marL="0">
              <a:lnSpc>
                <a:spcPct val="100000"/>
              </a:lnSpc>
              <a:buNone/>
            </a:pPr>
            <a:r>
              <a:rPr lang="en-US" sz="1400" dirty="0">
                <a:solidFill>
                  <a:srgbClr val="930E07"/>
                </a:solidFill>
                <a:latin typeface="Arial" pitchFamily="34" charset="0"/>
                <a:ea typeface="Arial" pitchFamily="34" charset="-122"/>
                <a:cs typeface="Arial" pitchFamily="34" charset="-120"/>
              </a:rPr>
              <a:t>Unit 5, тема Favourite Pastimes
</a:t>
            </a:r>
            <a:endParaRPr lang="en-US" sz="14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pic>
        <p:nvPicPr>
          <p:cNvPr id="3" name="Image 1" descr="preencoded.png">    </p:cNvPr>
          <p:cNvPicPr>
            <a:picLocks noChangeAspect="1"/>
          </p:cNvPicPr>
          <p:nvPr/>
        </p:nvPicPr>
        <p:blipFill>
          <a:blip r:embed="rId2"/>
          <a:stretch>
            <a:fillRect/>
          </a:stretch>
        </p:blipFill>
        <p:spPr>
          <a:xfrm>
            <a:off x="0" y="0"/>
            <a:ext cx="12192000" cy="6858000"/>
          </a:xfrm>
          <a:prstGeom prst="rect">
            <a:avLst/>
          </a:prstGeom>
        </p:spPr>
      </p:pic>
      <p:pic>
        <p:nvPicPr>
          <p:cNvPr id="4" name="Image 2" descr="preencoded.png">    </p:cNvPr>
          <p:cNvPicPr>
            <a:picLocks noChangeAspect="1"/>
          </p:cNvPicPr>
          <p:nvPr/>
        </p:nvPicPr>
        <p:blipFill>
          <a:blip r:embed="rId3"/>
          <a:stretch>
            <a:fillRect/>
          </a:stretch>
        </p:blipFill>
        <p:spPr>
          <a:xfrm>
            <a:off x="0" y="0"/>
            <a:ext cx="12192000" cy="6858000"/>
          </a:xfrm>
          <a:prstGeom prst="rect">
            <a:avLst/>
          </a:prstGeom>
        </p:spPr>
      </p:pic>
      <p:pic>
        <p:nvPicPr>
          <p:cNvPr id="5" name="Image 3" descr="preencoded.png">    </p:cNvPr>
          <p:cNvPicPr>
            <a:picLocks noChangeAspect="1"/>
          </p:cNvPicPr>
          <p:nvPr/>
        </p:nvPicPr>
        <p:blipFill>
          <a:blip r:embed="rId4"/>
          <a:stretch>
            <a:fillRect/>
          </a:stretch>
        </p:blipFill>
        <p:spPr>
          <a:xfrm>
            <a:off x="0" y="0"/>
            <a:ext cx="12192000" cy="6858000"/>
          </a:xfrm>
          <a:prstGeom prst="rect">
            <a:avLst/>
          </a:prstGeom>
        </p:spPr>
      </p:pic>
      <p:pic>
        <p:nvPicPr>
          <p:cNvPr id="6" name="Image 4" descr="preencoded.png">    </p:cNvPr>
          <p:cNvPicPr>
            <a:picLocks noChangeAspect="1"/>
          </p:cNvPicPr>
          <p:nvPr/>
        </p:nvPicPr>
        <p:blipFill>
          <a:blip r:embed="rId5"/>
          <a:stretch>
            <a:fillRect/>
          </a:stretch>
        </p:blipFill>
        <p:spPr>
          <a:xfrm>
            <a:off x="0" y="0"/>
            <a:ext cx="12192000" cy="6858000"/>
          </a:xfrm>
          <a:prstGeom prst="rect">
            <a:avLst/>
          </a:prstGeom>
        </p:spPr>
      </p:pic>
      <p:pic>
        <p:nvPicPr>
          <p:cNvPr id="7" name="Image 5" descr="preencoded.png">    </p:cNvPr>
          <p:cNvPicPr>
            <a:picLocks noChangeAspect="1"/>
          </p:cNvPicPr>
          <p:nvPr/>
        </p:nvPicPr>
        <p:blipFill>
          <a:blip r:embed="rId6"/>
          <a:stretch>
            <a:fillRect/>
          </a:stretch>
        </p:blipFill>
        <p:spPr>
          <a:xfrm>
            <a:off x="0" y="0"/>
            <a:ext cx="12192000" cy="6858000"/>
          </a:xfrm>
          <a:prstGeom prst="rect">
            <a:avLst/>
          </a:prstGeom>
        </p:spPr>
      </p:pic>
      <p:sp>
        <p:nvSpPr>
          <p:cNvPr id="8" name="Text 0"/>
          <p:cNvSpPr txBox="1"/>
          <p:nvPr/>
        </p:nvSpPr>
        <p:spPr>
          <a:xfrm>
            <a:off x="6096000" y="6108622"/>
            <a:ext cx="5400675" cy="246221"/>
          </a:xfrm>
          <a:prstGeom prst="rect">
            <a:avLst/>
          </a:prstGeom>
          <a:noFill/>
          <a:ln/>
        </p:spPr>
        <p:txBody>
          <a:bodyPr wrap="square" lIns="0" tIns="0" rIns="0" bIns="0" rtlCol="0" anchor="t"/>
          <a:lstStyle/>
          <a:p>
            <a:pPr algn="r" indent="0" marL="0">
              <a:lnSpc>
                <a:spcPct val="100000"/>
              </a:lnSpc>
              <a:buNone/>
            </a:pPr>
            <a:r>
              <a:rPr lang="en-US" sz="1400" dirty="0">
                <a:solidFill>
                  <a:srgbClr val="FFFFFF"/>
                </a:solidFill>
                <a:latin typeface="Arial" pitchFamily="34" charset="0"/>
                <a:ea typeface="Arial" pitchFamily="34" charset="-122"/>
                <a:cs typeface="Arial" pitchFamily="34" charset="-120"/>
              </a:rPr>
              <a:t>19</a:t>
            </a:r>
            <a:endParaRPr lang="en-US" sz="1400" dirty="0"/>
          </a:p>
        </p:txBody>
      </p:sp>
      <p:sp>
        <p:nvSpPr>
          <p:cNvPr id="9" name="Text 1"/>
          <p:cNvSpPr txBox="1"/>
          <p:nvPr/>
        </p:nvSpPr>
        <p:spPr>
          <a:xfrm>
            <a:off x="695325" y="1026367"/>
            <a:ext cx="10397400" cy="889800"/>
          </a:xfrm>
          <a:prstGeom prst="rect">
            <a:avLst/>
          </a:prstGeom>
          <a:noFill/>
          <a:ln/>
        </p:spPr>
        <p:txBody>
          <a:bodyPr wrap="square" lIns="0" tIns="0" rIns="0" bIns="0" rtlCol="0" anchor="t"/>
          <a:lstStyle/>
          <a:p>
            <a:pPr algn="l" indent="0" marL="0">
              <a:lnSpc>
                <a:spcPct val="80000"/>
              </a:lnSpc>
              <a:buNone/>
            </a:pPr>
            <a:r>
              <a:rPr lang="en-US" sz="2800" b="1" dirty="0">
                <a:solidFill>
                  <a:srgbClr val="FFFFFF"/>
                </a:solidFill>
                <a:latin typeface="Arial" pitchFamily="34" charset="0"/>
                <a:ea typeface="Arial" pitchFamily="34" charset="-122"/>
                <a:cs typeface="Arial" pitchFamily="34" charset="-120"/>
              </a:rPr>
              <a:t>Мини-опрос о любимых занятиях в классе
</a:t>
            </a:r>
            <a:endParaRPr lang="en-US" sz="2800" dirty="0"/>
          </a:p>
        </p:txBody>
      </p:sp>
      <p:sp>
        <p:nvSpPr>
          <p:cNvPr id="10" name="Text 2"/>
          <p:cNvSpPr txBox="1"/>
          <p:nvPr/>
        </p:nvSpPr>
        <p:spPr>
          <a:xfrm>
            <a:off x="695326" y="2871024"/>
            <a:ext cx="2026501" cy="2872550"/>
          </a:xfrm>
          <a:prstGeom prst="rect">
            <a:avLst/>
          </a:prstGeom>
          <a:noFill/>
          <a:ln/>
        </p:spPr>
        <p:txBody>
          <a:bodyPr wrap="square" lIns="0" tIns="0" rIns="0" bIns="0" rtlCol="0" anchor="t"/>
          <a:lstStyle/>
          <a:p>
            <a:pPr algn="l" indent="0" marL="0">
              <a:lnSpc>
                <a:spcPct val="100000"/>
              </a:lnSpc>
              <a:buNone/>
            </a:pPr>
            <a:r>
              <a:rPr lang="en-US" sz="1600" b="1" dirty="0">
                <a:solidFill>
                  <a:srgbClr val="FFD279"/>
                </a:solidFill>
                <a:latin typeface="Arial" pitchFamily="34" charset="0"/>
                <a:ea typeface="Arial" pitchFamily="34" charset="-122"/>
                <a:cs typeface="Arial" pitchFamily="34" charset="-120"/>
              </a:rPr>
              <a:t>Любимое хобби
</a:t>
            </a:r>
            <a:pPr algn="l" indent="0" marL="0">
              <a:lnSpc>
                <a:spcPct val="100000"/>
              </a:lnSpc>
              <a:buNone/>
            </a:pPr>
            <a:r>
              <a:rPr lang="en-US" sz="200" dirty="0">
                <a:solidFill>
                  <a:srgbClr val="FFD279"/>
                </a:solidFill>
                <a:latin typeface="Arial" pitchFamily="34" charset="0"/>
                <a:ea typeface="Arial" pitchFamily="34" charset="-122"/>
                <a:cs typeface="Arial" pitchFamily="34" charset="-120"/>
              </a:rPr>
              <a:t>
</a:t>
            </a:r>
            <a:pPr algn="l" indent="0" marL="0">
              <a:lnSpc>
                <a:spcPct val="100000"/>
              </a:lnSpc>
              <a:buNone/>
            </a:pPr>
            <a:r>
              <a:rPr lang="en-US" sz="1400" dirty="0">
                <a:solidFill>
                  <a:srgbClr val="FFFFFF"/>
                </a:solidFill>
                <a:latin typeface="Arial" pitchFamily="34" charset="0"/>
                <a:ea typeface="Arial" pitchFamily="34" charset="-122"/>
                <a:cs typeface="Arial" pitchFamily="34" charset="-120"/>
              </a:rPr>
              <a:t>Спросите, какое занятие ученики считают самым интересным. Один короткий вопрос уже показывает общий круг предпочтений и помогает начать разговор на английском языке.
</a:t>
            </a:r>
            <a:endParaRPr lang="en-US" sz="1600" dirty="0"/>
          </a:p>
        </p:txBody>
      </p:sp>
      <p:sp>
        <p:nvSpPr>
          <p:cNvPr id="11" name="Text 3"/>
          <p:cNvSpPr txBox="1"/>
          <p:nvPr/>
        </p:nvSpPr>
        <p:spPr>
          <a:xfrm>
            <a:off x="2889038" y="2871024"/>
            <a:ext cx="2026501" cy="2872550"/>
          </a:xfrm>
          <a:prstGeom prst="rect">
            <a:avLst/>
          </a:prstGeom>
          <a:noFill/>
          <a:ln/>
        </p:spPr>
        <p:txBody>
          <a:bodyPr wrap="square" lIns="0" tIns="0" rIns="0" bIns="0" rtlCol="0" anchor="t"/>
          <a:lstStyle/>
          <a:p>
            <a:pPr algn="l" indent="0" marL="0">
              <a:lnSpc>
                <a:spcPct val="100000"/>
              </a:lnSpc>
              <a:buNone/>
            </a:pPr>
            <a:r>
              <a:rPr lang="en-US" sz="1600" b="1" dirty="0">
                <a:solidFill>
                  <a:srgbClr val="FFD279"/>
                </a:solidFill>
                <a:latin typeface="Arial" pitchFamily="34" charset="0"/>
                <a:ea typeface="Arial" pitchFamily="34" charset="-122"/>
                <a:cs typeface="Arial" pitchFamily="34" charset="-120"/>
              </a:rPr>
              <a:t>Частота занятий
</a:t>
            </a:r>
            <a:pPr algn="l" indent="0" marL="0">
              <a:lnSpc>
                <a:spcPct val="100000"/>
              </a:lnSpc>
              <a:buNone/>
            </a:pPr>
            <a:r>
              <a:rPr lang="en-US" sz="200" dirty="0">
                <a:solidFill>
                  <a:srgbClr val="FFD279"/>
                </a:solidFill>
                <a:latin typeface="Arial" pitchFamily="34" charset="0"/>
                <a:ea typeface="Arial" pitchFamily="34" charset="-122"/>
                <a:cs typeface="Arial" pitchFamily="34" charset="-120"/>
              </a:rPr>
              <a:t>
</a:t>
            </a:r>
            <a:pPr algn="l" indent="0" marL="0">
              <a:lnSpc>
                <a:spcPct val="100000"/>
              </a:lnSpc>
              <a:buNone/>
            </a:pPr>
            <a:r>
              <a:rPr lang="en-US" sz="1400" dirty="0">
                <a:solidFill>
                  <a:srgbClr val="FFFFFF"/>
                </a:solidFill>
                <a:latin typeface="Arial" pitchFamily="34" charset="0"/>
                <a:ea typeface="Arial" pitchFamily="34" charset="-122"/>
                <a:cs typeface="Arial" pitchFamily="34" charset="-120"/>
              </a:rPr>
              <a:t>Уточните, как часто ребята занимаются своим хобби: always, usually, often или sometimes. Такие ответы делают результаты опроса точнее и полезнее для сравнения.
</a:t>
            </a:r>
            <a:endParaRPr lang="en-US" sz="1600" dirty="0"/>
          </a:p>
        </p:txBody>
      </p:sp>
      <p:sp>
        <p:nvSpPr>
          <p:cNvPr id="12" name="Text 4"/>
          <p:cNvSpPr txBox="1"/>
          <p:nvPr/>
        </p:nvSpPr>
        <p:spPr>
          <a:xfrm>
            <a:off x="5082750" y="2871024"/>
            <a:ext cx="2026501" cy="2872550"/>
          </a:xfrm>
          <a:prstGeom prst="rect">
            <a:avLst/>
          </a:prstGeom>
          <a:noFill/>
          <a:ln/>
        </p:spPr>
        <p:txBody>
          <a:bodyPr wrap="square" lIns="0" tIns="0" rIns="0" bIns="0" rtlCol="0" anchor="t"/>
          <a:lstStyle/>
          <a:p>
            <a:pPr algn="l" indent="0" marL="0">
              <a:lnSpc>
                <a:spcPct val="100000"/>
              </a:lnSpc>
              <a:buNone/>
            </a:pPr>
            <a:r>
              <a:rPr lang="en-US" sz="1600" b="1" dirty="0">
                <a:solidFill>
                  <a:srgbClr val="FFD279"/>
                </a:solidFill>
                <a:latin typeface="Arial" pitchFamily="34" charset="0"/>
                <a:ea typeface="Arial" pitchFamily="34" charset="-122"/>
                <a:cs typeface="Arial" pitchFamily="34" charset="-120"/>
              </a:rPr>
              <a:t>Причина выбора
</a:t>
            </a:r>
            <a:pPr algn="l" indent="0" marL="0">
              <a:lnSpc>
                <a:spcPct val="100000"/>
              </a:lnSpc>
              <a:buNone/>
            </a:pPr>
            <a:r>
              <a:rPr lang="en-US" sz="200" dirty="0">
                <a:solidFill>
                  <a:srgbClr val="FFD279"/>
                </a:solidFill>
                <a:latin typeface="Arial" pitchFamily="34" charset="0"/>
                <a:ea typeface="Arial" pitchFamily="34" charset="-122"/>
                <a:cs typeface="Arial" pitchFamily="34" charset="-120"/>
              </a:rPr>
              <a:t>
</a:t>
            </a:r>
            <a:pPr algn="l" indent="0" marL="0">
              <a:lnSpc>
                <a:spcPct val="100000"/>
              </a:lnSpc>
              <a:buNone/>
            </a:pPr>
            <a:r>
              <a:rPr lang="en-US" sz="1400" dirty="0">
                <a:solidFill>
                  <a:srgbClr val="FFFFFF"/>
                </a:solidFill>
                <a:latin typeface="Arial" pitchFamily="34" charset="0"/>
                <a:ea typeface="Arial" pitchFamily="34" charset="-122"/>
                <a:cs typeface="Arial" pitchFamily="34" charset="-120"/>
              </a:rPr>
              <a:t>Попросите объяснить, почему выбрано именно это занятие. Ответы because it is fun, relaxing or interesting помогают увидеть не только выбор, но и его мотив.
</a:t>
            </a:r>
            <a:endParaRPr lang="en-US" sz="1600" dirty="0"/>
          </a:p>
        </p:txBody>
      </p:sp>
      <p:sp>
        <p:nvSpPr>
          <p:cNvPr id="13" name="Text 5"/>
          <p:cNvSpPr txBox="1"/>
          <p:nvPr/>
        </p:nvSpPr>
        <p:spPr>
          <a:xfrm>
            <a:off x="7276463" y="2871024"/>
            <a:ext cx="2026501" cy="2872550"/>
          </a:xfrm>
          <a:prstGeom prst="rect">
            <a:avLst/>
          </a:prstGeom>
          <a:noFill/>
          <a:ln/>
        </p:spPr>
        <p:txBody>
          <a:bodyPr wrap="square" lIns="0" tIns="0" rIns="0" bIns="0" rtlCol="0" anchor="t"/>
          <a:lstStyle/>
          <a:p>
            <a:pPr algn="l" indent="0" marL="0">
              <a:lnSpc>
                <a:spcPct val="100000"/>
              </a:lnSpc>
              <a:buNone/>
            </a:pPr>
            <a:r>
              <a:rPr lang="en-US" sz="1600" b="1" dirty="0">
                <a:solidFill>
                  <a:srgbClr val="FFD279"/>
                </a:solidFill>
                <a:latin typeface="Arial" pitchFamily="34" charset="0"/>
                <a:ea typeface="Arial" pitchFamily="34" charset="-122"/>
                <a:cs typeface="Arial" pitchFamily="34" charset="-120"/>
              </a:rPr>
              <a:t>Группировка результатов
</a:t>
            </a:r>
            <a:pPr algn="l" indent="0" marL="0">
              <a:lnSpc>
                <a:spcPct val="100000"/>
              </a:lnSpc>
              <a:buNone/>
            </a:pPr>
            <a:r>
              <a:rPr lang="en-US" sz="200" dirty="0">
                <a:solidFill>
                  <a:srgbClr val="FFD279"/>
                </a:solidFill>
                <a:latin typeface="Arial" pitchFamily="34" charset="0"/>
                <a:ea typeface="Arial" pitchFamily="34" charset="-122"/>
                <a:cs typeface="Arial" pitchFamily="34" charset="-120"/>
              </a:rPr>
              <a:t>
</a:t>
            </a:r>
            <a:pPr algn="l" indent="0" marL="0">
              <a:lnSpc>
                <a:spcPct val="100000"/>
              </a:lnSpc>
              <a:buNone/>
            </a:pPr>
            <a:r>
              <a:rPr lang="en-US" sz="1400" dirty="0">
                <a:solidFill>
                  <a:srgbClr val="FFFFFF"/>
                </a:solidFill>
                <a:latin typeface="Arial" pitchFamily="34" charset="0"/>
                <a:ea typeface="Arial" pitchFamily="34" charset="-122"/>
                <a:cs typeface="Arial" pitchFamily="34" charset="-120"/>
              </a:rPr>
              <a:t>Удобно объединять ответы по темам: sport, reading, music, games и creative activities. Так легче заметить, какие интересы встречаются чаще, а какие — реже.
</a:t>
            </a:r>
            <a:endParaRPr lang="en-US" sz="1600" dirty="0"/>
          </a:p>
        </p:txBody>
      </p:sp>
      <p:sp>
        <p:nvSpPr>
          <p:cNvPr id="14" name="Text 6"/>
          <p:cNvSpPr txBox="1"/>
          <p:nvPr/>
        </p:nvSpPr>
        <p:spPr>
          <a:xfrm>
            <a:off x="9470175" y="2871024"/>
            <a:ext cx="2026501" cy="2872550"/>
          </a:xfrm>
          <a:prstGeom prst="rect">
            <a:avLst/>
          </a:prstGeom>
          <a:noFill/>
          <a:ln/>
        </p:spPr>
        <p:txBody>
          <a:bodyPr wrap="square" lIns="0" tIns="0" rIns="0" bIns="0" rtlCol="0" anchor="t"/>
          <a:lstStyle/>
          <a:p>
            <a:pPr algn="l" indent="0" marL="0">
              <a:lnSpc>
                <a:spcPct val="100000"/>
              </a:lnSpc>
              <a:buNone/>
            </a:pPr>
            <a:r>
              <a:rPr lang="en-US" sz="1600" b="1" dirty="0">
                <a:solidFill>
                  <a:srgbClr val="FFD279"/>
                </a:solidFill>
                <a:latin typeface="Arial" pitchFamily="34" charset="0"/>
                <a:ea typeface="Arial" pitchFamily="34" charset="-122"/>
                <a:cs typeface="Arial" pitchFamily="34" charset="-120"/>
              </a:rPr>
              <a:t>Короткий вывод
</a:t>
            </a:r>
            <a:pPr algn="l" indent="0" marL="0">
              <a:lnSpc>
                <a:spcPct val="100000"/>
              </a:lnSpc>
              <a:buNone/>
            </a:pPr>
            <a:r>
              <a:rPr lang="en-US" sz="200" dirty="0">
                <a:solidFill>
                  <a:srgbClr val="FFD279"/>
                </a:solidFill>
                <a:latin typeface="Arial" pitchFamily="34" charset="0"/>
                <a:ea typeface="Arial" pitchFamily="34" charset="-122"/>
                <a:cs typeface="Arial" pitchFamily="34" charset="-120"/>
              </a:rPr>
              <a:t>
</a:t>
            </a:r>
            <a:pPr algn="l" indent="0" marL="0">
              <a:lnSpc>
                <a:spcPct val="100000"/>
              </a:lnSpc>
              <a:buNone/>
            </a:pPr>
            <a:r>
              <a:rPr lang="en-US" sz="1400" dirty="0">
                <a:solidFill>
                  <a:srgbClr val="FFFFFF"/>
                </a:solidFill>
                <a:latin typeface="Arial" pitchFamily="34" charset="0"/>
                <a:ea typeface="Arial" pitchFamily="34" charset="-122"/>
                <a:cs typeface="Arial" pitchFamily="34" charset="-120"/>
              </a:rPr>
              <a:t>После опроса можно сказать, что любят ученики класса в целом. Один-два предложения с результатами подходят для устного ответа и тренируют речь по теме favourite pastimes.
</a:t>
            </a:r>
            <a:endParaRPr lang="en-US" sz="16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sp>
        <p:nvSpPr>
          <p:cNvPr id="3" name="Text 0"/>
          <p:cNvSpPr txBox="1"/>
          <p:nvPr/>
        </p:nvSpPr>
        <p:spPr>
          <a:xfrm>
            <a:off x="3038168" y="1278513"/>
            <a:ext cx="6115664" cy="2044789"/>
          </a:xfrm>
          <a:prstGeom prst="rect">
            <a:avLst/>
          </a:prstGeom>
          <a:noFill/>
          <a:ln/>
        </p:spPr>
        <p:txBody>
          <a:bodyPr wrap="square" lIns="0" tIns="0" rIns="0" bIns="0" rtlCol="0" anchor="ctr"/>
          <a:lstStyle/>
          <a:p>
            <a:pPr algn="ctr" indent="0" marL="0">
              <a:lnSpc>
                <a:spcPct val="80000"/>
              </a:lnSpc>
              <a:buNone/>
            </a:pPr>
            <a:r>
              <a:rPr lang="en-US" sz="4400" b="1" dirty="0">
                <a:solidFill>
                  <a:srgbClr val="FFD279"/>
                </a:solidFill>
                <a:latin typeface="Arial" pitchFamily="34" charset="0"/>
                <a:ea typeface="Arial" pitchFamily="34" charset="-122"/>
                <a:cs typeface="Arial" pitchFamily="34" charset="-120"/>
              </a:rPr>
              <a:t>Главные идеи Unit 5. Favourite Pastimes
</a:t>
            </a:r>
            <a:endParaRPr lang="en-US" sz="4400" dirty="0"/>
          </a:p>
        </p:txBody>
      </p:sp>
      <p:sp>
        <p:nvSpPr>
          <p:cNvPr id="4" name="Text 1"/>
          <p:cNvSpPr txBox="1"/>
          <p:nvPr/>
        </p:nvSpPr>
        <p:spPr>
          <a:xfrm>
            <a:off x="3036000" y="3779488"/>
            <a:ext cx="6120000" cy="1215300"/>
          </a:xfrm>
          <a:prstGeom prst="rect">
            <a:avLst/>
          </a:prstGeom>
          <a:noFill/>
          <a:ln/>
        </p:spPr>
        <p:txBody>
          <a:bodyPr wrap="square" lIns="0" tIns="0" rIns="0" bIns="0" rtlCol="0" anchor="ctr"/>
          <a:lstStyle/>
          <a:p>
            <a:pPr algn="ctr" indent="0" marL="0">
              <a:lnSpc>
                <a:spcPct val="100000"/>
              </a:lnSpc>
              <a:buNone/>
            </a:pPr>
            <a:r>
              <a:rPr lang="en-US" sz="1600" dirty="0">
                <a:solidFill>
                  <a:srgbClr val="FFFFFF"/>
                </a:solidFill>
                <a:latin typeface="Arial" pitchFamily="34" charset="0"/>
                <a:ea typeface="Arial" pitchFamily="34" charset="-122"/>
                <a:cs typeface="Arial" pitchFamily="34" charset="-120"/>
              </a:rPr>
              <a:t>Unit 5 учит говорить о хобби, привычках и предпочтениях простыми английскими фразами. Наречия частотности, Present Simple и выражения like, love, prefer помогают звучать уверенно и естественно.
</a:t>
            </a:r>
            <a:endParaRPr lang="en-US" sz="16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20</Slides>
  <Notes>20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2026-05-30T18:53:58Z</dcterms:created>
  <dcterms:modified xsi:type="dcterms:W3CDTF">2026-05-30T18:53:58Z</dcterms:modified>
</cp:coreProperties>
</file>