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image" Target="../media/image-11-6.jpe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925" y="2948274"/>
            <a:ext cx="3804900" cy="176125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09925" y="912400"/>
            <a:ext cx="4302000" cy="19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Российская Федерация: путь перемен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925" y="270000"/>
            <a:ext cx="4762500" cy="47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572000" y="3210600"/>
            <a:ext cx="43020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прошла через слом эпох и поиск нового курса.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9225" y="1659711"/>
            <a:ext cx="2812500" cy="19061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2678100" cy="230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Эпоха, изменившая страну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6195900" y="2834825"/>
            <a:ext cx="2678100" cy="20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1985–2000-х стал испытанием для государства и общества: распад прежнего порядка, реформы, кризисы и поиск устойчивости определили облик современной России.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переходного периода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ключевым событиям периода 1985–2008 годов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Хронология показывает, как за реформами следовали кризисы, а затем этап укрепления институтов и экономики.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состоит из нескольких резких поворотных точек, а не плавного перехода; особенно выделяются 1991, 1993 и 1998 годы.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признаки кризиса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22875" y="218282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концу 1980-х дефицит товаров стал повседневной реальностью: очереди, перебои с поставками и падение качества обслуживания подрывали доверие к плановой системе и усиливали запрос на перемены.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22875" y="174467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Дефицит и очереди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5122925" y="2182775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Плановая экономика все хуже реагировала на технологические изменения: предприятия работали по устаревшим схемам, а производительность и эффективность заметно отставали от мирового уровня.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122925" y="1744725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Технологическое отставание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524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центр терял прежнюю управленческую силу, поскольку республиканские элиты все чаще отстаивали собственные интересы и оспаривали решения союзных органов власти.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524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Ослабление центра
</a:t>
            </a:r>
            <a:endParaRPr lang="en-US" sz="1500" dirty="0"/>
          </a:p>
        </p:txBody>
      </p:sp>
      <p:sp>
        <p:nvSpPr>
          <p:cNvPr id="15" name="Text 8"/>
          <p:cNvSpPr txBox="1"/>
          <p:nvPr/>
        </p:nvSpPr>
        <p:spPr>
          <a:xfrm>
            <a:off x="5122800" y="3849650"/>
            <a:ext cx="3751200" cy="86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Общественная критика становилась открытее благодаря гласности, а конфликт между уровнями власти делал очевидным, что старая система уже не может устойчиво функционировать.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5122800" y="3411600"/>
            <a:ext cx="37512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доверия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становления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572000" y="3277812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Начало новой модели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4572000" y="3684138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Политический и правовой разрыв с советским прошлым означал не только смену названия, но и необходимость заново определить принципы управления, полномочия и правила общественной жизни.
</a:t>
            </a:r>
            <a:endParaRPr lang="en-US" sz="1031" dirty="0"/>
          </a:p>
        </p:txBody>
      </p:sp>
      <p:sp>
        <p:nvSpPr>
          <p:cNvPr id="13" name="Text 4"/>
          <p:cNvSpPr txBox="1"/>
          <p:nvPr/>
        </p:nvSpPr>
        <p:spPr>
          <a:xfrm>
            <a:off x="4572000" y="2168904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Новые институты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4572000" y="257523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1992–1993 годах страна начала строить собственные институты власти, формировать правовую систему и утверждать новые символы, подчеркивающие самостоятельность государства.
</a:t>
            </a:r>
            <a:endParaRPr lang="en-US" sz="1031" dirty="0"/>
          </a:p>
        </p:txBody>
      </p:sp>
      <p:sp>
        <p:nvSpPr>
          <p:cNvPr id="15" name="Text 6"/>
          <p:cNvSpPr txBox="1"/>
          <p:nvPr/>
        </p:nvSpPr>
        <p:spPr>
          <a:xfrm>
            <a:off x="4572000" y="105999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Завершение СССР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4572000" y="1466321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1991 году распад Союза завершил существование прежней государственной модели, а Россия получила статус правопреемника и взяла на себя ответственность за ключевые обязательства.
</a:t>
            </a:r>
            <a:endParaRPr lang="en-US" sz="103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Конституции к управляемости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407210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политического кризиса начала 1990-х была принята Конституция, закрепившая сильную президентскую власть, разделение полномочий и основы федеративного устройства.
</a:t>
            </a:r>
            <a:endParaRPr lang="en-US" sz="1173" dirty="0"/>
          </a:p>
        </p:txBody>
      </p:sp>
      <p:sp>
        <p:nvSpPr>
          <p:cNvPr id="10" name="Text 3"/>
          <p:cNvSpPr txBox="1"/>
          <p:nvPr/>
        </p:nvSpPr>
        <p:spPr>
          <a:xfrm>
            <a:off x="270000" y="369135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1993 год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233388" y="3414050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течение 1990-х продолжались споры о границах полномочий между центром и регионами; многие субъекты Федерации добивались особых условий и широкой автономии.
</a:t>
            </a:r>
            <a:endParaRPr lang="en-US" sz="1154" dirty="0"/>
          </a:p>
        </p:txBody>
      </p:sp>
      <p:sp>
        <p:nvSpPr>
          <p:cNvPr id="12" name="Text 5"/>
          <p:cNvSpPr txBox="1"/>
          <p:nvPr/>
        </p:nvSpPr>
        <p:spPr>
          <a:xfrm>
            <a:off x="3233400" y="3033300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1990-е годы
</a:t>
            </a:r>
            <a:endParaRPr lang="en-US" sz="1400" dirty="0"/>
          </a:p>
        </p:txBody>
      </p:sp>
      <p:sp>
        <p:nvSpPr>
          <p:cNvPr id="13" name="Text 6"/>
          <p:cNvSpPr txBox="1"/>
          <p:nvPr/>
        </p:nvSpPr>
        <p:spPr>
          <a:xfrm>
            <a:off x="6196800" y="2906214"/>
            <a:ext cx="2678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2000-х государство стало выстраивать более жесткую вертикаль управления, чтобы повысить согласованность решений и укрепить управляемость страны.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196800" y="2525475"/>
            <a:ext cx="2678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2000-х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почувствовали люди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299450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реальных доходов заметно сократило возможности семей, а рост цен сделал привычные расходы на еду, одежду и услуги гораздо тяжелее для значительной части населения.
</a:t>
            </a:r>
            <a:endParaRPr lang="en-US" sz="753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069750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уровня жизни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059925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Задержки заработной платы и рост безработицы особенно болезненно ударили по работникам промышленных предприятий и бюджетной сферы, усилив чувство незащищенности.
</a:t>
            </a:r>
            <a:endParaRPr lang="en-US" sz="75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83030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Неуверенность в завтрашнем дне
</a:t>
            </a:r>
            <a:endParaRPr lang="en-US" sz="11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82050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Коммерциализация образования и медицины изменила повседневные ожидания: то, что раньше воспринималось как гарантированная помощь государства, стало требовать дополнительных затрат.
</a:t>
            </a:r>
            <a:endParaRPr lang="en-US" sz="753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590851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Платные услуги
</a:t>
            </a:r>
            <a:endParaRPr lang="en-US" sz="1100" dirty="0"/>
          </a:p>
        </p:txBody>
      </p:sp>
      <p:sp>
        <p:nvSpPr>
          <p:cNvPr id="14" name="Text 8"/>
          <p:cNvSpPr txBox="1"/>
          <p:nvPr/>
        </p:nvSpPr>
        <p:spPr>
          <a:xfrm>
            <a:off x="4660425" y="4581052"/>
            <a:ext cx="4213508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 отражал не только экономические трудности, но и общее ощущение нестабильности, на фоне которого многие семьи откладывали важные жизненные решения.
</a:t>
            </a:r>
            <a:endParaRPr lang="en-US" sz="761" dirty="0"/>
          </a:p>
        </p:txBody>
      </p:sp>
      <p:sp>
        <p:nvSpPr>
          <p:cNvPr id="15" name="Text 9"/>
          <p:cNvSpPr txBox="1"/>
          <p:nvPr/>
        </p:nvSpPr>
        <p:spPr>
          <a:xfrm>
            <a:off x="4660425" y="4351424"/>
            <a:ext cx="4213508" cy="2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спад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8300" y="2813770"/>
            <a:ext cx="8447400" cy="197985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270000" y="270000"/>
            <a:ext cx="7596300" cy="101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проходил переход
</a:t>
            </a:r>
            <a:endParaRPr lang="en-US" sz="3000" dirty="0"/>
          </a:p>
        </p:txBody>
      </p:sp>
      <p:sp>
        <p:nvSpPr>
          <p:cNvPr id="14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5" name="Text 2"/>
          <p:cNvSpPr txBox="1"/>
          <p:nvPr/>
        </p:nvSpPr>
        <p:spPr>
          <a:xfrm>
            <a:off x="409925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Свободные цены
</a:t>
            </a:r>
            <a:endParaRPr lang="en-US" sz="1100" dirty="0"/>
          </a:p>
        </p:txBody>
      </p:sp>
      <p:sp>
        <p:nvSpPr>
          <p:cNvPr id="16" name="Text 3"/>
          <p:cNvSpPr txBox="1"/>
          <p:nvPr/>
        </p:nvSpPr>
        <p:spPr>
          <a:xfrm>
            <a:off x="409925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6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Либерализация цен быстро сняла хронический дефицит, но одновременно обострила инфляцию и резко изменила повседневные представления о стоимости товаров и услуг.
</a:t>
            </a:r>
            <a:endParaRPr lang="en-US" sz="763" dirty="0"/>
          </a:p>
        </p:txBody>
      </p:sp>
      <p:sp>
        <p:nvSpPr>
          <p:cNvPr id="17" name="Text 4"/>
          <p:cNvSpPr txBox="1"/>
          <p:nvPr/>
        </p:nvSpPr>
        <p:spPr>
          <a:xfrm>
            <a:off x="6962050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Новая зависимость доходов
</a:t>
            </a:r>
            <a:endParaRPr lang="en-US" sz="952" dirty="0"/>
          </a:p>
        </p:txBody>
      </p:sp>
      <p:sp>
        <p:nvSpPr>
          <p:cNvPr id="18" name="Text 5"/>
          <p:cNvSpPr txBox="1"/>
          <p:nvPr/>
        </p:nvSpPr>
        <p:spPr>
          <a:xfrm>
            <a:off x="6962050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доходы населения стали сильнее зависеть от рыночной конъюнктуры, а семейные стратегии все чаще строились вокруг заработка, а не распределения по государственным нормам.
</a:t>
            </a:r>
            <a:endParaRPr lang="en-US" sz="743" dirty="0"/>
          </a:p>
        </p:txBody>
      </p:sp>
      <p:sp>
        <p:nvSpPr>
          <p:cNvPr id="19" name="Text 6"/>
          <p:cNvSpPr txBox="1"/>
          <p:nvPr/>
        </p:nvSpPr>
        <p:spPr>
          <a:xfrm>
            <a:off x="4778008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2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Сокращение старой индустрии
</a:t>
            </a:r>
            <a:endParaRPr lang="en-US" sz="952" dirty="0"/>
          </a:p>
        </p:txBody>
      </p:sp>
      <p:sp>
        <p:nvSpPr>
          <p:cNvPr id="20" name="Text 7"/>
          <p:cNvSpPr txBox="1"/>
          <p:nvPr/>
        </p:nvSpPr>
        <p:spPr>
          <a:xfrm>
            <a:off x="4778008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Рынок привел к закрытию части предприятий, которые не выдержали конкуренции, из-за чего многие коллективы потеряли прежние гарантии занятости.
</a:t>
            </a:r>
            <a:endParaRPr lang="en-US" sz="800" dirty="0"/>
          </a:p>
        </p:txBody>
      </p:sp>
      <p:sp>
        <p:nvSpPr>
          <p:cNvPr id="21" name="Text 8"/>
          <p:cNvSpPr txBox="1"/>
          <p:nvPr/>
        </p:nvSpPr>
        <p:spPr>
          <a:xfrm>
            <a:off x="2593967" y="1441325"/>
            <a:ext cx="1866000" cy="26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Передел собственности
</a:t>
            </a:r>
            <a:endParaRPr lang="en-US" sz="1100" dirty="0"/>
          </a:p>
        </p:txBody>
      </p:sp>
      <p:sp>
        <p:nvSpPr>
          <p:cNvPr id="22" name="Text 9"/>
          <p:cNvSpPr txBox="1"/>
          <p:nvPr/>
        </p:nvSpPr>
        <p:spPr>
          <a:xfrm>
            <a:off x="2593967" y="1760600"/>
            <a:ext cx="1866000" cy="58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Приватизация передала значительную часть собственности в частные руки, однако процесс сопровождался неравномерным распределением активов и усилением имущественного расслоения.
</a:t>
            </a:r>
            <a:endParaRPr lang="en-US" sz="743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1998 года и его последствия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иллюстрация по событиям финансового кризиса 1998 года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6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затронул банковскую систему и повседневные сбережения граждан, поэтому его последствия ощущались не только в макроэкономике, но и в семейных бюджетах.
</a:t>
            </a:r>
            <a:endParaRPr lang="en-US" sz="1276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Резкое падение рубля стало шоком, но затем именно оно создало условия для восстановления внутреннего производства и изменения структуры спроса.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1850" y="1793480"/>
            <a:ext cx="576000" cy="576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1850" y="3520494"/>
            <a:ext cx="576000" cy="512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85375" y="1851080"/>
            <a:ext cx="576000" cy="46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885375" y="3488494"/>
            <a:ext cx="576000" cy="576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черты политической системы
</a:t>
            </a:r>
            <a:endParaRPr lang="en-US" sz="3000" dirty="0"/>
          </a:p>
        </p:txBody>
      </p:sp>
      <p:sp>
        <p:nvSpPr>
          <p:cNvPr id="12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511850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Выборы стали регулярным механизмом смены власти, а политические партии — важными участниками борьбы за курс реформ и распределение полномочий.
</a:t>
            </a:r>
            <a:endParaRPr lang="en-US" sz="1143" dirty="0"/>
          </a:p>
        </p:txBody>
      </p:sp>
      <p:sp>
        <p:nvSpPr>
          <p:cNvPr id="14" name="Text 3"/>
          <p:cNvSpPr txBox="1"/>
          <p:nvPr/>
        </p:nvSpPr>
        <p:spPr>
          <a:xfrm>
            <a:off x="1290775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Конкурентная политика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511850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9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Регионы получили значительную самостоятельность, что помогало учитывать местную специфику, но одновременно ослабляло единые правила и контроль центра.
</a:t>
            </a:r>
            <a:endParaRPr lang="en-US" sz="1079" dirty="0"/>
          </a:p>
        </p:txBody>
      </p:sp>
      <p:sp>
        <p:nvSpPr>
          <p:cNvPr id="16" name="Text 5"/>
          <p:cNvSpPr txBox="1"/>
          <p:nvPr/>
        </p:nvSpPr>
        <p:spPr>
          <a:xfrm>
            <a:off x="1290775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регионы
</a:t>
            </a:r>
            <a:endParaRPr lang="en-US" sz="1500" dirty="0"/>
          </a:p>
        </p:txBody>
      </p:sp>
      <p:sp>
        <p:nvSpPr>
          <p:cNvPr id="17" name="Text 6"/>
          <p:cNvSpPr txBox="1"/>
          <p:nvPr/>
        </p:nvSpPr>
        <p:spPr>
          <a:xfrm>
            <a:off x="4885375" y="2432509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смена кабинетов отражала нестабильность коалиций и трудность согласования решений между президентом, правительством и парламентом.
</a:t>
            </a:r>
            <a:endParaRPr lang="en-US" sz="1198" dirty="0"/>
          </a:p>
        </p:txBody>
      </p:sp>
      <p:sp>
        <p:nvSpPr>
          <p:cNvPr id="18" name="Text 7"/>
          <p:cNvSpPr txBox="1"/>
          <p:nvPr/>
        </p:nvSpPr>
        <p:spPr>
          <a:xfrm>
            <a:off x="5664300" y="1793487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Нестабильное управление
</a:t>
            </a:r>
            <a:endParaRPr lang="en-US" sz="1500" dirty="0"/>
          </a:p>
        </p:txBody>
      </p:sp>
      <p:sp>
        <p:nvSpPr>
          <p:cNvPr id="19" name="Text 8"/>
          <p:cNvSpPr txBox="1"/>
          <p:nvPr/>
        </p:nvSpPr>
        <p:spPr>
          <a:xfrm>
            <a:off x="4885375" y="4127523"/>
            <a:ext cx="37743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Противоречия между ветвями власти осложняли принятие долгосрочных мер и делали государственную политику зависимой от политических кризисов.
</a:t>
            </a:r>
            <a:endParaRPr lang="en-US" sz="1131" dirty="0"/>
          </a:p>
        </p:txBody>
      </p:sp>
      <p:sp>
        <p:nvSpPr>
          <p:cNvPr id="20" name="Text 9"/>
          <p:cNvSpPr txBox="1"/>
          <p:nvPr/>
        </p:nvSpPr>
        <p:spPr>
          <a:xfrm>
            <a:off x="5664300" y="3488501"/>
            <a:ext cx="2995500" cy="57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институтов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225561"/>
            <a:ext cx="2808000" cy="23418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66000" y="1225561"/>
            <a:ext cx="2808000" cy="234182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168000" y="1225561"/>
            <a:ext cx="2808000" cy="234182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5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направления внешней политики 1990-х
</a:t>
            </a:r>
            <a:endParaRPr lang="en-US" sz="2865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российская дипломатия искала новый язык общения с миром. На переговорах о границах, долгах и безопасности Россия стремилась сохранить статус великой державы и одновременно доказать готовность работать по международным правилам.
</a:t>
            </a:r>
            <a:endParaRPr lang="en-US" sz="861" dirty="0"/>
          </a:p>
        </p:txBody>
      </p:sp>
      <p:sp>
        <p:nvSpPr>
          <p:cNvPr id="12" name="Text 3"/>
          <p:cNvSpPr txBox="1"/>
          <p:nvPr/>
        </p:nvSpPr>
        <p:spPr>
          <a:xfrm>
            <a:off x="374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дипломатическая карта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6066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Отношения с западными странами развивались на фоне надежд на интеграцию и взаимное признание. Россия участвовала в международных организациях, обсуждала безопасность в Европе и искала баланс между открытостью и защитой собственных интересов.
</a:t>
            </a:r>
            <a:endParaRPr lang="en-US" sz="861" dirty="0"/>
          </a:p>
        </p:txBody>
      </p:sp>
      <p:sp>
        <p:nvSpPr>
          <p:cNvPr id="14" name="Text 5"/>
          <p:cNvSpPr txBox="1"/>
          <p:nvPr/>
        </p:nvSpPr>
        <p:spPr>
          <a:xfrm>
            <a:off x="6170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и напряжение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3168000" y="4194900"/>
            <a:ext cx="2808000" cy="67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1990-е годы особое значение приобрели контакты со странами СНГ. Москва одновременно строила союзы, решала вопросы транзита, экономики и военного сотрудничества, стараясь удержать влияние в пространстве, которое еще недавно было единым государством.
</a:t>
            </a:r>
            <a:endParaRPr lang="en-US" sz="861" dirty="0"/>
          </a:p>
        </p:txBody>
      </p:sp>
      <p:sp>
        <p:nvSpPr>
          <p:cNvPr id="16" name="Text 7"/>
          <p:cNvSpPr txBox="1"/>
          <p:nvPr/>
        </p:nvSpPr>
        <p:spPr>
          <a:xfrm>
            <a:off x="3272650" y="3606925"/>
            <a:ext cx="2598600" cy="44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Постсоветское пространство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83500" y="270000"/>
            <a:ext cx="3621900" cy="207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этапы консолидации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140867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распада СССР страна вошла в период политической и экономической неопределенности. Общество ожидало от власти прежде всего прекращения кризисов и понятных правил.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103349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1991–1993: поиск опоры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2549845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2000-х была взята линия на укрепление вертикали власти и единые механизмы управления. Это должно было повысить предсказуемость решений и контроль за их исполнением.
</a:t>
            </a:r>
            <a:endParaRPr lang="en-US" sz="1043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2174673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2000–2003: восстановление управляемости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3691020"/>
            <a:ext cx="4213500" cy="52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8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середине десятилетия курс на стабилизацию стал заметен в экономике, социальной сфере и публичной политике. Важным ориентиром стало сочетание роста с более жесткой государственной координацией.
</a:t>
            </a:r>
            <a:endParaRPr lang="en-US" sz="988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315848"/>
            <a:ext cx="42135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2004–2008: закрепление курса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345116"/>
            <a:ext cx="4637700" cy="317441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экономического роста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73814" y="4534725"/>
            <a:ext cx="8492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обобщения на основе динамики ВВП и макроэкономических показателей России, 2000–2008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280950" y="1740591"/>
            <a:ext cx="36039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 2000-е поддерживался не только экспортом сырья, но и расширением внутреннего спроса, строительства и кредитования.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280950" y="3064147"/>
            <a:ext cx="3603900" cy="105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устойчивое ускорение экономики в первой половине 2000-х при сохранении зависимости от внешней сырьевой конъюнктуры.
</a:t>
            </a:r>
            <a:endParaRPr lang="en-US" sz="15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000" y="1670956"/>
            <a:ext cx="8604000" cy="32014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270000"/>
            <a:ext cx="78204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раздробленности к управляемости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270000" y="1164175"/>
            <a:ext cx="8604000" cy="4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2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реформ начала 2000-х, направленных на усиление вертикали власти и согласование действий федерального центра и регионов.
</a:t>
            </a:r>
            <a:endParaRPr lang="en-US" sz="147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3275" y="1814892"/>
            <a:ext cx="3738900" cy="26325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270000"/>
            <a:ext cx="7596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направления социальной политики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523150" y="21479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2000-х выросли пенсии и зарплаты бюджетников, что частично компенсировало потери предыдущего десятилетия. Однако различия между регионами оставались заметными, особенно в доступности медицины и темпах повышения доходов.
</a:t>
            </a:r>
            <a:endParaRPr lang="en-US" sz="795" dirty="0"/>
          </a:p>
        </p:txBody>
      </p:sp>
      <p:sp>
        <p:nvSpPr>
          <p:cNvPr id="12" name="Text 3"/>
          <p:cNvSpPr txBox="1"/>
          <p:nvPr/>
        </p:nvSpPr>
        <p:spPr>
          <a:xfrm>
            <a:off x="523150" y="17813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и выплаты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523150" y="31706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увеличило расходы на школы, больницы и инфраструктуру социальной сферы. Это улучшило положение многих учреждений, но качество услуг по-прежнему зависело от региона, местного бюджета и кадровых ресурсов.
</a:t>
            </a:r>
            <a:endParaRPr lang="en-US" sz="817" dirty="0"/>
          </a:p>
        </p:txBody>
      </p:sp>
      <p:sp>
        <p:nvSpPr>
          <p:cNvPr id="14" name="Text 5"/>
          <p:cNvSpPr txBox="1"/>
          <p:nvPr/>
        </p:nvSpPr>
        <p:spPr>
          <a:xfrm>
            <a:off x="523150" y="28040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Школы и больницы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523150" y="4193325"/>
            <a:ext cx="3967200" cy="42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7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Появились меры поддержки семей, включая выплаты и программы стимулирования рождаемости. Они стали ответом на демографический спад 1990-х и на стремление государства укрепить социальную стабильность.
</a:t>
            </a:r>
            <a:endParaRPr lang="en-US" sz="857" dirty="0"/>
          </a:p>
        </p:txBody>
      </p:sp>
      <p:sp>
        <p:nvSpPr>
          <p:cNvPr id="16" name="Text 7"/>
          <p:cNvSpPr txBox="1"/>
          <p:nvPr/>
        </p:nvSpPr>
        <p:spPr>
          <a:xfrm>
            <a:off x="523150" y="3826725"/>
            <a:ext cx="39672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семьи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775" y="2418124"/>
            <a:ext cx="3738900" cy="216520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70000" y="270000"/>
            <a:ext cx="4147200" cy="183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менялась повседневная жизнь
</a:t>
            </a:r>
            <a:endParaRPr lang="en-US" sz="3000" dirty="0"/>
          </a:p>
        </p:txBody>
      </p:sp>
      <p:sp>
        <p:nvSpPr>
          <p:cNvPr id="11" name="Text 1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72000" y="589800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и повестка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4572000" y="996125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Телевидение оставалось главным источником новостей и массовой культуры, формируя общую повестку для миллионов людей. Именно через экран общество обсуждало политику, успехи спорта и крупные события страны.
</a:t>
            </a:r>
            <a:endParaRPr lang="en-US" sz="1021" dirty="0"/>
          </a:p>
        </p:txBody>
      </p:sp>
      <p:sp>
        <p:nvSpPr>
          <p:cNvPr id="14" name="Text 4"/>
          <p:cNvSpPr txBox="1"/>
          <p:nvPr/>
        </p:nvSpPr>
        <p:spPr>
          <a:xfrm>
            <a:off x="4572000" y="3916525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культурная среда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4572000" y="4322850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Музыка, реклама и городская культура стали заметно разнообразнее, а публичное пространство — более открытым для разных стилей и вкусов. Это усилило ощущение перемен в повседневной жизни.
</a:t>
            </a:r>
            <a:endParaRPr lang="en-US" sz="1031" dirty="0"/>
          </a:p>
        </p:txBody>
      </p:sp>
      <p:sp>
        <p:nvSpPr>
          <p:cNvPr id="16" name="Text 6"/>
          <p:cNvSpPr txBox="1"/>
          <p:nvPr/>
        </p:nvSpPr>
        <p:spPr>
          <a:xfrm>
            <a:off x="4572000" y="2807616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технологии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4572000" y="3213942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школах, вузах и научных центрах усиливался интерес к компьютерным технологиям и международным обменам. Появлялись новые образовательные практики, а частные инициативы расширяли возможности выбора.
</a:t>
            </a:r>
            <a:endParaRPr lang="en-US" sz="1031" dirty="0"/>
          </a:p>
        </p:txBody>
      </p:sp>
      <p:sp>
        <p:nvSpPr>
          <p:cNvPr id="18" name="Text 8"/>
          <p:cNvSpPr txBox="1"/>
          <p:nvPr/>
        </p:nvSpPr>
        <p:spPr>
          <a:xfrm>
            <a:off x="4572000" y="1698708"/>
            <a:ext cx="3852000" cy="34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без границ
</a:t>
            </a:r>
            <a:endParaRPr lang="en-US" sz="1400" dirty="0"/>
          </a:p>
        </p:txBody>
      </p:sp>
      <p:sp>
        <p:nvSpPr>
          <p:cNvPr id="19" name="Text 9"/>
          <p:cNvSpPr txBox="1"/>
          <p:nvPr/>
        </p:nvSpPr>
        <p:spPr>
          <a:xfrm>
            <a:off x="4572000" y="2105034"/>
            <a:ext cx="3852000" cy="55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2E0E0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телефоны и интернет постепенно меняли привычный ритм общения. Письма, звонки и поиск информации становились быстрее, а доступ к новостям и справочным материалам — намного проще.
</a:t>
            </a:r>
            <a:endParaRPr lang="en-US" sz="1031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7666" y="165550"/>
            <a:ext cx="4149669" cy="4812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0450" y="270000"/>
            <a:ext cx="3878100" cy="13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Приоритеты внешней политики начала 2000-х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323025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3E5B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660425" y="2393329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начале 2000-х Россия стремилась укрепить позиции в СНГ, сочетая экономические связи с вопросами безопасности и транспорта. Для соседних государств это означало поиск более устойчивых, но не всегда бесконфликтных форм сотрудничества.
</a:t>
            </a:r>
            <a:endParaRPr lang="en-US" sz="866" dirty="0"/>
          </a:p>
        </p:txBody>
      </p:sp>
      <p:sp>
        <p:nvSpPr>
          <p:cNvPr id="9" name="Text 3"/>
          <p:cNvSpPr txBox="1"/>
          <p:nvPr/>
        </p:nvSpPr>
        <p:spPr>
          <a:xfrm>
            <a:off x="4660425" y="2115110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СНГ и ближнее зарубежье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660425" y="3318625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европейском направлении важными оставались торговля, энергетика и дипломатический диалог. Россия добивалась признания своих интересов, одновременно участвуя в обсуждении общих правил безопасности и международной стабильности.
</a:t>
            </a:r>
            <a:endParaRPr lang="en-US" sz="866" dirty="0"/>
          </a:p>
        </p:txBody>
      </p:sp>
      <p:sp>
        <p:nvSpPr>
          <p:cNvPr id="11" name="Text 5"/>
          <p:cNvSpPr txBox="1"/>
          <p:nvPr/>
        </p:nvSpPr>
        <p:spPr>
          <a:xfrm>
            <a:off x="4660425" y="3040406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Европейский вектор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4660425" y="4243922"/>
            <a:ext cx="4213508" cy="46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6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событий начала десятилетия усилилось значение борьбы с терроризмом и контроля над трансграничными угрозами. Внешняя политика все чаще связывалась не только с экономикой, но и с вопросами глобальной безопасности.
</a:t>
            </a:r>
            <a:endParaRPr lang="en-US" sz="866" dirty="0"/>
          </a:p>
        </p:txBody>
      </p:sp>
      <p:sp>
        <p:nvSpPr>
          <p:cNvPr id="13" name="Text 7"/>
          <p:cNvSpPr txBox="1"/>
          <p:nvPr/>
        </p:nvSpPr>
        <p:spPr>
          <a:xfrm>
            <a:off x="4660425" y="3965702"/>
            <a:ext cx="4213508" cy="22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 антитеррор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20300" y="270000"/>
            <a:ext cx="3537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599050" y="2019025"/>
            <a:ext cx="33648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показал, что безопасность страны зависит не только от армии, но и от устойчивости институтов, технологий и границ. Особенно показателен рост внимания к защите инфраструктуры.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4704619" y="4534725"/>
            <a:ext cx="41616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событиям начала 2000-х в России; хронология периода 1985–2008 годов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914475" y="2103225"/>
            <a:ext cx="3684600" cy="78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2004 год
</a:t>
            </a:r>
            <a:endParaRPr lang="en-US" sz="4700" dirty="0"/>
          </a:p>
        </p:txBody>
      </p:sp>
      <p:sp>
        <p:nvSpPr>
          <p:cNvPr id="9" name="Text 4"/>
          <p:cNvSpPr txBox="1"/>
          <p:nvPr/>
        </p:nvSpPr>
        <p:spPr>
          <a:xfrm>
            <a:off x="4914475" y="3054250"/>
            <a:ext cx="3684600" cy="4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одним из поворотных моментов, когда вопросы безопасности и управляемости вышли на первый план.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194" y="1224825"/>
            <a:ext cx="2807712" cy="3648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68169" y="1224825"/>
            <a:ext cx="2807712" cy="36486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6144" y="1224825"/>
            <a:ext cx="2807712" cy="36486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322900" y="270000"/>
            <a:ext cx="551100" cy="31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70000"/>
            <a:ext cx="75963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3E1C1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привычки нового времени
</a:t>
            </a:r>
            <a:endParaRPr lang="en-US" sz="3000" dirty="0"/>
          </a:p>
        </p:txBody>
      </p:sp>
      <p:sp>
        <p:nvSpPr>
          <p:cNvPr id="11" name="Text 2"/>
          <p:cNvSpPr txBox="1"/>
          <p:nvPr/>
        </p:nvSpPr>
        <p:spPr>
          <a:xfrm>
            <a:off x="42815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школьника и студента 2000-х компьютер перестал быть редкостью и стал рабочим инструментом. На нем готовили рефераты, искали материалы и общались, а домашний стол все чаще превращался в маленькое цифровое пространство.
</a:t>
            </a:r>
            <a:endParaRPr lang="en-US" sz="899" dirty="0"/>
          </a:p>
        </p:txBody>
      </p:sp>
      <p:sp>
        <p:nvSpPr>
          <p:cNvPr id="12" name="Text 3"/>
          <p:cNvSpPr txBox="1"/>
          <p:nvPr/>
        </p:nvSpPr>
        <p:spPr>
          <a:xfrm>
            <a:off x="42815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 дома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326125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Мобильная связь изменила повседневную координацию семьи, учебы и работы. Люди стали быстрее договариваться о встречах, уточнять планы и реагировать на события, не привязываясь к стационарному телефону.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3326125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на ходу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224100" y="1904400"/>
            <a:ext cx="24975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расширил горизонты досуга и новостей: форумы, первые социальные сервисы и сайты СМИ формировали новые привычки чтения и общения. Информация стала поступать быстрее, а общественное мнение — заметно динамичнее.
</a:t>
            </a:r>
            <a:endParaRPr lang="en-US" sz="899" dirty="0"/>
          </a:p>
        </p:txBody>
      </p:sp>
      <p:sp>
        <p:nvSpPr>
          <p:cNvPr id="16" name="Text 7"/>
          <p:cNvSpPr txBox="1"/>
          <p:nvPr/>
        </p:nvSpPr>
        <p:spPr>
          <a:xfrm>
            <a:off x="6224100" y="1423650"/>
            <a:ext cx="24975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 сети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09925" y="1344275"/>
            <a:ext cx="6435300" cy="11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перемен к новой реальности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4811100" y="3224350"/>
            <a:ext cx="4062900" cy="123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F9EAC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 два десятилетия Россия прошла через распад прежней системы, тяжелые реформы и этап стабилизации. Итогом стали более централизованное государство, рост 2000-х и новые, но не решенные до конца социальные вызовы.
</a:t>
            </a:r>
            <a:endParaRPr lang="en-US" sz="1509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2026-07-26T02:08:42Z</dcterms:created>
  <dcterms:modified xsi:type="dcterms:W3CDTF">2026-07-26T02:08:42Z</dcterms:modified>
</cp:coreProperties>
</file>