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jpe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jpe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256245" y="974360"/>
            <a:ext cx="2870616" cy="28856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008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человека: основные этапы и ключевые признаки
</a:t>
            </a:r>
            <a:endParaRPr lang="en-US" sz="3200" dirty="0"/>
          </a:p>
        </p:txBody>
      </p:sp>
      <p:sp>
        <p:nvSpPr>
          <p:cNvPr id="4" name="Text 1"/>
          <p:cNvSpPr txBox="1"/>
          <p:nvPr/>
        </p:nvSpPr>
        <p:spPr>
          <a:xfrm>
            <a:off x="362106" y="4516678"/>
            <a:ext cx="3827646" cy="30777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4936330" y="974360"/>
            <a:ext cx="2870616" cy="28856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Африки к Homo sapiens: как менялись тело, мозг и культура человека.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77084" y="1691289"/>
            <a:ext cx="5173980" cy="29154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4541" y="2194559"/>
            <a:ext cx="2683479" cy="1882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Антропогенез восстанавливают по костям, орудиям, стоянкам и древней ДНК. Эти источники помогают понять, где возник род Homo, как появились прямохождение, речь и сложное поведение.
</a:t>
            </a:r>
            <a:endParaRPr lang="en-US" sz="1050" dirty="0"/>
          </a:p>
        </p:txBody>
      </p:sp>
      <p:sp>
        <p:nvSpPr>
          <p:cNvPr id="7" name="Text 1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ученые изучают происхождение человека
</a:t>
            </a:r>
            <a:endParaRPr lang="en-US" sz="2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10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признаки человеческой линии
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686302" y="1670588"/>
            <a:ext cx="3529089" cy="89104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Прямохождение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Передвижение на двух ногах освободило руки от опоры и сделало возможными перенос предметов, использование орудий и более широкий обзор местности во время жизни в открытых ландшафтах.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686302" y="2649447"/>
            <a:ext cx="3529089" cy="89104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черепа и челюстей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человеческой линии постепенно уменьшались клыки, менялась форма челюстей и лицевого отдела черепа. Эти перестройки были связаны с питанием, обработкой пищи и сокращением роли мощного жевательного аппарата.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686302" y="3628305"/>
            <a:ext cx="3529089" cy="89104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мозга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Объем головного мозга увеличивался неравномерно и сопровождал усложнение поведения. Важны были не только размеры, но и развитие структур, отвечающих за обучение, память, координацию и коммуникацию.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4984675" y="1670588"/>
            <a:ext cx="3529088" cy="89104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Орудия и обучение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Изготовление орудий стало устойчивым способом адаптации к среде. Навыки требовали наблюдения, подражания и передачи опыта, поэтому социальное обучение постепенно становилось важнейшей частью жизни предков человека.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4984675" y="2649446"/>
            <a:ext cx="3529088" cy="89104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Социальное поведение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Совместная охота, забота о слабых и кооперация внутри группы повышали шансы на выживание. Биологические изменения все теснее связывались с культурой и коллективными формами жизни.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114" y="1647489"/>
            <a:ext cx="3848986" cy="29200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48769" y="1647327"/>
            <a:ext cx="4069235" cy="17934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 общий тренд увеличения объема мозга при переходе к более сложным формам поведения и социальной организации.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мозга шел неравномерно: у поздних форм он достиг максимума, но интеллект определялся и организацией нервной системы.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748770" y="3881852"/>
            <a:ext cx="4061855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Обобщенные антропологические данные, приведенные в учебной литературе по антропогенезу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объема мозга в эволюции человека
</a:t>
            </a:r>
            <a:endParaRPr lang="en-US" sz="2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9269" y="2664798"/>
            <a:ext cx="4019570" cy="185277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69668" y="2664798"/>
            <a:ext cx="4019570" cy="185277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72613" y="1663941"/>
            <a:ext cx="3931249" cy="9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9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Восточная Африка — ключевые находки
</a:t>
            </a:r>
            <a:pPr algn="l" indent="0" marL="0">
              <a:lnSpc>
                <a:spcPct val="100000"/>
              </a:lnSpc>
              <a:buNone/>
            </a:pPr>
            <a:r>
              <a:rPr lang="en-US" sz="496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Эфиопия, Кения и Танзания дали миру одни из самых важных свидетельств ранней истории человека. Здесь находят останки австралопитеков и ранних представителей рода Homo, а также древние стоянки, по которым можно восстановить образ жизни и среду обитания.
</a:t>
            </a:r>
            <a:endParaRPr lang="en-US" sz="1389" dirty="0"/>
          </a:p>
        </p:txBody>
      </p:sp>
      <p:sp>
        <p:nvSpPr>
          <p:cNvPr id="9" name="Text 1"/>
          <p:cNvSpPr txBox="1"/>
          <p:nvPr/>
        </p:nvSpPr>
        <p:spPr>
          <a:xfrm>
            <a:off x="4820508" y="1663941"/>
            <a:ext cx="3931249" cy="9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9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Африка и древние следы
</a:t>
            </a:r>
            <a:pPr algn="l" indent="0" marL="0">
              <a:lnSpc>
                <a:spcPct val="100000"/>
              </a:lnSpc>
              <a:buNone/>
            </a:pPr>
            <a:r>
              <a:rPr lang="en-US" sz="496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Африка также хранит следы очень ранних этапов эволюции человека. Археологические и палеоантропологические находки помогают увидеть, что формирование человеческой линии происходило в разных регионах Африки, а не в одном единственном месте.
</a:t>
            </a:r>
            <a:endParaRPr lang="en-US" sz="1389" dirty="0"/>
          </a:p>
        </p:txBody>
      </p:sp>
      <p:sp>
        <p:nvSpPr>
          <p:cNvPr id="10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 как колыбель человечества
</a:t>
            </a:r>
            <a:endParaRPr lang="en-US" sz="2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22154" y="2193397"/>
            <a:ext cx="3848986" cy="18282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6962" y="1566447"/>
            <a:ext cx="3908988" cy="20415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смену ключевых форм и главных адаптаций на пути к современному человеку.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рода Homo шло через накопление новых навыков, расширение ареала и усложнение поведения.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6962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Обобщенные данные палеоантропологии и археологии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в эволюции человека
</a:t>
            </a:r>
            <a:endParaRPr lang="en-US" sz="2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4874342" y="1605615"/>
            <a:ext cx="2507456" cy="104074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4–3 млн лет назад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Появились ранние австралопитеки, сочетавшие древние обезьяньи черты с первыми признаками, важными для человеческой линии, прежде всего с двуногим передвижением.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763124" y="2789278"/>
            <a:ext cx="2507456" cy="104074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Останки «Люси»
</a:t>
            </a:r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Находка из Эфиопии стала одним из самых известных доказательств того, что прямохождение возникло задолго до появления рода Homo и не было его поздним приобретением.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874342" y="3830021"/>
            <a:ext cx="2507456" cy="104074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Промежуточное положение
</a:t>
            </a:r>
            <a:pPr algn="l" indent="0" marL="0">
              <a:lnSpc>
                <a:spcPct val="100000"/>
              </a:lnSpc>
              <a:buNone/>
            </a:pPr>
            <a:r>
              <a:rPr lang="en-US" sz="783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Австралопитеки не были людьми в современном смысле, но уже представляли важный переходный этап между древними приматами и первыми представителями рода Homo.
</a:t>
            </a:r>
            <a:endParaRPr lang="en-US" sz="1370" dirty="0"/>
          </a:p>
        </p:txBody>
      </p:sp>
      <p:sp>
        <p:nvSpPr>
          <p:cNvPr id="10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Австралопитеки: ранний этап на пути к человеку
</a:t>
            </a:r>
            <a:endParaRPr lang="en-US" sz="2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3088" y="1647327"/>
            <a:ext cx="8019234" cy="29204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роду Homo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построена по данным палеоантропологии и реконструкциям изменений среды в Африке.
</a:t>
            </a:r>
            <a:endParaRPr lang="en-US" sz="2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7380" y="1624790"/>
            <a:ext cx="306494" cy="2724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92023" y="1602393"/>
            <a:ext cx="277579" cy="3172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67380" y="3313091"/>
            <a:ext cx="306494" cy="306494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029859" y="3304813"/>
            <a:ext cx="201906" cy="32305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13" name="Text 1"/>
          <p:cNvSpPr txBox="1"/>
          <p:nvPr/>
        </p:nvSpPr>
        <p:spPr>
          <a:xfrm>
            <a:off x="672781" y="20050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Ранний Homo
</a:t>
            </a:r>
            <a:pPr algn="l" indent="0" marL="0">
              <a:lnSpc>
                <a:spcPct val="100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Homo habilis относится к древнейшим представителям рода Homo и жил около 2,4–1,4 миллиона лет назад. Его значение связано с переходом к более активному использованию орудий и новым способам добычи пищи.
</a:t>
            </a:r>
            <a:endParaRPr lang="en-US" sz="1319" dirty="0"/>
          </a:p>
        </p:txBody>
      </p:sp>
      <p:sp>
        <p:nvSpPr>
          <p:cNvPr id="14" name="Text 2"/>
          <p:cNvSpPr txBox="1"/>
          <p:nvPr/>
        </p:nvSpPr>
        <p:spPr>
          <a:xfrm>
            <a:off x="4973912" y="20050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Олдувайская культура
</a:t>
            </a:r>
            <a:pPr algn="l" indent="0" marL="0">
              <a:lnSpc>
                <a:spcPct val="100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этим видом связывают простые каменные орудия: отщепы, скребла и чопперы. Они были достаточно универсальны, чтобы помогать в обработке пищи, разделке туш и работе с растительными ресурсами.
</a:t>
            </a:r>
            <a:endParaRPr lang="en-US" sz="1319" dirty="0"/>
          </a:p>
        </p:txBody>
      </p:sp>
      <p:sp>
        <p:nvSpPr>
          <p:cNvPr id="15" name="Text 3"/>
          <p:cNvSpPr txBox="1"/>
          <p:nvPr/>
        </p:nvSpPr>
        <p:spPr>
          <a:xfrm>
            <a:off x="672781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широкий рацион
</a:t>
            </a:r>
            <a:pPr algn="l" indent="0" marL="0">
              <a:lnSpc>
                <a:spcPct val="100000"/>
              </a:lnSpc>
              <a:buNone/>
            </a:pPr>
            <a:r>
              <a:rPr lang="en-US" sz="7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Орудия расширили пищевые возможности древних людей и сделали доступными новые источники калорий. Это особенно важно в условиях, где успех выживания зависел от гибкости и умения использовать разные ресурсы.
</a:t>
            </a:r>
            <a:endParaRPr lang="en-US" sz="1300" dirty="0"/>
          </a:p>
        </p:txBody>
      </p:sp>
      <p:sp>
        <p:nvSpPr>
          <p:cNvPr id="16" name="Text 4"/>
          <p:cNvSpPr txBox="1"/>
          <p:nvPr/>
        </p:nvSpPr>
        <p:spPr>
          <a:xfrm>
            <a:off x="4973912" y="3707436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этап адаптации
</a:t>
            </a:r>
            <a:pPr algn="l" indent="0" marL="0">
              <a:lnSpc>
                <a:spcPct val="100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орудий стало не разовой находкой, а устойчивой стратегией поведения. Оно усилило роль обучения, наблюдения и передачи навыков внутри группы, что ускорило культурное развитие.
</a:t>
            </a:r>
            <a:endParaRPr lang="en-US" sz="1319" dirty="0"/>
          </a:p>
        </p:txBody>
      </p:sp>
      <p:sp>
        <p:nvSpPr>
          <p:cNvPr id="17" name="Text 5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Homo habilis и первые орудия
</a:t>
            </a:r>
            <a:endParaRPr lang="en-US" sz="2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69889" y="3603874"/>
            <a:ext cx="7802561" cy="103627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11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Homo erectus: расселение, огонь и новые адаптации
</a:t>
            </a:r>
            <a:endParaRPr lang="en-US" sz="2000" dirty="0"/>
          </a:p>
        </p:txBody>
      </p:sp>
      <p:sp>
        <p:nvSpPr>
          <p:cNvPr id="12" name="Text 2"/>
          <p:cNvSpPr txBox="1"/>
          <p:nvPr/>
        </p:nvSpPr>
        <p:spPr>
          <a:xfrm>
            <a:off x="358775" y="1670589"/>
            <a:ext cx="3529089" cy="7868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Выход за пределы Африки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Homo erectus стал первым видом, широко освоившим территории за пределами Африки. Это показывает, что его приспособленность к разным условиям была выше, чем у более ранних представителей человеческой линии.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358775" y="2649448"/>
            <a:ext cx="3529089" cy="7868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тела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длинные ноги, современные пропорции и выносливость при длительном передвижении помогали преодолевать большие расстояния. Такие особенности были особенно важны для жизни в меняющейся природной среде.
</a:t>
            </a:r>
            <a:endParaRPr lang="en-US" sz="1099" dirty="0"/>
          </a:p>
        </p:txBody>
      </p:sp>
      <p:sp>
        <p:nvSpPr>
          <p:cNvPr id="14" name="Text 4"/>
          <p:cNvSpPr txBox="1"/>
          <p:nvPr/>
        </p:nvSpPr>
        <p:spPr>
          <a:xfrm>
            <a:off x="4657148" y="1670589"/>
            <a:ext cx="3529088" cy="7868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Огонь как преимущество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Освоение огня усилило защиту от хищников, дало свет и тепло, а также позволило готовить пищу. Благодаря этому древние люди могли жить в более холодных районах и дольше сохранять силы.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4657148" y="2649447"/>
            <a:ext cx="3529088" cy="7868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Орудийные традиции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Homo erectus каменные орудия стали разнообразнее и эффективнее, чем у ранних предков. Развитие технологий показывало, что выживание все больше зависело не только от тела, но и от поведения.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114" y="1647489"/>
            <a:ext cx="3848986" cy="29200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48769" y="1647327"/>
            <a:ext cx="4069235" cy="17934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Миграции шли волнами и занимали десятки тысячелетий; заселение новых территорий зависело от климата, ресурсов и освоения разных природных зон.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 последовательный выход из Африки и постепенное освоение мира без единого стремительного рывка.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748770" y="3881852"/>
            <a:ext cx="4061855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данным палеоантропологии и археологии; даты приведены в тысячах лет назад, по современным оценкам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Расселение Homo sapiens по континентам
</a:t>
            </a:r>
            <a:endParaRPr lang="en-US" sz="2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11" name="Text 1"/>
          <p:cNvSpPr txBox="1"/>
          <p:nvPr/>
        </p:nvSpPr>
        <p:spPr>
          <a:xfrm>
            <a:off x="607415" y="3668420"/>
            <a:ext cx="3541153" cy="8101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Родство с людьми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исследования подтверждают эпизоды скрещивания с Homo sapiens: у многих современных людей вне Африки сохранилась небольшая доля неандертальской ДНК.
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4908546" y="3668419"/>
            <a:ext cx="3541153" cy="8101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Историческое 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Неандертальцы не были тупиковой и «примитивной» ветвью: они демонстрируют, что разумное поведение и культурные навыки развивались у разных человеческих линий.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628740" y="2005017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и время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Неандертальцы жили в Европе и Западной Азии в течение сотен тысяч лет, приспосабливаясь к переменчивому климату ледниковых эпох и разнообразным природным условиям.
</a:t>
            </a:r>
            <a:endParaRPr lang="en-US" sz="1004" dirty="0"/>
          </a:p>
        </p:txBody>
      </p:sp>
      <p:sp>
        <p:nvSpPr>
          <p:cNvPr id="14" name="Text 4"/>
          <p:cNvSpPr txBox="1"/>
          <p:nvPr/>
        </p:nvSpPr>
        <p:spPr>
          <a:xfrm>
            <a:off x="3472756" y="2005017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Телосложение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 тело было коренастым, с мощными костями и развитой мускулатурой, что помогало сохранять тепло и эффективно двигаться в холодной среде.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6324579" y="2005017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Поведение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Неандертальцы изготавливали каменные орудия, добывали пищу коллективно, заботились о больных и, вероятно, передавали часть знаний внутри группы.
</a:t>
            </a:r>
            <a:endParaRPr lang="en-US" sz="1100" dirty="0"/>
          </a:p>
        </p:txBody>
      </p:sp>
      <p:sp>
        <p:nvSpPr>
          <p:cNvPr id="16" name="Text 6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Неандертальцы: близкие родственники Homo sapiens
</a:t>
            </a:r>
            <a:endParaRPr lang="en-US" sz="2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28631" y="2755985"/>
            <a:ext cx="5286740" cy="16870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157678" y="1512476"/>
            <a:ext cx="3627548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данным антропологии и палеоантропологии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Homo sapiens и неандертальцев
</a:t>
            </a:r>
            <a:endParaRPr lang="en-US" sz="2000" dirty="0"/>
          </a:p>
        </p:txBody>
      </p:sp>
      <p:sp>
        <p:nvSpPr>
          <p:cNvPr id="10" name="Text 3"/>
          <p:cNvSpPr txBox="1"/>
          <p:nvPr/>
        </p:nvSpPr>
        <p:spPr>
          <a:xfrm>
            <a:off x="386953" y="1512476"/>
            <a:ext cx="4185047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 сходство в уровне поведения и различия в строении тела и выраженности культурных практик.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вида были разумными и технологичными, но Homo sapiens отличался большей символичностью культуры и более грацильным телосложением.
</a:t>
            </a:r>
            <a:endParaRPr lang="en-US" sz="1369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25" y="1773363"/>
            <a:ext cx="306494" cy="30649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77940" y="1767993"/>
            <a:ext cx="317233" cy="3172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3125" y="3343740"/>
            <a:ext cx="306494" cy="24519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74256" y="3322070"/>
            <a:ext cx="324602" cy="28853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8526" y="21706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и обучение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Развитая речь ускорила передачу знаний, сделала возможным точное обсуждение действий и укрепила связь между поколениями в группе.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679657" y="21706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 и искусство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Украшения, рисунки и ритуалы показывают, что человек начал выражать не только практические нужды, но и абстрактные представления.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378526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Кооперация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Совместная охота, обмен и распределение ролей повысили шансы группы на выживание и сделали поведение более организованным.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679657" y="3707436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Накопление опыта
</a:t>
            </a:r>
            <a:pPr algn="l" indent="0" marL="0">
              <a:lnSpc>
                <a:spcPct val="100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позволяет сохранять полезные решения, дополнять их и передавать дальше, поэтому эволюционные преимущества накапливаются быстрее, чем только биологические изменения.
</a:t>
            </a:r>
            <a:endParaRPr lang="en-US" sz="1319" dirty="0"/>
          </a:p>
        </p:txBody>
      </p:sp>
      <p:sp>
        <p:nvSpPr>
          <p:cNvPr id="12" name="Text 4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культурные преимущества человека
</a:t>
            </a:r>
            <a:endParaRPr lang="en-US" sz="2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8795" y="3518200"/>
            <a:ext cx="8140648" cy="116067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11" name="Text 1"/>
          <p:cNvSpPr txBox="1"/>
          <p:nvPr/>
        </p:nvSpPr>
        <p:spPr>
          <a:xfrm>
            <a:off x="483024" y="2044843"/>
            <a:ext cx="1600381" cy="11250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доступная пища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Тепловая обработка делала мясо, клубни и другие продукты мягче, безопаснее и легче для пережёвывания, что снижало нагрузку на зубы и челюсти.
</a:t>
            </a:r>
            <a:endParaRPr lang="en-US" sz="1050" dirty="0"/>
          </a:p>
        </p:txBody>
      </p:sp>
      <p:sp>
        <p:nvSpPr>
          <p:cNvPr id="12" name="Text 2"/>
          <p:cNvSpPr txBox="1"/>
          <p:nvPr/>
        </p:nvSpPr>
        <p:spPr>
          <a:xfrm>
            <a:off x="2589155" y="2044843"/>
            <a:ext cx="1600381" cy="11250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энергии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Приготовленная пища лучше усваивалась, а значит, давала организму больше энергии при тех же затратах, что было важно для роста мозга и активности.
</a:t>
            </a:r>
            <a:endParaRPr lang="en-US" sz="1050" dirty="0"/>
          </a:p>
        </p:txBody>
      </p:sp>
      <p:sp>
        <p:nvSpPr>
          <p:cNvPr id="13" name="Text 3"/>
          <p:cNvSpPr txBox="1"/>
          <p:nvPr/>
        </p:nvSpPr>
        <p:spPr>
          <a:xfrm>
            <a:off x="4656122" y="2044843"/>
            <a:ext cx="1600381" cy="11250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и тепло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Огонь помогал отпугивать хищников, освещал стоянки ночью и позволял людям дольше оставаться в суровых и холодных условиях.
</a:t>
            </a:r>
            <a:endParaRPr lang="en-US" sz="1050" dirty="0"/>
          </a:p>
        </p:txBody>
      </p:sp>
      <p:sp>
        <p:nvSpPr>
          <p:cNvPr id="14" name="Text 4"/>
          <p:cNvSpPr txBox="1"/>
          <p:nvPr/>
        </p:nvSpPr>
        <p:spPr>
          <a:xfrm>
            <a:off x="6726013" y="2044843"/>
            <a:ext cx="1600381" cy="11250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организация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Очаг стал центром общения, совместной готовки и отдыха; вокруг него укреплялись связи внутри группы и формировались более устойчивые способы выживания.
</a:t>
            </a:r>
            <a:endParaRPr lang="en-US" sz="1050" dirty="0"/>
          </a:p>
        </p:txBody>
      </p:sp>
      <p:sp>
        <p:nvSpPr>
          <p:cNvPr id="15" name="Text 5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Огонь и питание в человеческой эволюции
</a:t>
            </a:r>
            <a:endParaRPr lang="en-US" sz="2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3088" y="1647327"/>
            <a:ext cx="8019234" cy="29204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ученые восстанавливают эволюцию человека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методов, по которым исследователи собирают и проверяют сведения о древних людях
</a:t>
            </a:r>
            <a:endParaRPr lang="en-US" sz="2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114" y="1647489"/>
            <a:ext cx="3848986" cy="29200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48769" y="1647327"/>
            <a:ext cx="4069235" cy="17934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действовали не по отдельности: изменения климата усиливали конкуренцию, а кооперация помогала группам быстрее находить пищу и защищаться.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Наибольшее значение имели средовые вызовы и совместные действия, потому что они постоянно проверяли жизнеспособность адаптаций.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748770" y="3881852"/>
            <a:ext cx="4061855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данным антропологии и эволюционной биологии; схема носит аналитический характер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ускорившие эволюцию человека
</a:t>
            </a:r>
            <a:endParaRPr lang="en-US" sz="2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отличает Homo sapiens от других видов человека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686302" y="1670588"/>
            <a:ext cx="3529089" cy="129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Абстрактное мышление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человек способен строить сложные планы, работать с символами и связывать события, которые не видны напрямую, что резко расширяет возможности поведения.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686302" y="3096345"/>
            <a:ext cx="3529089" cy="129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Сложная культура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Искусство, наука, письменность и технологии создают накопленную среду знаний, в которой новые поколения стартуют не с нуля, а с уже достигнутого уровня.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984675" y="1670588"/>
            <a:ext cx="3529088" cy="129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Развитая речь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позволяет не только сообщать факты, но и обсуждать правила, передавать опыт, обучать, убеждать и координировать действия больших групп.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984675" y="3096344"/>
            <a:ext cx="3529088" cy="129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Единство вида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 культурные различия, все современные люди относятся к одному виду и несут следы общего происхождения с древними гомининами.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10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человека продолжается и сегодня
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566225" y="2096734"/>
            <a:ext cx="3592479" cy="7630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Отбор не исчез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Естественный отбор по-прежнему действует, но теперь сильнее зависит от медицины, питания, городской среды и социальных условий, чем от первобытных угроз.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707006" y="2096734"/>
            <a:ext cx="3592479" cy="7630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адаптации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Сохраняются различия в устойчивости к инфекциям, особенностях обмена веществ и реакции на климат, высоту, рацион и образ жизни.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566225" y="3628453"/>
            <a:ext cx="3592479" cy="7630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Культурная адаптация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Обучение, транспорт, связь и медицинская помощь позволяют быстро приспосабливаться к изменениям среды без заметных биологических перемен в каждом поколении.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4707006" y="3628453"/>
            <a:ext cx="3592479" cy="7630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среда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всё чаще изменяет не тело, а условия вокруг себя, поэтому культура стала главным инструментом выживания и развития.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1405968"/>
            <a:ext cx="4816995" cy="23315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как вид, который создал собственную среду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человека началась в Африке, прошла через множество видов и завершилась появлением Homo sapiens. Сегодня решающим адаптивным ресурсом стала культура, дополняющая биологические изменения.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2026-06-02T01:40:29Z</dcterms:created>
  <dcterms:modified xsi:type="dcterms:W3CDTF">2026-06-02T01:40:29Z</dcterms:modified>
</cp:coreProperties>
</file>