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jpeg"/><Relationship Id="rId2" Type="http://schemas.openxmlformats.org/officeDocument/2006/relationships/image" Target="../media/image-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jpeg"/><Relationship Id="rId3" Type="http://schemas.openxmlformats.org/officeDocument/2006/relationships/image" Target="../media/image-3-3.jpeg"/><Relationship Id="rId4" Type="http://schemas.openxmlformats.org/officeDocument/2006/relationships/image" Target="../media/image-3-4.jpeg"/><Relationship Id="rId5" Type="http://schemas.openxmlformats.org/officeDocument/2006/relationships/image" Target="../media/image-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image" Target="../media/image-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jpeg"/><Relationship Id="rId3" Type="http://schemas.openxmlformats.org/officeDocument/2006/relationships/image" Target="../media/image-5-3.png"/><Relationship Id="rId4" Type="http://schemas.openxmlformats.org/officeDocument/2006/relationships/image" Target="../media/image-5-4.jpeg"/><Relationship Id="rId5" Type="http://schemas.openxmlformats.org/officeDocument/2006/relationships/image" Target="../media/image-5-5.png"/><Relationship Id="rId6" Type="http://schemas.openxmlformats.org/officeDocument/2006/relationships/image" Target="../media/image-5-6.jpeg"/><Relationship Id="rId7" Type="http://schemas.openxmlformats.org/officeDocument/2006/relationships/image" Target="../media/image-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jpeg"/><Relationship Id="rId3" Type="http://schemas.openxmlformats.org/officeDocument/2006/relationships/image" Target="../media/image-8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image" Target="../media/image-9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jpeg"/><Relationship Id="rId3" Type="http://schemas.openxmlformats.org/officeDocument/2006/relationships/image" Target="../media/image-15-3.png"/><Relationship Id="rId4" Type="http://schemas.openxmlformats.org/officeDocument/2006/relationships/image" Target="../media/image-15-4.jpeg"/><Relationship Id="rId5" Type="http://schemas.openxmlformats.org/officeDocument/2006/relationships/image" Target="../media/image-15-5.png"/><Relationship Id="rId6" Type="http://schemas.openxmlformats.org/officeDocument/2006/relationships/image" Target="../media/image-15-6.jpe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jpeg"/><Relationship Id="rId3" Type="http://schemas.openxmlformats.org/officeDocument/2006/relationships/image" Target="../media/image-19-3.png"/><Relationship Id="rId4" Type="http://schemas.openxmlformats.org/officeDocument/2006/relationships/image" Target="../media/image-19-4.jpeg"/><Relationship Id="rId5" Type="http://schemas.openxmlformats.org/officeDocument/2006/relationships/image" Target="../media/image-19-5.png"/><Relationship Id="rId6" Type="http://schemas.openxmlformats.org/officeDocument/2006/relationships/image" Target="../media/image-19-6.jpeg"/><Relationship Id="rId7" Type="http://schemas.openxmlformats.org/officeDocument/2006/relationships/image" Target="../media/image-19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jpeg"/><Relationship Id="rId2" Type="http://schemas.openxmlformats.org/officeDocument/2006/relationships/image" Target="../media/image-2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45" y="-1"/>
            <a:ext cx="4199185" cy="514349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06525" y="721050"/>
            <a:ext cx="7251600" cy="3721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Рождение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Формирование Великобритании: объединение земель, роль монархов и значимость события.
</a:t>
            </a:r>
            <a:pPr algn="l" indent="0" marL="0">
              <a:lnSpc>
                <a:spcPct val="100000"/>
              </a:lnSpc>
              <a:buNone/>
            </a:pPr>
            <a:r>
              <a:rPr lang="en-US" sz="2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35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511" y="0"/>
            <a:ext cx="3795578" cy="51411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383150" y="596425"/>
            <a:ext cx="4202100" cy="3729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Исторический контекст объединения
</a:t>
            </a:r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средние века Британские острова были разделены на королевства с разными традициями. Политика, браки и конфликты постепенно приводили к сближению и объединению территорий.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855339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3251904"/>
            <a:ext cx="2313900" cy="1891342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79495" y="3251904"/>
            <a:ext cx="2313900" cy="1891342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43010" y="1355648"/>
            <a:ext cx="2313900" cy="1891342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2263515" y="1355648"/>
            <a:ext cx="2313900" cy="1891342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8" name="Text 1"/>
          <p:cNvSpPr txBox="1"/>
          <p:nvPr/>
        </p:nvSpPr>
        <p:spPr>
          <a:xfrm>
            <a:off x="2503165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Уэльское княжество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Несколько территорий под властью разных князей. Жители говорили на валлийском языке, придерживались своих законов и имели особую систему управления.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7082660" y="3383497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Ирландия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Состоит из различных племён и кланов, части же контролировала английская корона. Ирландцы говорили на гэльском, сохраняли католическую веру и уникальные культуры.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4744194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Шотландия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Независимое государство с собственным парламентом и королём. Шотландцы сохраняли гэльский язык и традиции, активно сопротивлялись англо-шотландским конфликтам.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64699" y="1517221"/>
            <a:ext cx="1889100" cy="15591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Королевство Англия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Самое крупное и экономически развитое королевство с централизованным управлением и значительной армией. Английский язык и культура доминировали на юге острова.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166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Британских островов накануне объединения
</a:t>
            </a:r>
            <a:endParaRPr lang="en-US" sz="2166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Роль монархов в объединении королевств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Яков VI и I (начало XVII века)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Стал королём Англии и Шотландии, объединив crowns, что положило основу будущей политической унии.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Генрих VIII (1509–1547)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 английскую власть, провёл Реформацию, что стало фактором политического и религиозного сближения.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Мария I (1547–1558)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Правила Англией и Ирландией, пыталась вернуть католицизм, что вызвало внутренние конфликты и обновление династических связей.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Елизавета I (1558–1603)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Закрепила протестантизм в Англии, повысила роль государства в международной политике и подготовила почву для дальнейших союзов.
</a:t>
            </a:r>
            <a:endParaRPr lang="en-US" sz="15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Англо-шотландские конфликты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Длительные столкновения за территорию и власть ослабляли оба королевства, подталкивая к поиску союзов и компромиссов.
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Подавление ирландских восстаний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Серии военных действий на территории Ирландии усиливали английское влияние и стремление к интеграции региона в единую систему.
</a:t>
            </a:r>
            <a:endParaRPr lang="en-US" sz="1300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Завоевание Уэльса Эдуардом I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1282 году Уэльс был включён в состав Англии после успешных военных кампаний и установления прямого контроля короля.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Войны, влияющие на объединение
</a:t>
            </a:r>
            <a:endParaRPr lang="en-US" sz="25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75900" y="259675"/>
            <a:ext cx="8165100" cy="89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Династические браки — путь к миру и объединению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701000" y="3516100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Генриха VII и Елизаветы Йоркской (1486)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Завершил Войну Роз и объединил две влиятельные династии, укрепив английский престол.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229275" y="165192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Брак королевы Марии Стюарт
</a:t>
            </a:r>
            <a:pPr algn="r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Соединил интересы Шотландии и Франции, усилив династические связи и противостояние с Англией.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3941375" y="2667375"/>
            <a:ext cx="2245200" cy="79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Свадьба Якова VI и Анны Датской (1589)
</a:t>
            </a:r>
            <a:pPr algn="l" indent="0" marL="0">
              <a:lnSpc>
                <a:spcPct val="80000"/>
              </a:lnSpc>
              <a:buNone/>
            </a:pPr>
            <a:r>
              <a:rPr lang="en-US" sz="1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8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Укрепила связи между Англией и Северной Европой, способствуя стабилизации региона.
</a:t>
            </a:r>
            <a:endParaRPr lang="en-US" sz="11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03750" y="262275"/>
            <a:ext cx="8208600" cy="786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конфликты и их влияние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914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Реформация привела к разделению: Англия и часть Шотландии приняли протестантизм, Ирландия осталась католической, что спровоцировало конфликты.
</a:t>
            </a:r>
            <a:endParaRPr lang="en-US" sz="1200" dirty="0"/>
          </a:p>
        </p:txBody>
      </p:sp>
      <p:sp>
        <p:nvSpPr>
          <p:cNvPr id="10" name="Text 3"/>
          <p:cNvSpPr txBox="1"/>
          <p:nvPr/>
        </p:nvSpPr>
        <p:spPr>
          <a:xfrm>
            <a:off x="331825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 стимулировали политические реформы, направленные на укрепление центральной власти и продвижение единства.
</a:t>
            </a:r>
            <a:endParaRPr lang="en-US" sz="1200" dirty="0"/>
          </a:p>
        </p:txBody>
      </p:sp>
      <p:sp>
        <p:nvSpPr>
          <p:cNvPr id="11" name="Text 4"/>
          <p:cNvSpPr txBox="1"/>
          <p:nvPr/>
        </p:nvSpPr>
        <p:spPr>
          <a:xfrm>
            <a:off x="6093000" y="2317150"/>
            <a:ext cx="2112300" cy="1473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стали причиной роста внутреннего напряжения и привели королей к поиску компромиссов союзов для стабилизации ситуации.
</a:t>
            </a:r>
            <a:endParaRPr lang="en-US" sz="12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Начало завоевания Уэльса при Эдуарде I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1282 году Эдуард I начал военные кампании, которые завершили подчинение Уэльса Англии, установив контроль над территорией.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Учреждение титула «Принц Уэльский»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Традиция назначения наследника английского престола «Принцем Уэльским» стала символом подчинения и интеграции региона в английское королевство.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Покорение и интеграция Уэльса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8" name="Text 0"/>
          <p:cNvSpPr txBox="1"/>
          <p:nvPr/>
        </p:nvSpPr>
        <p:spPr>
          <a:xfrm>
            <a:off x="303750" y="567075"/>
            <a:ext cx="85365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4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Англии и Шотландии: ключевые события
</a:t>
            </a:r>
            <a:endParaRPr lang="en-US" sz="2402" dirty="0"/>
          </a:p>
        </p:txBody>
      </p:sp>
      <p:sp>
        <p:nvSpPr>
          <p:cNvPr id="9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  <p:sp>
        <p:nvSpPr>
          <p:cNvPr id="10" name="Text 2"/>
          <p:cNvSpPr txBox="1"/>
          <p:nvPr/>
        </p:nvSpPr>
        <p:spPr>
          <a:xfrm>
            <a:off x="5083625" y="1783775"/>
            <a:ext cx="30294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Конец XVII — начало XVIII века
</a:t>
            </a:r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Шотландия пыталась сохранить независимость, но была ослаблена экономическими кризисами, такими как «Дарьенская катастрофа».
</a:t>
            </a:r>
            <a:endParaRPr lang="en-US" sz="1400" dirty="0"/>
          </a:p>
        </p:txBody>
      </p:sp>
      <p:sp>
        <p:nvSpPr>
          <p:cNvPr id="11" name="Text 3"/>
          <p:cNvSpPr txBox="1"/>
          <p:nvPr/>
        </p:nvSpPr>
        <p:spPr>
          <a:xfrm>
            <a:off x="1004800" y="2764275"/>
            <a:ext cx="30294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1707 год — Акты унии
</a:t>
            </a:r>
            <a:pPr algn="r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r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Заключение официального союза между Англией и Шотландией с созданием единого парламента и экономической системы.
</a:t>
            </a:r>
            <a:endParaRPr lang="en-US" sz="1400" dirty="0"/>
          </a:p>
        </p:txBody>
      </p:sp>
      <p:sp>
        <p:nvSpPr>
          <p:cNvPr id="12" name="Text 4"/>
          <p:cNvSpPr txBox="1"/>
          <p:nvPr/>
        </p:nvSpPr>
        <p:spPr>
          <a:xfrm>
            <a:off x="5083625" y="3790550"/>
            <a:ext cx="3029400" cy="1032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4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Последствия объединения
</a:t>
            </a:r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способствовало экономическому развитию, политической стабильности и росту международного влияния нового государства.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375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Законодательное закрепление присоединения Уэльса
</a:t>
            </a:r>
            <a:endParaRPr lang="en-US" sz="2375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представители Уэльса получили право избирать депутатов в английский парламент, включая Уэльс в государственные структуры Англии.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Уэльские акты 1536 года унифицировали законы, ликвидировав отдельное валлийское законодательство и интегрировав правовую систему с английской.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1543 году были приняты дополнительные акты, усилившие контроль английской короны над Уэльсом и отменившие местное самоуправление.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меры обеспечили политическую и административную интеграцию региона, создав предпосылки для единой Великобритании.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100775" y="908131"/>
            <a:ext cx="4894200" cy="2886139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158750" y="669450"/>
            <a:ext cx="3571200" cy="3621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18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языки королевств до объединения
</a:t>
            </a:r>
            <a:pPr algn="l" indent="0" marL="0">
              <a:lnSpc>
                <a:spcPct val="120000"/>
              </a:lnSpc>
              <a:buNone/>
            </a:pPr>
            <a:r>
              <a:rPr lang="en-US" sz="20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Население и основные языки четырёх королевств Британских островов в XVI–XVIII веках, а также распределение основных религиозных конфессий.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50041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Королевства отличались по численности населения, языкам и религиозным убеждениям, что создавало сложные условия для объединения.
</a:t>
            </a:r>
            <a:endParaRPr lang="en-US" sz="1800" dirty="0"/>
          </a:p>
        </p:txBody>
      </p:sp>
      <p:sp>
        <p:nvSpPr>
          <p:cNvPr id="5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6" name="Text 2"/>
          <p:cNvSpPr txBox="1"/>
          <p:nvPr/>
        </p:nvSpPr>
        <p:spPr>
          <a:xfrm>
            <a:off x="5915400" y="4290700"/>
            <a:ext cx="3000000" cy="30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800" i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демографические и лингвистические исследования британского архипелага XVIII века
</a:t>
            </a:r>
            <a:endParaRPr lang="en-US" sz="8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303750" y="719475"/>
            <a:ext cx="3316200" cy="2238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Акты унии 1707 года: образование Великобритании
</a:t>
            </a:r>
            <a:endParaRPr lang="en-US" sz="2500" dirty="0"/>
          </a:p>
        </p:txBody>
      </p:sp>
      <p:sp>
        <p:nvSpPr>
          <p:cNvPr id="7" name="Text 1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5049925" y="819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1707 году Англия и Шотландия подписали Акты унии, что привело к созданию единого парламента, объединяющего законодательные органы обоих королевств.
</a:t>
            </a:r>
            <a:endParaRPr lang="en-US" sz="1200" dirty="0"/>
          </a:p>
        </p:txBody>
      </p:sp>
      <p:sp>
        <p:nvSpPr>
          <p:cNvPr id="9" name="Text 3"/>
          <p:cNvSpPr txBox="1"/>
          <p:nvPr/>
        </p:nvSpPr>
        <p:spPr>
          <a:xfrm>
            <a:off x="4059450" y="2039175"/>
            <a:ext cx="31410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Союз сопровождался введением общего флага и герба, символизирующих единство и идентичность нового государства — Великобритании.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5049925" y="3105975"/>
            <a:ext cx="32172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Создание единой юридической и экономической системы позволило укрепить влияние на международной арене и обеспечить экономический рост.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3153344" y="4219799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Развитие банковской системы и финансовых институтов поддержало инвестиции в новые отрасли и стимулировало экономический рост.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3326904" y="3319016"/>
            <a:ext cx="5321700" cy="7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Началась активная индустриализация, в том числе строительство фабрик и развитие транспорта, что повысило производительность труда.
</a:t>
            </a:r>
            <a:endParaRPr lang="en-US" sz="1200" dirty="0"/>
          </a:p>
        </p:txBody>
      </p:sp>
      <p:sp>
        <p:nvSpPr>
          <p:cNvPr id="5" name="Text 2"/>
          <p:cNvSpPr txBox="1"/>
          <p:nvPr/>
        </p:nvSpPr>
        <p:spPr>
          <a:xfrm>
            <a:off x="3510122" y="2473733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Введение национальной валюты — фунта стерлингов — упростило финансовые операции и укрепило экономические позиции государства.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3680988" y="1628450"/>
            <a:ext cx="5321700" cy="701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обеспечило формирование единого внутреннего рынка, что значительно ускорило торговлю и способствовало развитию промышленности по всей стране.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290700" y="361450"/>
            <a:ext cx="8357700" cy="96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итоги объединения Британских королевств
</a:t>
            </a:r>
            <a:endParaRPr lang="en-US" sz="2500" dirty="0"/>
          </a:p>
        </p:txBody>
      </p:sp>
      <p:sp>
        <p:nvSpPr>
          <p:cNvPr id="8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77475" y="816525"/>
            <a:ext cx="83853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Акт унии 1801 года и включение Ирландии
</a:t>
            </a:r>
            <a:endParaRPr lang="en-US" sz="2500" dirty="0"/>
          </a:p>
        </p:txBody>
      </p:sp>
      <p:sp>
        <p:nvSpPr>
          <p:cNvPr id="8" name="Text 1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4430525" y="2121150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 января 1801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Официальное образование Соединённого королевства Великобритании и Ирландии — объединённое парламентское и юридическое пространство.
</a:t>
            </a:r>
            <a:endParaRPr lang="en-US" sz="1500" dirty="0"/>
          </a:p>
        </p:txBody>
      </p:sp>
      <p:sp>
        <p:nvSpPr>
          <p:cNvPr id="10" name="Text 3"/>
          <p:cNvSpPr txBox="1"/>
          <p:nvPr/>
        </p:nvSpPr>
        <p:spPr>
          <a:xfrm>
            <a:off x="1347200" y="212102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1798 год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3004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Восстание в Ирландии демонстрирует стремление к независимости и вызывает обеспокоенность британского правительства.
</a:t>
            </a:r>
            <a:endParaRPr lang="en-US" sz="1500" dirty="0"/>
          </a:p>
        </p:txBody>
      </p:sp>
      <p:sp>
        <p:nvSpPr>
          <p:cNvPr id="11" name="Text 4"/>
          <p:cNvSpPr txBox="1"/>
          <p:nvPr/>
        </p:nvSpPr>
        <p:spPr>
          <a:xfrm>
            <a:off x="28923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1800 год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 Великобритании принимает закон об объединении с Ирландией для усиления контроля и предотвращения дальнейших конфликтов.
</a:t>
            </a:r>
            <a:endParaRPr lang="en-US" sz="1500" dirty="0"/>
          </a:p>
        </p:txBody>
      </p:sp>
      <p:sp>
        <p:nvSpPr>
          <p:cNvPr id="12" name="Text 5"/>
          <p:cNvSpPr txBox="1"/>
          <p:nvPr/>
        </p:nvSpPr>
        <p:spPr>
          <a:xfrm>
            <a:off x="5975800" y="3877275"/>
            <a:ext cx="2737800" cy="1031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 1801 года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Ирландия получает представительство в парламенте, но сохраняются значительные религиозные и культурные конфликты.
</a:t>
            </a:r>
            <a:endParaRPr lang="en-US" sz="15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7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Ирландская и шотландская музыкальная традиция
</a:t>
            </a:r>
            <a:pPr algn="ctr" indent="0" marL="0">
              <a:lnSpc>
                <a:spcPct val="115000"/>
              </a:lnSpc>
              <a:buNone/>
            </a:pPr>
            <a:r>
              <a:rPr lang="en-US" sz="108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Живое народное творчество сохранило уникальные стили музыки и танцев, выражая культурную идентичность этих регионов в рамках единого государства.
</a:t>
            </a:r>
            <a:endParaRPr lang="en-US" sz="1178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4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Региональные наряды и обычаи
</a:t>
            </a:r>
            <a:pPr algn="ctr" indent="0" marL="0">
              <a:lnSpc>
                <a:spcPct val="115000"/>
              </a:lnSpc>
              <a:buNone/>
            </a:pPr>
            <a:r>
              <a:rPr lang="en-US" sz="115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Традиционные одежды, праздники и ремёсла отдельных народов продолжали существовать, демонстрируя богатство культурного многообразия Великобритании.
</a:t>
            </a:r>
            <a:endParaRPr lang="en-US" sz="1245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18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Валлийская литература и языковая самобытность
</a:t>
            </a:r>
            <a:pPr algn="ctr" indent="0" marL="0">
              <a:lnSpc>
                <a:spcPct val="115000"/>
              </a:lnSpc>
              <a:buNone/>
            </a:pPr>
            <a:r>
              <a:rPr lang="en-US" sz="1092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Валлийская поэзия и использование валлийского языка поддерживали национальное самосознание, несмотря на доминирование английского в официальных сферах.
</a:t>
            </a:r>
            <a:endParaRPr lang="en-US" sz="1183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314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Культурное разнообразие объединённого государства
</a:t>
            </a:r>
            <a:endParaRPr lang="en-US" sz="2314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A5BFA4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1059225" y="18802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Восстания в Ирландии и требования самоуправления в Шотландии и Уэльсе отражали непрекращающиеся стремления к самостоятельности.
</a:t>
            </a:r>
            <a:endParaRPr lang="en-US" sz="1200" dirty="0"/>
          </a:p>
        </p:txBody>
      </p:sp>
      <p:sp>
        <p:nvSpPr>
          <p:cNvPr id="4" name="Text 1"/>
          <p:cNvSpPr txBox="1"/>
          <p:nvPr/>
        </p:nvSpPr>
        <p:spPr>
          <a:xfrm>
            <a:off x="853950" y="339175"/>
            <a:ext cx="7436100" cy="546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200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Политические и социальные противоречия
</a:t>
            </a:r>
            <a:endParaRPr lang="en-US" sz="2200" dirty="0"/>
          </a:p>
        </p:txBody>
      </p:sp>
      <p:sp>
        <p:nvSpPr>
          <p:cNvPr id="5" name="Text 2"/>
          <p:cNvSpPr txBox="1"/>
          <p:nvPr/>
        </p:nvSpPr>
        <p:spPr>
          <a:xfrm>
            <a:off x="3099900" y="3766900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Накопившиеся социальные проблемы способствовали развитию политических движений и реформ в XIX–XX веках.
</a:t>
            </a:r>
            <a:endParaRPr lang="en-US" sz="1200" dirty="0"/>
          </a:p>
        </p:txBody>
      </p:sp>
      <p:sp>
        <p:nvSpPr>
          <p:cNvPr id="6" name="Text 3"/>
          <p:cNvSpPr txBox="1"/>
          <p:nvPr/>
        </p:nvSpPr>
        <p:spPr>
          <a:xfrm>
            <a:off x="5159300" y="1880425"/>
            <a:ext cx="2944200" cy="12150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Религиозные разногласия, особенно между католиками и протестантами, создавали напряжённость и социальные конфликтные ситуации.
</a:t>
            </a:r>
            <a:endParaRPr lang="en-US" sz="1200" dirty="0"/>
          </a:p>
        </p:txBody>
      </p:sp>
      <p:sp>
        <p:nvSpPr>
          <p:cNvPr id="7" name="Text 4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16" y="1355269"/>
            <a:ext cx="2312153" cy="3788231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580311" y="1355269"/>
            <a:ext cx="2312153" cy="378823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2475930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Образование Ирландского свободного государства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1921 году основная часть Ирландии получила независимость, создав свободное государство, что стало значительным поворотным моментом в истории Островов.
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7055425" y="1517221"/>
            <a:ext cx="1888954" cy="350245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Северная Ирландия остаётся в составе Великобритании
</a:t>
            </a:r>
            <a:pPr algn="l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на отделение, Северная Ирландия сохранила политические и экономические связи с Великобританией, продолжая влиять на внутренние и внешние отношения государства.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Изменение границ: отделение Ирландии
</a:t>
            </a:r>
            <a:endParaRPr lang="en-US" sz="2500" dirty="0"/>
          </a:p>
        </p:txBody>
      </p:sp>
      <p:sp>
        <p:nvSpPr>
          <p:cNvPr id="8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470500" y="503150"/>
            <a:ext cx="8191500" cy="468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500" b="1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Великобритания как мировая держава
</a:t>
            </a:r>
            <a:endParaRPr lang="en-US" sz="2500" dirty="0"/>
          </a:p>
        </p:txBody>
      </p:sp>
      <p:sp>
        <p:nvSpPr>
          <p:cNvPr id="5" name="Text 1"/>
          <p:cNvSpPr txBox="1"/>
          <p:nvPr/>
        </p:nvSpPr>
        <p:spPr>
          <a:xfrm>
            <a:off x="949350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Промышленная революция дала стране технологическое превосходство и экономический рост, стимулируя урбанизацию и новые отрасли производства.
</a:t>
            </a:r>
            <a:endParaRPr lang="en-US" sz="1200" dirty="0"/>
          </a:p>
        </p:txBody>
      </p:sp>
      <p:sp>
        <p:nvSpPr>
          <p:cNvPr id="6" name="Text 2"/>
          <p:cNvSpPr txBox="1"/>
          <p:nvPr/>
        </p:nvSpPr>
        <p:spPr>
          <a:xfrm>
            <a:off x="949350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XIX веке Великобритания стала крупнейшей колониальной державой с территориями на всех континентах, влияя на глобальную политику и экономику.
</a:t>
            </a:r>
            <a:endParaRPr lang="en-US" sz="1200" dirty="0"/>
          </a:p>
        </p:txBody>
      </p:sp>
      <p:sp>
        <p:nvSpPr>
          <p:cNvPr id="7" name="Text 3"/>
          <p:cNvSpPr txBox="1"/>
          <p:nvPr/>
        </p:nvSpPr>
        <p:spPr>
          <a:xfrm>
            <a:off x="5194575" y="151331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Парламентская монархия укрепилась, обеспечивая стабильность и развитие гражданских свобод внутри страны.
</a:t>
            </a:r>
            <a:endParaRPr lang="en-US" sz="1200" dirty="0"/>
          </a:p>
        </p:txBody>
      </p:sp>
      <p:sp>
        <p:nvSpPr>
          <p:cNvPr id="8" name="Text 4"/>
          <p:cNvSpPr txBox="1"/>
          <p:nvPr/>
        </p:nvSpPr>
        <p:spPr>
          <a:xfrm>
            <a:off x="5194575" y="3227551"/>
            <a:ext cx="3396600" cy="1284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Опыт Великобритании в политическом и экономическом развитии стал образцом для многих европейских государств.
</a:t>
            </a:r>
            <a:endParaRPr lang="en-US" sz="1200" dirty="0"/>
          </a:p>
        </p:txBody>
      </p:sp>
      <p:sp>
        <p:nvSpPr>
          <p:cNvPr id="9" name="Text 5"/>
          <p:cNvSpPr txBox="1"/>
          <p:nvPr/>
        </p:nvSpPr>
        <p:spPr>
          <a:xfrm>
            <a:off x="140750" y="4706150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43434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70423" y="3119295"/>
            <a:ext cx="2521706" cy="202426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40198" y="3119295"/>
            <a:ext cx="2521706" cy="202426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3305310" y="1359582"/>
            <a:ext cx="2521800" cy="2024336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537077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Юнион Джек — символ единства
</a:t>
            </a:r>
            <a:pPr algn="ctr" indent="0" marL="0">
              <a:lnSpc>
                <a:spcPct val="115000"/>
              </a:lnSpc>
              <a:buNone/>
            </a:pPr>
            <a:r>
              <a:rPr lang="en-US" sz="1189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Флаг объединяет элементы национальных флагов Англии, Шотландии и Ирландии, визуально выражая историческое объединение и единство стран.
</a:t>
            </a:r>
            <a:endParaRPr lang="en-US" sz="1289" dirty="0"/>
          </a:p>
        </p:txBody>
      </p:sp>
      <p:sp>
        <p:nvSpPr>
          <p:cNvPr id="10" name="Text 1"/>
          <p:cNvSpPr txBox="1"/>
          <p:nvPr/>
        </p:nvSpPr>
        <p:spPr>
          <a:xfrm>
            <a:off x="6206852" y="1544700"/>
            <a:ext cx="2388524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21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Государственные праздники и традиции
</a:t>
            </a:r>
            <a:pPr algn="ctr" indent="0" marL="0">
              <a:lnSpc>
                <a:spcPct val="115000"/>
              </a:lnSpc>
              <a:buNone/>
            </a:pPr>
            <a:r>
              <a:rPr lang="en-US" sz="1118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Общие праздники и церемонии укрепляют чувство принадлежности к единому государству, способствуя сохранению исторического наследия и культурного диалога.
</a:t>
            </a:r>
            <a:endParaRPr lang="en-US" sz="1211" dirty="0"/>
          </a:p>
        </p:txBody>
      </p:sp>
      <p:sp>
        <p:nvSpPr>
          <p:cNvPr id="11" name="Text 2"/>
          <p:cNvSpPr txBox="1"/>
          <p:nvPr/>
        </p:nvSpPr>
        <p:spPr>
          <a:xfrm>
            <a:off x="3382540" y="3651413"/>
            <a:ext cx="2388600" cy="1297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15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корона и герб
</a:t>
            </a:r>
            <a:pPr algn="ctr" indent="0" marL="0">
              <a:lnSpc>
                <a:spcPct val="115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Королевская корона олицетворяет монархическую власть, а герб с изображениями льва и единорога символизирует силу и сотрудничество различных королевств.
</a:t>
            </a:r>
            <a:endParaRPr lang="en-US" sz="1300" dirty="0"/>
          </a:p>
        </p:txBody>
      </p:sp>
      <p:sp>
        <p:nvSpPr>
          <p:cNvPr id="12" name="Text 3"/>
          <p:cNvSpPr txBox="1"/>
          <p:nvPr/>
        </p:nvSpPr>
        <p:spPr>
          <a:xfrm>
            <a:off x="65300" y="4772455"/>
            <a:ext cx="449700" cy="74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A6BFA5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13" name="Text 4"/>
          <p:cNvSpPr txBox="1"/>
          <p:nvPr/>
        </p:nvSpPr>
        <p:spPr>
          <a:xfrm>
            <a:off x="543450" y="563725"/>
            <a:ext cx="8057100" cy="384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2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Национальные символы и объединяющие традиции
</a:t>
            </a:r>
            <a:endParaRPr lang="en-US" sz="24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A6BFA5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944107" y="-1"/>
            <a:ext cx="4199186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295800" y="722175"/>
            <a:ext cx="4126800" cy="374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Итоги становления Великобритании
</a:t>
            </a:r>
            <a:pPr algn="l" indent="0" marL="0">
              <a:lnSpc>
                <a:spcPct val="100000"/>
              </a:lnSpc>
              <a:buNone/>
            </a:pPr>
            <a:r>
              <a:rPr lang="en-US" sz="35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Объединение четырёх королевств создало мощное государство с богатой историей, сформировав фундамент современной культуры, экономики и влияния на мировую политику.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2026-05-11T10:45:20Z</dcterms:created>
  <dcterms:modified xsi:type="dcterms:W3CDTF">2026-05-11T10:45:20Z</dcterms:modified>
</cp:coreProperties>
</file>