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процесс 1950-х — начала 2000-х годов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литература прошла путь от идеологического контроля к многоголосию эпохи?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Сталина, «оттепель», застой, гласность и рынок последовательно меняли не только темы и жанры, но и саму роль писателя, способы публикации и общественное значение книги.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переломы и литературные перемены
</a:t>
            </a:r>
            <a:endParaRPr lang="en-US" sz="2578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«Оттепель» и обновление литературной темы
</a:t>
            </a:r>
            <a:endParaRPr lang="en-US" sz="29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1950–1960-е годы литература всё чаще обращается к внутреннему миру человека, его сомнениям, ответственности и личной свободе, отказываясь от схематичного образа героя.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и поэзии усиливается доверительный тон: важными становятся психологическая точность, живая интонация и внимание к повседневной жизни обычного современника.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 поэты этого времени — Константин Паустовский, Виктор Некрасов, Юрий Казаков, Белла Ахмадулина — расширили границы допустимой откровенности о человеке и времени.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Солженицын: литература как свидетельство эпохи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«Один день Ивана Денисовича»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повести в 1962 году стала событием, которое невозможно было не заметить. На страницах впервые с такой прямотой возник лагерный быт, где каждый час определялся страхом, трудом и борьбой за достоинство.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ГУЛАГ как историческая память
</a:t>
            </a:r>
            <a:pPr algn="ctr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поздней прозе Солженицына лагерный опыт превращается из частной судьбы в ключ к пониманию советской истории. Его тексты заставили читателя увидеть репрессии не как абстрактный факт, а как человеческую трагедию.
</a:t>
            </a:r>
            <a:endParaRPr lang="en-US" sz="1161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«Архипелаг ГУЛАГ»
</a:t>
            </a:r>
            <a:pPr algn="ctr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произведение стало не только книгой о системе насилия, но и нравственным документом времени. Для иллюстрации здесь уместны портрет писателя и обложки первых значимых изданий, подчёркивающие масштаб влияния текста.
</a:t>
            </a:r>
            <a:endParaRPr lang="en-US" sz="112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7824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41999" y="4206233"/>
            <a:ext cx="521700" cy="46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12099" y="4206233"/>
            <a:ext cx="521700" cy="4637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проза: память о корнях и утрате традиции
</a:t>
            </a:r>
            <a:endParaRPr lang="en-US" sz="2563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проза показывает жизнь не как фон, а как нравственное пространство, где человек отвечает за родную землю, труд и сохранение уклада, созданного поколениями.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землёй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фиксируют разрыв между традиционной культурой и новой городской цивилизацией. В центре — тревога из-за утраты корней, памяти и привычных представлений о долге.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города и деревни
</a:t>
            </a:r>
            <a:endParaRPr lang="en-US" sz="1377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всё заметнее тема разрушения природы как части общего кризиса. Утрата леса, реки, деревни и привычного ландшафта воспринимается как духовная потеря.
</a:t>
            </a:r>
            <a:pPr algn="ctr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тревога
</a:t>
            </a:r>
            <a:endParaRPr lang="en-US" sz="1378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этой прозы опирается на живую речь, пословицы, интонации устного рассказа. Благодаря этому художественный мир звучит убедительно, строго и очень по-русски.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и нравственный тон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проза показывает, что нравственная драма может разворачиваться в семье, на работе, в быту — там, где особенно заметны компромиссы и цена личной свободы.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проза и повседневная нравственная драма
</a:t>
            </a:r>
            <a:endParaRPr lang="en-US" sz="256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проза исследует жизнь интеллигенции, где внешне обычные ситуации оборачиваются выбором между удобством и совестью, успехом и внутренней честностью.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Юрия Трифонова, Андрея Битова и Владимира Маканина важны не масштабные события, а скрытое напряжение повседневности, в которой человек постепенно теряет или сохраняет себя.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литературы второй половины XX века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направление формировало собственный язык разговора о времени, человеке и памяти.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процесс развивался как система равнозначных линий, а не как единый стиль.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русской литературы второй половины XX века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шестидесятников и авторская песня
</a:t>
            </a:r>
            <a:endParaRPr lang="en-US" sz="305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Поэты-шестидесятники вывели стихотворение в публичное пространство: чтения, журнальные публикации и выступления собирали широкую аудиторию и превращали поэзию в форму общественного разговора.
</a:t>
            </a:r>
            <a:endParaRPr lang="en-US" sz="1566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Евтушенко, Вознесенского, Ахмадулиной и Окуджавы характерны гражданская интонация, личная ответственность автора и стремление говорить о современности открыто, без риторической маски.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песня объединила стих и музыку, сделав текст особенно близким слушателю. Её сила была в простоте формы, доверительности и узнаваемой разговорной интонации.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культура усилила роль авторского голоса: читателю и слушателю был важен не только смысл текста, но и сам способ его произнесения, тембр и позиция говорящего.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распространялись запрещённые тексты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Самиздат и тамиздат возникли как ответ на цензуру. Тексты перепечатывали вручную, передавали из рук в руки и печатали за рубежом, чтобы сохранить их для читателя.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Самиздат, тамиздат и неподцензурная литература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сохранила неподцензурная литература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этим каналам стали доступны произведения Бродского, Ерофеева, Гроссмана и Солженицына. Неподцензурная литература сформировала альтернативный канон и удержала тексты, которые официальная печать не принимала.
</a:t>
            </a:r>
            <a:endParaRPr lang="en-US" sz="152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проза: человек на войне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послевоенные десятилетия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тема долго оставалась центральной, но литература всё чаще отходила от парадного тона. Авторы показывали не только подвиг, но и страх, потери и тяжесть фронтового опыта.
</a:t>
            </a:r>
            <a:endParaRPr lang="en-US" sz="1232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1960–1970-е годы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Бориса Васильева, Виктора Курочкина, Григория Бакланова и Константина Воробьёва война изображается через нравственный выбор. Человек важнее схемы, а цена победы — человеческая жизнь.
</a:t>
            </a:r>
            <a:endParaRPr lang="en-US" sz="1095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традиция памяти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проза закрепила более сложное понимание Великой Отечественной войны. Она научила видеть в истории не только героизм, но и ответственность, уязвимость и моральную неоднозначность.
</a:t>
            </a:r>
            <a:endParaRPr lang="en-US" sz="113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процесс: от контроля к свободе рынка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изменений в литературе СССР и постсоветской России: от цензуры к рыночному многообразию
</a:t>
            </a:r>
            <a:endParaRPr lang="en-US" sz="140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Цветаевой, Ахматовой и Мандельштама резко расширило школьный и вузовский канон, показав, что история русской литературы XX века была значительно сложнее, чем представлялось раньше.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и возвращение запрещённого наследия
</a:t>
            </a:r>
            <a:endParaRPr lang="en-US" sz="256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1980-х годов читатель впервые массово увидел тексты Андрея Платонова, Михаила Булгакова и Василия Гроссмана, долгие годы исключённые из официального литературного оборота.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этих произведений превратила литературу в пространство общественного разговора о репрессиях, исторической правде, ответственности власти и цене вынужденного молчания.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800" y="1604408"/>
            <a:ext cx="521700" cy="46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01875" y="1627595"/>
            <a:ext cx="521700" cy="417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01950" y="1627595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11475" y="1584875"/>
            <a:ext cx="50280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74400" y="1584875"/>
            <a:ext cx="377100" cy="5028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проза 1980–1990-х годов
</a:t>
            </a:r>
            <a:endParaRPr lang="en-US" sz="3200" dirty="0"/>
          </a:p>
        </p:txBody>
      </p:sp>
      <p:sp>
        <p:nvSpPr>
          <p:cNvPr id="16" name="Text 2"/>
          <p:cNvSpPr txBox="1"/>
          <p:nvPr/>
        </p:nvSpPr>
        <p:spPr>
          <a:xfrm>
            <a:off x="2188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Постмодернистская игра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нового поколения активно используют иронию, цитаты и гротеск, превращая привычные советские сюжеты в художественный эксперимент и показывая ненадёжность готовых смыслов.
</a:t>
            </a:r>
            <a:endParaRPr lang="en-US" sz="1151" dirty="0"/>
          </a:p>
        </p:txBody>
      </p:sp>
      <p:sp>
        <p:nvSpPr>
          <p:cNvPr id="17" name="Text 3"/>
          <p:cNvSpPr txBox="1"/>
          <p:nvPr/>
        </p:nvSpPr>
        <p:spPr>
          <a:xfrm>
            <a:off x="2001875" y="2155150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Сорокина и Пелевина заметно распадается привычная речевая норма: язык становится предметом сомнения, а не только инструментом рассказа о действительности.
</a:t>
            </a:r>
            <a:endParaRPr lang="en-US" sz="1240" dirty="0"/>
          </a:p>
        </p:txBody>
      </p:sp>
      <p:sp>
        <p:nvSpPr>
          <p:cNvPr id="18" name="Text 4"/>
          <p:cNvSpPr txBox="1"/>
          <p:nvPr/>
        </p:nvSpPr>
        <p:spPr>
          <a:xfrm>
            <a:off x="38019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опоры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Петрушевская и Ерофеев показывают одиночество, внутреннюю растерянность и разрушение устойчивой идентичности, характерные для общества после крушения советской системы.
</a:t>
            </a:r>
            <a:endParaRPr lang="en-US" sz="1199" dirty="0"/>
          </a:p>
        </p:txBody>
      </p:sp>
      <p:sp>
        <p:nvSpPr>
          <p:cNvPr id="19" name="Text 5"/>
          <p:cNvSpPr txBox="1"/>
          <p:nvPr/>
        </p:nvSpPr>
        <p:spPr>
          <a:xfrm>
            <a:off x="5601975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Сомнение вместо истины
</a:t>
            </a:r>
            <a:pPr algn="l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проза отказывается от единственно верной картины мира и предлагает читателю самому собирать смысл из фрагментов, конфликтующих голосов и обрывков культурной памяти.
</a:t>
            </a:r>
            <a:endParaRPr lang="en-US" sz="1240" dirty="0"/>
          </a:p>
        </p:txBody>
      </p:sp>
      <p:sp>
        <p:nvSpPr>
          <p:cNvPr id="20" name="Text 6"/>
          <p:cNvSpPr txBox="1"/>
          <p:nvPr/>
        </p:nvSpPr>
        <p:spPr>
          <a:xfrm>
            <a:off x="740205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мифов
</a:t>
            </a:r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Советские мифы о героизме, норме и стабильности пересматриваются через сатиру, абсурд и резкое смешение высокого и низкого стиля, что делает прозу особенно острой.
</a:t>
            </a:r>
            <a:endParaRPr lang="en-US" sz="130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тем литературы по десятилетиям
</a:t>
            </a:r>
            <a:endParaRPr lang="en-US" sz="298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тематических акцентов связана не только с историей страны, но и с тем, какие тексты разрешалось печатать и какие читательские ожидания становились ведущими.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периода литература отходит от единого канона и распределяется между несколькими устойчивыми линиями: память, частная жизнь, рынок и эксперимент.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литературного процесса СССР и России, 1950-е — начало 2000-х годов
</a:t>
            </a:r>
            <a:endParaRPr lang="en-US" sz="15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авторы и литературные направления
</a:t>
            </a:r>
            <a:endParaRPr lang="en-US" sz="2759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писателей, направлений и главных тем второй половины XX века.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направления отвечали на разные исторические вызовы: от репрессий и утраты корней до кризиса сознания в постсоветскую эпоху.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русской литературы XX века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СССР книга стала товаром в прямом смысле: на первый план вышли тираж, реклама, узнаваемость автора и коммерческий успех издания.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Книжный рынок 1990-х и новая читательская среда
</a:t>
            </a:r>
            <a:endParaRPr lang="en-US" sz="2603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быстро рос спрос на детектив, фантастику, любовный роман, фэнтези и нон-фикшн, потому что эти жанры обещали быстрое и понятное чтение.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всё чаще зависел не только от художественной репутации, но и от премий, журнальных публикаций, интервью и видимости в медиа-пространстве.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вошла в общий рынок культуры, где рядом существовали элитарное чтение, массовые серии и новые издательские стратегии продвижения.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и премии как центры литературного влияния
</a:t>
            </a:r>
            <a:endParaRPr lang="en-US" sz="2563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«Новый мир»: журнал, который задавал тон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условиях книжного рынка толстые журналы сохраняли роль места, где обсуждались самые значимые тексты и спорные идеи. Публикация в «Новом мире» или «Знамени» по-прежнему означала признание в литературной среде и включение автора в серьёзную полемику.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Премии как знак нового статуса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1990-е годы «Русский Букер» и «Антибукер» помогали читателю ориентироваться в потоке новых книг. Премии фиксировали свежие имена, поддерживали современную прозу и становились важной частью литературной репутации.
</a:t>
            </a:r>
            <a:endParaRPr lang="en-US" sz="1047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Серьёзная литература на фоне рынка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Обложки журналов, списки лауреатов и редакционные подборки напоминали, что литературная иерархия не исчезла. Напротив, она приобрела новые формы и стала заметнее именно благодаря конкуренции с массовым чтением.
</a:t>
            </a:r>
            <a:endParaRPr lang="en-US" sz="99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949" y="4206233"/>
            <a:ext cx="521700" cy="463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45724" y="4186700"/>
            <a:ext cx="3142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21549" y="4186700"/>
            <a:ext cx="50280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и подростковая литература конца XX века
</a:t>
            </a:r>
            <a:endParaRPr lang="en-US" sz="2656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для детей и подростков сохраняют интерес к дружбе, ответственности и поступку, который помогает герою понять себя и других в сложной жизненной ситуации.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Владислав Крапивин, Григорий Остер и Эдуард Успенский остаются важными именами, потому что соединяют увлекательный сюжет с ясной моральной перспективой.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школьного чтения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XX века активно возвращаются привычные детские книги прежних эпох, и это поддерживает связь нового поколения читателей с культурной традицией.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Переиздание классики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отечественных книг заметнее становятся переводные серии и зарубежные жанровые модели, что расширяет кругозор читателя и делает книжный рынок более разнообразным.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форматы чтения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высокой и массовой литературы к началу 2000-х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начал 2000-х показал, что один и тот же читатель мог выбирать между журналом, бестселлером, переводным романом и детской книгой в зависимости от цели чтения.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сегмент стал заметнее, но не вытеснил престижную литературу: поле сохранило несколько устойчивых центров влияния и читательского доверия.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издательского и читательского пространства России, начало 2000-х годов
</a:t>
            </a:r>
            <a:endParaRPr lang="en-US" sz="152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рубежа эпох: память, свобода,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1950-х — начала 2000-х годов прошла путь от жёсткого канона к множеству голосов, сохранив при этом свою главную миссию: говорить о памяти, нравственном выборе и человеческой свободе.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2026-05-23T16:08:38Z</dcterms:created>
  <dcterms:modified xsi:type="dcterms:W3CDTF">2026-05-23T16:08:38Z</dcterms:modified>
</cp:coreProperties>
</file>