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jpeg"/><Relationship Id="rId4" Type="http://schemas.openxmlformats.org/officeDocument/2006/relationships/image" Target="../media/image-7-4.png"/><Relationship Id="rId5" Type="http://schemas.openxmlformats.org/officeDocument/2006/relationships/image" Target="../media/image-7-5.jpe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slideLayout" Target="../slideLayouts/slideLayout1.xml"/><Relationship Id="rId1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jpeg"/><Relationship Id="rId4" Type="http://schemas.openxmlformats.org/officeDocument/2006/relationships/image" Target="../media/image-15-4.png"/><Relationship Id="rId5" Type="http://schemas.openxmlformats.org/officeDocument/2006/relationships/image" Target="../media/image-15-5.jpe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jpeg"/><Relationship Id="rId4" Type="http://schemas.openxmlformats.org/officeDocument/2006/relationships/image" Target="../media/image-18-4.png"/><Relationship Id="rId5" Type="http://schemas.openxmlformats.org/officeDocument/2006/relationships/image" Target="../media/image-18-5.jpe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image" Target="../media/image-19-10.png"/><Relationship Id="rId11" Type="http://schemas.openxmlformats.org/officeDocument/2006/relationships/slideLayout" Target="../slideLayouts/slideLayout1.xml"/><Relationship Id="rId1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264800" y="50"/>
            <a:ext cx="287815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903950" y="777900"/>
            <a:ext cx="4204500" cy="4098600"/>
          </a:xfrm>
          <a:prstGeom prst="rect">
            <a:avLst/>
          </a:prstGeom>
          <a:noFill/>
          <a:ln/>
        </p:spPr>
        <p:txBody>
          <a:bodyPr wrap="square" lIns="0" tIns="0" rIns="0" bIns="0" rtlCol="0" anchor="ctr"/>
          <a:lstStyle/>
          <a:p>
            <a:pPr algn="l" indent="0" marL="0">
              <a:lnSpc>
                <a:spcPct val="100000"/>
              </a:lnSpc>
              <a:buNone/>
            </a:pPr>
            <a:r>
              <a:rPr lang="en-US" sz="3800" b="1" dirty="0">
                <a:solidFill>
                  <a:srgbClr val="B62D04"/>
                </a:solidFill>
                <a:latin typeface="Arial" pitchFamily="34" charset="0"/>
                <a:ea typeface="Arial" pitchFamily="34" charset="-122"/>
                <a:cs typeface="Arial" pitchFamily="34" charset="-120"/>
              </a:rPr>
              <a:t>Отрезок: знакомимся с частью прямой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Изучаем отрезок — простую фигуру, которую легко увидеть, измерить и нарисовать.
</a:t>
            </a:r>
            <a:endParaRPr lang="en-US" sz="3800" dirty="0"/>
          </a:p>
        </p:txBody>
      </p:sp>
      <p:sp>
        <p:nvSpPr>
          <p:cNvPr id="6" name="Text 1"/>
          <p:cNvSpPr txBox="1"/>
          <p:nvPr/>
        </p:nvSpPr>
        <p:spPr>
          <a:xfrm>
            <a:off x="1903950" y="217325"/>
            <a:ext cx="4204500" cy="3891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762500" y="1055225"/>
            <a:ext cx="3974400" cy="3912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650850" y="1375825"/>
            <a:ext cx="3677700" cy="32175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Отрезки встречаются чаще, чем кажется: в линейке, карандаше, нитке, дорожке на рисунке и сторонах фигур. Они помогают замечать длину, сравнивать предметы и делать первые шаги в геометрии.
</a:t>
            </a:r>
            <a:endParaRPr lang="en-US" sz="1400" dirty="0"/>
          </a:p>
        </p:txBody>
      </p:sp>
      <p:sp>
        <p:nvSpPr>
          <p:cNvPr id="6" name="Text 1"/>
          <p:cNvSpPr txBox="1"/>
          <p:nvPr/>
        </p:nvSpPr>
        <p:spPr>
          <a:xfrm>
            <a:off x="650850" y="402000"/>
            <a:ext cx="7752300" cy="375900"/>
          </a:xfrm>
          <a:prstGeom prst="rect">
            <a:avLst/>
          </a:prstGeom>
          <a:noFill/>
          <a:ln/>
        </p:spPr>
        <p:txBody>
          <a:bodyPr wrap="square" lIns="0" tIns="0" rIns="0" bIns="0" rtlCol="0" anchor="ctr"/>
          <a:lstStyle/>
          <a:p>
            <a:pPr algn="l" indent="0" marL="0">
              <a:lnSpc>
                <a:spcPct val="100000"/>
              </a:lnSpc>
              <a:buNone/>
            </a:pPr>
            <a:r>
              <a:rPr lang="en-US" sz="2400" b="1" dirty="0">
                <a:solidFill>
                  <a:srgbClr val="3850A4"/>
                </a:solidFill>
                <a:latin typeface="Arial" pitchFamily="34" charset="0"/>
                <a:ea typeface="Arial" pitchFamily="34" charset="-122"/>
                <a:cs typeface="Arial" pitchFamily="34" charset="-120"/>
              </a:rPr>
              <a:t>Отрезки вокруг нас
</a:t>
            </a:r>
            <a:endParaRPr lang="en-US" sz="2400" dirty="0"/>
          </a:p>
        </p:txBody>
      </p:sp>
      <p:sp>
        <p:nvSpPr>
          <p:cNvPr id="7"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0850" y="1454500"/>
            <a:ext cx="2304900" cy="2239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 отрезка всегда есть два конца. Именно они ограничивают его с обеих сторон, поэтому отрезок не тянется бесконечно.
</a:t>
            </a:r>
            <a:endParaRPr lang="en-US" sz="1400" dirty="0"/>
          </a:p>
        </p:txBody>
      </p:sp>
      <p:sp>
        <p:nvSpPr>
          <p:cNvPr id="5" name="Text 1"/>
          <p:cNvSpPr txBox="1"/>
          <p:nvPr/>
        </p:nvSpPr>
        <p:spPr>
          <a:xfrm>
            <a:off x="410850" y="296047"/>
            <a:ext cx="8299800" cy="5013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Из чего состоит отрезок
</a:t>
            </a:r>
            <a:endParaRPr lang="en-US" sz="2400" dirty="0"/>
          </a:p>
        </p:txBody>
      </p:sp>
      <p:sp>
        <p:nvSpPr>
          <p:cNvPr id="6"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
        <p:nvSpPr>
          <p:cNvPr id="7" name="Text 3"/>
          <p:cNvSpPr txBox="1"/>
          <p:nvPr/>
        </p:nvSpPr>
        <p:spPr>
          <a:xfrm>
            <a:off x="3419548" y="1454500"/>
            <a:ext cx="2304900" cy="2239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Всё пространство между концами принадлежит отрезку. На рисунке его показывают целиком, без продолжения дальше точек на краях.
</a:t>
            </a:r>
            <a:endParaRPr lang="en-US" sz="1400" dirty="0"/>
          </a:p>
        </p:txBody>
      </p:sp>
      <p:sp>
        <p:nvSpPr>
          <p:cNvPr id="8" name="Text 4"/>
          <p:cNvSpPr txBox="1"/>
          <p:nvPr/>
        </p:nvSpPr>
        <p:spPr>
          <a:xfrm>
            <a:off x="6415375" y="1454500"/>
            <a:ext cx="2304900" cy="2239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Чтобы было удобно рассматривать и измерять, концы отрезка обычно отмечают точками. Так фигура становится понятной даже с первого взгляда.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47421" y="1229925"/>
            <a:ext cx="2485008" cy="26814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14125" y="202050"/>
            <a:ext cx="4002600" cy="865800"/>
          </a:xfrm>
          <a:prstGeom prst="rect">
            <a:avLst/>
          </a:prstGeom>
          <a:noFill/>
          <a:ln/>
        </p:spPr>
        <p:txBody>
          <a:bodyPr wrap="square" lIns="0" tIns="0" rIns="0" bIns="0" rtlCol="0" anchor="t"/>
          <a:lstStyle/>
          <a:p>
            <a:pPr algn="l" indent="0" marL="0">
              <a:lnSpc>
                <a:spcPct val="100000"/>
              </a:lnSpc>
              <a:buNone/>
            </a:pPr>
            <a:r>
              <a:rPr lang="en-US" sz="2000" b="1" dirty="0">
                <a:solidFill>
                  <a:srgbClr val="FDF8E5"/>
                </a:solidFill>
                <a:latin typeface="Arial" pitchFamily="34" charset="0"/>
                <a:ea typeface="Arial" pitchFamily="34" charset="-122"/>
                <a:cs typeface="Arial" pitchFamily="34" charset="-120"/>
              </a:rPr>
              <a:t>Концы отрезка на рисунке
</a:t>
            </a:r>
            <a:endParaRPr lang="en-US" sz="2000" dirty="0"/>
          </a:p>
        </p:txBody>
      </p:sp>
      <p:sp>
        <p:nvSpPr>
          <p:cNvPr id="6"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7" name="Text 2"/>
          <p:cNvSpPr txBox="1"/>
          <p:nvPr/>
        </p:nvSpPr>
        <p:spPr>
          <a:xfrm>
            <a:off x="926750" y="1229925"/>
            <a:ext cx="3390000" cy="1500600"/>
          </a:xfrm>
          <a:prstGeom prst="rect">
            <a:avLst/>
          </a:prstGeom>
          <a:noFill/>
          <a:ln/>
        </p:spPr>
        <p:txBody>
          <a:bodyPr wrap="square" lIns="0" tIns="0" rIns="0" bIns="0" rtlCol="0" anchor="t"/>
          <a:lstStyle/>
          <a:p>
            <a:pPr algn="l" indent="0" marL="0">
              <a:lnSpc>
                <a:spcPct val="100000"/>
              </a:lnSpc>
              <a:buNone/>
            </a:pPr>
            <a:r>
              <a:rPr lang="en-US" sz="1400" b="1" dirty="0">
                <a:solidFill>
                  <a:srgbClr val="FDF8E5"/>
                </a:solidFill>
                <a:latin typeface="Arial" pitchFamily="34" charset="0"/>
                <a:ea typeface="Arial" pitchFamily="34" charset="-122"/>
                <a:cs typeface="Arial" pitchFamily="34" charset="-120"/>
              </a:rPr>
              <a:t>Как выглядят концы
</a:t>
            </a:r>
            <a:pPr algn="l" indent="0" marL="0">
              <a:lnSpc>
                <a:spcPct val="100000"/>
              </a:lnSpc>
              <a:buNone/>
            </a:pPr>
            <a:r>
              <a:rPr lang="en-US" sz="800" dirty="0">
                <a:solidFill>
                  <a:srgbClr val="FDF8E5"/>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DF8E5"/>
                </a:solidFill>
                <a:latin typeface="Arial" pitchFamily="34" charset="0"/>
                <a:ea typeface="Arial" pitchFamily="34" charset="-122"/>
                <a:cs typeface="Arial" pitchFamily="34" charset="-120"/>
              </a:rPr>
              <a:t>На чертеже концы отрезка выделяют точками. Если рисунок повернуть, один конец может оказаться слева, справа, сверху или снизу.
</a:t>
            </a:r>
            <a:endParaRPr lang="en-US" sz="1400" dirty="0"/>
          </a:p>
        </p:txBody>
      </p:sp>
      <p:sp>
        <p:nvSpPr>
          <p:cNvPr id="8" name="Text 3"/>
          <p:cNvSpPr txBox="1"/>
          <p:nvPr/>
        </p:nvSpPr>
        <p:spPr>
          <a:xfrm>
            <a:off x="926750" y="3011225"/>
            <a:ext cx="3390000" cy="1500600"/>
          </a:xfrm>
          <a:prstGeom prst="rect">
            <a:avLst/>
          </a:prstGeom>
          <a:noFill/>
          <a:ln/>
        </p:spPr>
        <p:txBody>
          <a:bodyPr wrap="square" lIns="0" tIns="0" rIns="0" bIns="0" rtlCol="0" anchor="t"/>
          <a:lstStyle/>
          <a:p>
            <a:pPr algn="l" indent="0" marL="0">
              <a:lnSpc>
                <a:spcPct val="100000"/>
              </a:lnSpc>
              <a:buNone/>
            </a:pPr>
            <a:r>
              <a:rPr lang="en-US" sz="1400" b="1" dirty="0">
                <a:solidFill>
                  <a:srgbClr val="FDF8E5"/>
                </a:solidFill>
                <a:latin typeface="Arial" pitchFamily="34" charset="0"/>
                <a:ea typeface="Arial" pitchFamily="34" charset="-122"/>
                <a:cs typeface="Arial" pitchFamily="34" charset="-120"/>
              </a:rPr>
              <a:t>Где расположен сам отрезок
</a:t>
            </a:r>
            <a:pPr algn="l" indent="0" marL="0">
              <a:lnSpc>
                <a:spcPct val="100000"/>
              </a:lnSpc>
              <a:buNone/>
            </a:pPr>
            <a:r>
              <a:rPr lang="en-US" sz="800" dirty="0">
                <a:solidFill>
                  <a:srgbClr val="FDF8E5"/>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DF8E5"/>
                </a:solidFill>
                <a:latin typeface="Arial" pitchFamily="34" charset="0"/>
                <a:ea typeface="Arial" pitchFamily="34" charset="-122"/>
                <a:cs typeface="Arial" pitchFamily="34" charset="-120"/>
              </a:rPr>
              <a:t>Между двумя точками находится сам отрезок. Рядом с концами часто ставят буквы, например A и B, чтобы легко читать рисунок.
</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0850" y="1143000"/>
            <a:ext cx="3791400" cy="14289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Прямая линия продолжается бесконечно в обе стороны. У неё нет концов, поэтому увидеть её целиком невозможно, как длинную дорогу без финиша.
</a:t>
            </a:r>
            <a:endParaRPr lang="en-US" sz="1400" dirty="0"/>
          </a:p>
        </p:txBody>
      </p:sp>
      <p:sp>
        <p:nvSpPr>
          <p:cNvPr id="5" name="Text 1"/>
          <p:cNvSpPr txBox="1"/>
          <p:nvPr/>
        </p:nvSpPr>
        <p:spPr>
          <a:xfrm>
            <a:off x="410850" y="324975"/>
            <a:ext cx="8299800" cy="459300"/>
          </a:xfrm>
          <a:prstGeom prst="rect">
            <a:avLst/>
          </a:prstGeom>
          <a:noFill/>
          <a:ln/>
        </p:spPr>
        <p:txBody>
          <a:bodyPr wrap="square" lIns="0" tIns="0" rIns="0" bIns="0" rtlCol="0" anchor="ctr"/>
          <a:lstStyle/>
          <a:p>
            <a:pPr algn="l" indent="0" marL="0">
              <a:lnSpc>
                <a:spcPct val="100000"/>
              </a:lnSpc>
              <a:buNone/>
            </a:pPr>
            <a:r>
              <a:rPr lang="en-US" sz="2400" b="1" dirty="0">
                <a:solidFill>
                  <a:srgbClr val="3850A4"/>
                </a:solidFill>
                <a:latin typeface="Arial" pitchFamily="34" charset="0"/>
                <a:ea typeface="Arial" pitchFamily="34" charset="-122"/>
                <a:cs typeface="Arial" pitchFamily="34" charset="-120"/>
              </a:rPr>
              <a:t>Чем отрезок отличается от прямой
</a:t>
            </a:r>
            <a:endParaRPr lang="en-US" sz="2400" dirty="0"/>
          </a:p>
        </p:txBody>
      </p:sp>
      <p:sp>
        <p:nvSpPr>
          <p:cNvPr id="6"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5</a:t>
            </a:r>
            <a:endParaRPr lang="en-US" sz="1000" dirty="0"/>
          </a:p>
        </p:txBody>
      </p:sp>
      <p:sp>
        <p:nvSpPr>
          <p:cNvPr id="7" name="Text 3"/>
          <p:cNvSpPr txBox="1"/>
          <p:nvPr/>
        </p:nvSpPr>
        <p:spPr>
          <a:xfrm>
            <a:off x="4919338" y="1143000"/>
            <a:ext cx="3791400" cy="14289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Отрезок, наоборот, ограничен с двух сторон. У него есть начало и конец, и эта часть прямой хорошо видна на рисунке.
</a:t>
            </a:r>
            <a:endParaRPr lang="en-US" sz="1400" dirty="0"/>
          </a:p>
        </p:txBody>
      </p:sp>
      <p:sp>
        <p:nvSpPr>
          <p:cNvPr id="8" name="Text 4"/>
          <p:cNvSpPr txBox="1"/>
          <p:nvPr/>
        </p:nvSpPr>
        <p:spPr>
          <a:xfrm>
            <a:off x="410850" y="3025581"/>
            <a:ext cx="3791400" cy="14289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Длину отрезка можно измерить линейкой. У прямой такой возможности нет, потому что у неё нет границ для измерения.
</a:t>
            </a:r>
            <a:endParaRPr lang="en-US" sz="1400" dirty="0"/>
          </a:p>
        </p:txBody>
      </p:sp>
      <p:sp>
        <p:nvSpPr>
          <p:cNvPr id="9" name="Text 5"/>
          <p:cNvSpPr txBox="1"/>
          <p:nvPr/>
        </p:nvSpPr>
        <p:spPr>
          <a:xfrm>
            <a:off x="4919338" y="3025581"/>
            <a:ext cx="3791400" cy="14289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Если на листе нарисована линия с двумя отмеченными концами, это отрезок. Если концов нет, перед нами уже прямая.
</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00737" y="1747575"/>
            <a:ext cx="2418000" cy="24531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Луч начинается в одной точке и дальше идёт только в одну сторону. У него есть один конец, а вторая сторона как будто убегает вдаль.
</a:t>
            </a:r>
            <a:endParaRPr lang="en-US" sz="1400" dirty="0"/>
          </a:p>
        </p:txBody>
      </p:sp>
      <p:sp>
        <p:nvSpPr>
          <p:cNvPr id="5" name="Text 1"/>
          <p:cNvSpPr txBox="1"/>
          <p:nvPr/>
        </p:nvSpPr>
        <p:spPr>
          <a:xfrm>
            <a:off x="500675" y="88800"/>
            <a:ext cx="8144700" cy="613500"/>
          </a:xfrm>
          <a:prstGeom prst="rect">
            <a:avLst/>
          </a:prstGeom>
          <a:noFill/>
          <a:ln/>
        </p:spPr>
        <p:txBody>
          <a:bodyPr wrap="square" lIns="0" tIns="0" rIns="0" bIns="0" rtlCol="0" anchor="ctr"/>
          <a:lstStyle/>
          <a:p>
            <a:pPr algn="l" indent="0" marL="0">
              <a:lnSpc>
                <a:spcPct val="100000"/>
              </a:lnSpc>
              <a:buNone/>
            </a:pPr>
            <a:r>
              <a:rPr lang="en-US" sz="2400" b="1" dirty="0">
                <a:solidFill>
                  <a:srgbClr val="FDF8E5"/>
                </a:solidFill>
                <a:latin typeface="Arial" pitchFamily="34" charset="0"/>
                <a:ea typeface="Arial" pitchFamily="34" charset="-122"/>
                <a:cs typeface="Arial" pitchFamily="34" charset="-120"/>
              </a:rPr>
              <a:t>Чем отрезок отличается от луча
</a:t>
            </a:r>
            <a:endParaRPr lang="en-US" sz="2400" dirty="0"/>
          </a:p>
        </p:txBody>
      </p:sp>
      <p:sp>
        <p:nvSpPr>
          <p:cNvPr id="6"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
        <p:nvSpPr>
          <p:cNvPr id="7" name="Text 3"/>
          <p:cNvSpPr txBox="1"/>
          <p:nvPr/>
        </p:nvSpPr>
        <p:spPr>
          <a:xfrm>
            <a:off x="3364024" y="1747575"/>
            <a:ext cx="2418000" cy="24531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 отрезка концов два, поэтому он закрыт с обеих сторон. Его легко увидеть, обвести и измерить, не ловя «убегающий» край.
</a:t>
            </a:r>
            <a:endParaRPr lang="en-US" sz="1400" dirty="0"/>
          </a:p>
        </p:txBody>
      </p:sp>
      <p:sp>
        <p:nvSpPr>
          <p:cNvPr id="8" name="Text 4"/>
          <p:cNvSpPr txBox="1"/>
          <p:nvPr/>
        </p:nvSpPr>
        <p:spPr>
          <a:xfrm>
            <a:off x="6227311" y="1747575"/>
            <a:ext cx="2418000" cy="24531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Если нужна фигура с двумя границами, выбирают отрезок. Если нужен только один начальный пункт и одно направление, это уже луч.
</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5025" y="955649"/>
            <a:ext cx="3998100" cy="208885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763945" y="955649"/>
            <a:ext cx="3998100" cy="208885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00675" y="88800"/>
            <a:ext cx="8144700" cy="613500"/>
          </a:xfrm>
          <a:prstGeom prst="rect">
            <a:avLst/>
          </a:prstGeom>
          <a:noFill/>
          <a:ln/>
        </p:spPr>
        <p:txBody>
          <a:bodyPr wrap="square" lIns="0" tIns="0" rIns="0" bIns="0" rtlCol="0" anchor="ctr"/>
          <a:lstStyle/>
          <a:p>
            <a:pPr algn="l" indent="0" marL="0">
              <a:lnSpc>
                <a:spcPct val="100000"/>
              </a:lnSpc>
              <a:buNone/>
            </a:pPr>
            <a:r>
              <a:rPr lang="en-US" sz="2400" b="1" dirty="0">
                <a:solidFill>
                  <a:srgbClr val="FDF8E5"/>
                </a:solidFill>
                <a:latin typeface="Arial" pitchFamily="34" charset="0"/>
                <a:ea typeface="Arial" pitchFamily="34" charset="-122"/>
                <a:cs typeface="Arial" pitchFamily="34" charset="-120"/>
              </a:rPr>
              <a:t>Как обозначают отрезок буквами
</a:t>
            </a:r>
            <a:endParaRPr lang="en-US" sz="2400" dirty="0"/>
          </a:p>
        </p:txBody>
      </p:sp>
      <p:sp>
        <p:nvSpPr>
          <p:cNvPr id="9"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
        <p:nvSpPr>
          <p:cNvPr id="10" name="Text 2"/>
          <p:cNvSpPr txBox="1"/>
          <p:nvPr/>
        </p:nvSpPr>
        <p:spPr>
          <a:xfrm>
            <a:off x="500675" y="3354450"/>
            <a:ext cx="3765000" cy="1104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Две буквы у двух точек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Концы отрезка часто обозначают большими буквами, например A и B. Эти буквы ставят рядом с точками на концах, чтобы сразу было ясно, где начинается и где заканчивается отрезок. На чертеже такой отрезок читают как AB или BA.
</a:t>
            </a:r>
            <a:endParaRPr lang="en-US" sz="1400" dirty="0"/>
          </a:p>
        </p:txBody>
      </p:sp>
      <p:sp>
        <p:nvSpPr>
          <p:cNvPr id="11" name="Text 3"/>
          <p:cNvSpPr txBox="1"/>
          <p:nvPr/>
        </p:nvSpPr>
        <p:spPr>
          <a:xfrm>
            <a:off x="4879888" y="3354450"/>
            <a:ext cx="3765000" cy="1104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Как не запутаться в названии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Порядок букв не меняет сам отрезок: AB и BA — это одна и та же фигура. Буквы нужны не для сложностей, а для удобства, чтобы быстро находить нужные точки на рисунке и без ошибок обсуждать задачу.
</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099880" y="1581445"/>
            <a:ext cx="233100" cy="2331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369417" y="1581445"/>
            <a:ext cx="233100" cy="2331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1099880" y="3418395"/>
            <a:ext cx="233100" cy="233100"/>
          </a:xfrm>
          <a:prstGeom prst="rect">
            <a:avLst/>
          </a:prstGeom>
        </p:spPr>
      </p:pic>
      <p:sp>
        <p:nvSpPr>
          <p:cNvPr id="12"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
        <p:nvSpPr>
          <p:cNvPr id="13" name="Text 1"/>
          <p:cNvSpPr txBox="1"/>
          <p:nvPr/>
        </p:nvSpPr>
        <p:spPr>
          <a:xfrm>
            <a:off x="608600" y="179300"/>
            <a:ext cx="7917900" cy="750600"/>
          </a:xfrm>
          <a:prstGeom prst="rect">
            <a:avLst/>
          </a:prstGeom>
          <a:noFill/>
          <a:ln/>
        </p:spPr>
        <p:txBody>
          <a:bodyPr wrap="square" lIns="0" tIns="0" rIns="0" bIns="0" rtlCol="0" anchor="ctr"/>
          <a:lstStyle/>
          <a:p>
            <a:pPr algn="l" indent="0" marL="0">
              <a:lnSpc>
                <a:spcPct val="100000"/>
              </a:lnSpc>
              <a:buNone/>
            </a:pPr>
            <a:r>
              <a:rPr lang="en-US" sz="2400" b="1" dirty="0">
                <a:solidFill>
                  <a:srgbClr val="3850A4"/>
                </a:solidFill>
                <a:latin typeface="Arial" pitchFamily="34" charset="0"/>
                <a:ea typeface="Arial" pitchFamily="34" charset="-122"/>
                <a:cs typeface="Arial" pitchFamily="34" charset="-120"/>
              </a:rPr>
              <a:t>Как измеряют длину отрезка
</a:t>
            </a:r>
            <a:endParaRPr lang="en-US" sz="2400" dirty="0"/>
          </a:p>
        </p:txBody>
      </p:sp>
      <p:sp>
        <p:nvSpPr>
          <p:cNvPr id="14" name="Text 2"/>
          <p:cNvSpPr txBox="1"/>
          <p:nvPr/>
        </p:nvSpPr>
        <p:spPr>
          <a:xfrm>
            <a:off x="1823124" y="1279977"/>
            <a:ext cx="2308800" cy="314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Совмещают с нулём
</a:t>
            </a:r>
            <a:endParaRPr lang="en-US" sz="1300" dirty="0"/>
          </a:p>
        </p:txBody>
      </p:sp>
      <p:sp>
        <p:nvSpPr>
          <p:cNvPr id="15" name="Text 3"/>
          <p:cNvSpPr txBox="1"/>
          <p:nvPr/>
        </p:nvSpPr>
        <p:spPr>
          <a:xfrm>
            <a:off x="1823050" y="1632575"/>
            <a:ext cx="2308800" cy="7755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Линейку прикладывают так, чтобы её ноль совпал с одним концом отрезка. Это главное правило: без точного начала измерение получится с сюрпризом.
</a:t>
            </a:r>
            <a:endParaRPr lang="en-US" sz="1100" dirty="0"/>
          </a:p>
        </p:txBody>
      </p:sp>
      <p:sp>
        <p:nvSpPr>
          <p:cNvPr id="16" name="Text 4"/>
          <p:cNvSpPr txBox="1"/>
          <p:nvPr/>
        </p:nvSpPr>
        <p:spPr>
          <a:xfrm>
            <a:off x="6092655" y="1279977"/>
            <a:ext cx="2308800" cy="314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Смотрят на другой конец
</a:t>
            </a:r>
            <a:endParaRPr lang="en-US" sz="1300" dirty="0"/>
          </a:p>
        </p:txBody>
      </p:sp>
      <p:sp>
        <p:nvSpPr>
          <p:cNvPr id="17" name="Text 5"/>
          <p:cNvSpPr txBox="1"/>
          <p:nvPr/>
        </p:nvSpPr>
        <p:spPr>
          <a:xfrm>
            <a:off x="6092577" y="1632575"/>
            <a:ext cx="2308800" cy="7755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Затем находят число у второго конца отрезка. Оно показывает длину. Если конец стоит между делениями, смотрят внимательно и не спешат.
</a:t>
            </a:r>
            <a:endParaRPr lang="en-US" sz="1100" dirty="0"/>
          </a:p>
        </p:txBody>
      </p:sp>
      <p:sp>
        <p:nvSpPr>
          <p:cNvPr id="18" name="Text 6"/>
          <p:cNvSpPr txBox="1"/>
          <p:nvPr/>
        </p:nvSpPr>
        <p:spPr>
          <a:xfrm>
            <a:off x="1823124" y="3116927"/>
            <a:ext cx="2308800" cy="314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Записывают результат
</a:t>
            </a:r>
            <a:endParaRPr lang="en-US" sz="1300" dirty="0"/>
          </a:p>
        </p:txBody>
      </p:sp>
      <p:sp>
        <p:nvSpPr>
          <p:cNvPr id="19" name="Text 7"/>
          <p:cNvSpPr txBox="1"/>
          <p:nvPr/>
        </p:nvSpPr>
        <p:spPr>
          <a:xfrm>
            <a:off x="1823050" y="3469525"/>
            <a:ext cx="2308800" cy="7755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Длину обычно указывают в сантиметрах или миллиметрах. Важно измерять аккуратно и начинать именно от нуля, а не от первого деления.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62500" y="1548813"/>
            <a:ext cx="4108800" cy="296122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288150" y="1548175"/>
            <a:ext cx="3040500" cy="13275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Сначала ставят первую точку — это начало будущего отрезка. Потом по линейке откладывают нужное расстояние, например 3 см или 5 см, и отмечают вторую точку.
</a:t>
            </a:r>
            <a:endParaRPr lang="en-US" sz="1400" dirty="0"/>
          </a:p>
        </p:txBody>
      </p:sp>
      <p:sp>
        <p:nvSpPr>
          <p:cNvPr id="7" name="Text 1"/>
          <p:cNvSpPr txBox="1"/>
          <p:nvPr/>
        </p:nvSpPr>
        <p:spPr>
          <a:xfrm>
            <a:off x="241675" y="653950"/>
            <a:ext cx="8629500" cy="5055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Как построить отрезок нужной длины
</a:t>
            </a:r>
            <a:endParaRPr lang="en-US" sz="2400" dirty="0"/>
          </a:p>
        </p:txBody>
      </p:sp>
      <p:sp>
        <p:nvSpPr>
          <p:cNvPr id="8"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9</a:t>
            </a:r>
            <a:endParaRPr lang="en-US" sz="1000" dirty="0"/>
          </a:p>
        </p:txBody>
      </p:sp>
      <p:sp>
        <p:nvSpPr>
          <p:cNvPr id="9" name="Text 3"/>
          <p:cNvSpPr txBox="1"/>
          <p:nvPr/>
        </p:nvSpPr>
        <p:spPr>
          <a:xfrm>
            <a:off x="1288150" y="3183050"/>
            <a:ext cx="3040500" cy="13275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После этого соединяют обе точки. Получается отрезок заданной длины, а линейка помогает не ошибиться и сделать работу аккуратно, как настоящий геометрический мастер.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39450" y="1654807"/>
            <a:ext cx="3031800" cy="747900"/>
          </a:xfrm>
          <a:prstGeom prst="rect">
            <a:avLst/>
          </a:prstGeom>
          <a:noFill/>
          <a:ln/>
        </p:spPr>
        <p:txBody>
          <a:bodyPr wrap="square" lIns="0" tIns="0" rIns="0" bIns="0" rtlCol="0" anchor="ctr"/>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Отрезки сравнивают по длине. Если измерения одинаковые, значит, отрезки равны, даже если на листе они расположены по-разному.
</a:t>
            </a:r>
            <a:endParaRPr lang="en-US" sz="1100" dirty="0"/>
          </a:p>
        </p:txBody>
      </p:sp>
      <p:sp>
        <p:nvSpPr>
          <p:cNvPr id="4" name="Text 1"/>
          <p:cNvSpPr txBox="1"/>
          <p:nvPr/>
        </p:nvSpPr>
        <p:spPr>
          <a:xfrm>
            <a:off x="410850" y="167325"/>
            <a:ext cx="8299800" cy="5664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Как сравнивают отрезки
</a:t>
            </a:r>
            <a:endParaRPr lang="en-US" sz="2400" dirty="0"/>
          </a:p>
        </p:txBody>
      </p:sp>
      <p:sp>
        <p:nvSpPr>
          <p:cNvPr id="5"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10</a:t>
            </a:r>
            <a:endParaRPr lang="en-US" sz="1000" dirty="0"/>
          </a:p>
        </p:txBody>
      </p:sp>
      <p:sp>
        <p:nvSpPr>
          <p:cNvPr id="6" name="Text 3"/>
          <p:cNvSpPr txBox="1"/>
          <p:nvPr/>
        </p:nvSpPr>
        <p:spPr>
          <a:xfrm>
            <a:off x="5243650" y="1654807"/>
            <a:ext cx="3031800" cy="747900"/>
          </a:xfrm>
          <a:prstGeom prst="rect">
            <a:avLst/>
          </a:prstGeom>
          <a:noFill/>
          <a:ln/>
        </p:spPr>
        <p:txBody>
          <a:bodyPr wrap="square" lIns="0" tIns="0" rIns="0" bIns="0" rtlCol="0" anchor="ctr"/>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Если один отрезок длиннее, а другой короче, это видно после измерения или при наложении друг на друга. Тут линейка — честный судья.
</a:t>
            </a:r>
            <a:endParaRPr lang="en-US" sz="1100" dirty="0"/>
          </a:p>
        </p:txBody>
      </p:sp>
      <p:sp>
        <p:nvSpPr>
          <p:cNvPr id="7" name="Text 4"/>
          <p:cNvSpPr txBox="1"/>
          <p:nvPr/>
        </p:nvSpPr>
        <p:spPr>
          <a:xfrm>
            <a:off x="2845569" y="3718756"/>
            <a:ext cx="3031800" cy="747900"/>
          </a:xfrm>
          <a:prstGeom prst="rect">
            <a:avLst/>
          </a:prstGeom>
          <a:noFill/>
          <a:ln/>
        </p:spPr>
        <p:txBody>
          <a:bodyPr wrap="square" lIns="0" tIns="0" rIns="0" bIns="0" rtlCol="0" anchor="ctr"/>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Такие задания помогают развивать глазомер. Со временем становится легче на глаз замечать, какой отрезок длиннее, а какой заметно короче.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
        <p:nvSpPr>
          <p:cNvPr id="5" name="Text 1"/>
          <p:cNvSpPr txBox="1"/>
          <p:nvPr/>
        </p:nvSpPr>
        <p:spPr>
          <a:xfrm>
            <a:off x="1315375" y="1656200"/>
            <a:ext cx="1699500" cy="659100"/>
          </a:xfrm>
          <a:prstGeom prst="rect">
            <a:avLst/>
          </a:prstGeom>
          <a:noFill/>
          <a:ln/>
        </p:spPr>
        <p:txBody>
          <a:bodyPr wrap="square" lIns="0" tIns="0" rIns="0" bIns="0" rtlCol="0" anchor="b"/>
          <a:lstStyle/>
          <a:p>
            <a:pPr algn="ctr" indent="0" marL="0">
              <a:lnSpc>
                <a:spcPct val="100000"/>
              </a:lnSpc>
              <a:buNone/>
            </a:pPr>
            <a:r>
              <a:rPr lang="en-US" sz="4500" b="1" dirty="0">
                <a:solidFill>
                  <a:srgbClr val="B62D04"/>
                </a:solidFill>
                <a:latin typeface="Arial" pitchFamily="34" charset="0"/>
                <a:ea typeface="Arial" pitchFamily="34" charset="-122"/>
                <a:cs typeface="Arial" pitchFamily="34" charset="-120"/>
              </a:rPr>
              <a:t>3 см
</a:t>
            </a:r>
            <a:endParaRPr lang="en-US" sz="4500" dirty="0"/>
          </a:p>
        </p:txBody>
      </p:sp>
      <p:sp>
        <p:nvSpPr>
          <p:cNvPr id="6" name="Text 2"/>
          <p:cNvSpPr txBox="1"/>
          <p:nvPr/>
        </p:nvSpPr>
        <p:spPr>
          <a:xfrm>
            <a:off x="1008775" y="2520188"/>
            <a:ext cx="2312700" cy="786900"/>
          </a:xfrm>
          <a:prstGeom prst="rect">
            <a:avLst/>
          </a:prstGeom>
          <a:noFill/>
          <a:ln/>
        </p:spPr>
        <p:txBody>
          <a:bodyPr wrap="square" lIns="0" tIns="0" rIns="0" bIns="0" rtlCol="0" anchor="t"/>
          <a:lstStyle/>
          <a:p>
            <a:pPr algn="ctr" indent="0" marL="0">
              <a:lnSpc>
                <a:spcPct val="100000"/>
              </a:lnSpc>
              <a:buNone/>
            </a:pPr>
            <a:r>
              <a:rPr lang="en-US" sz="1369" b="1" dirty="0">
                <a:solidFill>
                  <a:srgbClr val="000000"/>
                </a:solidFill>
                <a:latin typeface="Arial" pitchFamily="34" charset="0"/>
                <a:ea typeface="Arial" pitchFamily="34" charset="-122"/>
                <a:cs typeface="Arial" pitchFamily="34" charset="-120"/>
              </a:rPr>
              <a:t>именно на таком расстоянии от каждого конца находится середина отрезка длиной 6 см.
</a:t>
            </a:r>
            <a:endParaRPr lang="en-US" sz="1369" dirty="0"/>
          </a:p>
        </p:txBody>
      </p:sp>
      <p:sp>
        <p:nvSpPr>
          <p:cNvPr id="7" name="Text 3"/>
          <p:cNvSpPr txBox="1"/>
          <p:nvPr/>
        </p:nvSpPr>
        <p:spPr>
          <a:xfrm>
            <a:off x="3834425" y="1285731"/>
            <a:ext cx="4335000" cy="24255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Середина делит отрезок на две равные части и помогает проверить, одинаковы ли они.
</a:t>
            </a:r>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000000"/>
                </a:solidFill>
                <a:latin typeface="Arial" pitchFamily="34" charset="0"/>
                <a:ea typeface="Arial" pitchFamily="34" charset="-122"/>
                <a:cs typeface="Arial" pitchFamily="34" charset="-120"/>
              </a:rPr>
              <a:t>Задание к слайду: отрезок длиной 6 см
</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905250" y="2062443"/>
            <a:ext cx="3792600" cy="275926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98550" y="1324425"/>
            <a:ext cx="3117000" cy="15150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Если два отрезка лежат на одной прямой и имеют общую точку, их удобно рассматривать как части одной линии. По рисунку видно, где заканчивается каждый из них.
</a:t>
            </a:r>
            <a:endParaRPr lang="en-US" sz="1400" dirty="0"/>
          </a:p>
        </p:txBody>
      </p:sp>
      <p:sp>
        <p:nvSpPr>
          <p:cNvPr id="6" name="Text 1"/>
          <p:cNvSpPr txBox="1"/>
          <p:nvPr/>
        </p:nvSpPr>
        <p:spPr>
          <a:xfrm>
            <a:off x="398550" y="318300"/>
            <a:ext cx="8346900" cy="505500"/>
          </a:xfrm>
          <a:prstGeom prst="rect">
            <a:avLst/>
          </a:prstGeom>
          <a:noFill/>
          <a:ln/>
        </p:spPr>
        <p:txBody>
          <a:bodyPr wrap="square" lIns="0" tIns="0" rIns="0" bIns="0" rtlCol="0" anchor="ctr"/>
          <a:lstStyle/>
          <a:p>
            <a:pPr algn="l" indent="0" marL="0">
              <a:lnSpc>
                <a:spcPct val="100000"/>
              </a:lnSpc>
              <a:buNone/>
            </a:pPr>
            <a:r>
              <a:rPr lang="en-US" sz="2400" b="1" dirty="0">
                <a:solidFill>
                  <a:srgbClr val="FDF8E5"/>
                </a:solidFill>
                <a:latin typeface="Arial" pitchFamily="34" charset="0"/>
                <a:ea typeface="Arial" pitchFamily="34" charset="-122"/>
                <a:cs typeface="Arial" pitchFamily="34" charset="-120"/>
              </a:rPr>
              <a:t>Два отрезка на одной линии
</a:t>
            </a:r>
            <a:endParaRPr lang="en-US" sz="2400" dirty="0"/>
          </a:p>
        </p:txBody>
      </p:sp>
      <p:sp>
        <p:nvSpPr>
          <p:cNvPr id="7"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
        <p:nvSpPr>
          <p:cNvPr id="8" name="Text 3"/>
          <p:cNvSpPr txBox="1"/>
          <p:nvPr/>
        </p:nvSpPr>
        <p:spPr>
          <a:xfrm>
            <a:off x="398550" y="3111600"/>
            <a:ext cx="3117000" cy="15150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Когда такие отрезки соединяют, получается более длинный отрезок. В заданиях это помогает складывать длины и видеть, как из маленьких частей собирается большая.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95075" y="1421909"/>
            <a:ext cx="7748700" cy="3569733"/>
          </a:xfrm>
          <a:prstGeom prst="rect">
            <a:avLst/>
          </a:prstGeom>
        </p:spPr>
      </p:pic>
      <p:sp>
        <p:nvSpPr>
          <p:cNvPr id="4"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5" name="Text 1"/>
          <p:cNvSpPr txBox="1"/>
          <p:nvPr/>
        </p:nvSpPr>
        <p:spPr>
          <a:xfrm>
            <a:off x="238125" y="129875"/>
            <a:ext cx="8205600" cy="552000"/>
          </a:xfrm>
          <a:prstGeom prst="rect">
            <a:avLst/>
          </a:prstGeom>
          <a:noFill/>
          <a:ln/>
        </p:spPr>
        <p:txBody>
          <a:bodyPr wrap="square" lIns="0" tIns="0" rIns="0" bIns="0" rtlCol="0" anchor="t"/>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Проверяем, отрезок ли это
</a:t>
            </a:r>
            <a:endParaRPr lang="en-US" sz="2400" dirty="0"/>
          </a:p>
        </p:txBody>
      </p:sp>
      <p:sp>
        <p:nvSpPr>
          <p:cNvPr id="6" name="Text 2"/>
          <p:cNvSpPr txBox="1"/>
          <p:nvPr/>
        </p:nvSpPr>
        <p:spPr>
          <a:xfrm>
            <a:off x="238125" y="774550"/>
            <a:ext cx="8205600" cy="552000"/>
          </a:xfrm>
          <a:prstGeom prst="rect">
            <a:avLst/>
          </a:prstGeom>
          <a:noFill/>
          <a:ln/>
        </p:spPr>
        <p:txBody>
          <a:bodyPr wrap="square" lIns="0" tIns="0" rIns="0" bIns="0" rtlCol="0" anchor="t"/>
          <a:lstStyle/>
          <a:p>
            <a:pPr algn="l" indent="0" marL="0">
              <a:lnSpc>
                <a:spcPct val="100000"/>
              </a:lnSpc>
              <a:buNone/>
            </a:pPr>
            <a:r>
              <a:rPr lang="en-US" sz="1301" i="1" dirty="0">
                <a:solidFill>
                  <a:srgbClr val="000000"/>
                </a:solidFill>
                <a:latin typeface="Arial" pitchFamily="34" charset="0"/>
                <a:ea typeface="Arial" pitchFamily="34" charset="-122"/>
                <a:cs typeface="Arial" pitchFamily="34" charset="-120"/>
              </a:rPr>
              <a:t>Схема показывает основные признаки отрезка и помогает отличить его от луча и прямой линии.
</a:t>
            </a:r>
            <a:endParaRPr lang="en-US" sz="130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96496" y="1789217"/>
            <a:ext cx="209400" cy="16752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503013" y="1768877"/>
            <a:ext cx="208200" cy="2082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183779" y="1768877"/>
            <a:ext cx="208200" cy="208200"/>
          </a:xfrm>
          <a:prstGeom prst="rect">
            <a:avLst/>
          </a:prstGeom>
        </p:spPr>
      </p:pic>
      <p:sp>
        <p:nvSpPr>
          <p:cNvPr id="9"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
        <p:nvSpPr>
          <p:cNvPr id="10" name="Text 1"/>
          <p:cNvSpPr txBox="1"/>
          <p:nvPr/>
        </p:nvSpPr>
        <p:spPr>
          <a:xfrm>
            <a:off x="608600" y="654800"/>
            <a:ext cx="7917900" cy="6591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Отрезки в геометрических фигурах
</a:t>
            </a:r>
            <a:endParaRPr lang="en-US" sz="2400" dirty="0"/>
          </a:p>
        </p:txBody>
      </p:sp>
      <p:sp>
        <p:nvSpPr>
          <p:cNvPr id="11" name="Text 2"/>
          <p:cNvSpPr txBox="1"/>
          <p:nvPr/>
        </p:nvSpPr>
        <p:spPr>
          <a:xfrm>
            <a:off x="1458142" y="1569900"/>
            <a:ext cx="1734600" cy="29040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Стороны фигур
</a:t>
            </a:r>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Стороны квадрата, прямоугольника и треугольника состоят из отрезков. Именно поэтому фигуры можно аккуратно обводить, измерять и сравнивать по длине сторон.
</a:t>
            </a:r>
            <a:endParaRPr lang="en-US" sz="1400" dirty="0"/>
          </a:p>
        </p:txBody>
      </p:sp>
      <p:sp>
        <p:nvSpPr>
          <p:cNvPr id="12" name="Text 3"/>
          <p:cNvSpPr txBox="1"/>
          <p:nvPr/>
        </p:nvSpPr>
        <p:spPr>
          <a:xfrm>
            <a:off x="4164058" y="1569900"/>
            <a:ext cx="1734600" cy="29040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Ломаная линия
</a:t>
            </a:r>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Ломаная линия похожа на цепочку из отрезков, соединённых друг с другом. Каждый новый кусочек добавляет поворот, но по-прежнему остаётся отдельным отрезком.
</a:t>
            </a:r>
            <a:endParaRPr lang="en-US" sz="1400" dirty="0"/>
          </a:p>
        </p:txBody>
      </p:sp>
      <p:sp>
        <p:nvSpPr>
          <p:cNvPr id="13" name="Text 4"/>
          <p:cNvSpPr txBox="1"/>
          <p:nvPr/>
        </p:nvSpPr>
        <p:spPr>
          <a:xfrm>
            <a:off x="6844825" y="1569900"/>
            <a:ext cx="1734600" cy="29040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Рисунки и модели
</a:t>
            </a:r>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 чертежах и схемах отрезки помогают строить понятные контуры предметов. Без них геометрический рисунок выглядел бы слишком расплывчато и неаккуратно.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5025" y="955649"/>
            <a:ext cx="3998100" cy="208885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763945" y="955649"/>
            <a:ext cx="3998100" cy="208885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00675" y="88800"/>
            <a:ext cx="8144700" cy="6135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Отрезки в чертежах и на карте
</a:t>
            </a:r>
            <a:endParaRPr lang="en-US" sz="2400" dirty="0"/>
          </a:p>
        </p:txBody>
      </p:sp>
      <p:sp>
        <p:nvSpPr>
          <p:cNvPr id="9"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15</a:t>
            </a:r>
            <a:endParaRPr lang="en-US" sz="1000" dirty="0"/>
          </a:p>
        </p:txBody>
      </p:sp>
      <p:sp>
        <p:nvSpPr>
          <p:cNvPr id="10" name="Text 2"/>
          <p:cNvSpPr txBox="1"/>
          <p:nvPr/>
        </p:nvSpPr>
        <p:spPr>
          <a:xfrm>
            <a:off x="500675" y="3354450"/>
            <a:ext cx="3765000" cy="1104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Когда нужен точный размер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 чертеже отрезок показывает, какой должна быть длина детали или расстояние между точками. Если подписи сделаны аккуратно, чертёж помогает не ошибиться при изготовлении. Здесь каждая линия работает как маленькая подсказка для мастера.
</a:t>
            </a:r>
            <a:endParaRPr lang="en-US" sz="1400" dirty="0"/>
          </a:p>
        </p:txBody>
      </p:sp>
      <p:sp>
        <p:nvSpPr>
          <p:cNvPr id="11" name="Text 3"/>
          <p:cNvSpPr txBox="1"/>
          <p:nvPr/>
        </p:nvSpPr>
        <p:spPr>
          <a:xfrm>
            <a:off x="4879888" y="3354450"/>
            <a:ext cx="3765000" cy="1104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Как читать путь на карте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 карте отрезки помогают сравнивать расстояния между городами, улицами или ориентирами. Можно быстро понять, какой путь короче, а какой длиннее. Поэтому на картах особенно важны точность, аккуратность и понятные обозначения.
</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0850" y="1454500"/>
            <a:ext cx="2304900" cy="2239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Первая ошибка — принимать за отрезок любую линию. У отрезка обязательно есть два конца, а линия без концов к нему не относится.
</a:t>
            </a:r>
            <a:endParaRPr lang="en-US" sz="1400" dirty="0"/>
          </a:p>
        </p:txBody>
      </p:sp>
      <p:sp>
        <p:nvSpPr>
          <p:cNvPr id="5" name="Text 1"/>
          <p:cNvSpPr txBox="1"/>
          <p:nvPr/>
        </p:nvSpPr>
        <p:spPr>
          <a:xfrm>
            <a:off x="410850" y="296047"/>
            <a:ext cx="8299800" cy="5013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Частые ошибки при работе с отрезком
</a:t>
            </a:r>
            <a:endParaRPr lang="en-US" sz="2400" dirty="0"/>
          </a:p>
        </p:txBody>
      </p:sp>
      <p:sp>
        <p:nvSpPr>
          <p:cNvPr id="6"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16</a:t>
            </a:r>
            <a:endParaRPr lang="en-US" sz="1000" dirty="0"/>
          </a:p>
        </p:txBody>
      </p:sp>
      <p:sp>
        <p:nvSpPr>
          <p:cNvPr id="7" name="Text 3"/>
          <p:cNvSpPr txBox="1"/>
          <p:nvPr/>
        </p:nvSpPr>
        <p:spPr>
          <a:xfrm>
            <a:off x="3419548" y="1454500"/>
            <a:ext cx="2304900" cy="2239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Вторая ошибка — начинать измерение не с нуля линейки. Если сдвинуть начало, получится неверная длина, и ответ уже не будет точным.
</a:t>
            </a:r>
            <a:endParaRPr lang="en-US" sz="1400" dirty="0"/>
          </a:p>
        </p:txBody>
      </p:sp>
      <p:sp>
        <p:nvSpPr>
          <p:cNvPr id="8" name="Text 4"/>
          <p:cNvSpPr txBox="1"/>
          <p:nvPr/>
        </p:nvSpPr>
        <p:spPr>
          <a:xfrm>
            <a:off x="6415375" y="1454500"/>
            <a:ext cx="2304900" cy="2239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Третья ошибка — забывать про подписи на рисунке. Буквы у концов помогают понять, где начинается и где заканчивается отрезок.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00737" y="1747575"/>
            <a:ext cx="2418000" cy="24531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Два отрезка могут иметь одинаковую длину, даже если один расположен горизонтально, а другой наклонно. Положение на листе не меняет расстояние между концами.
</a:t>
            </a:r>
            <a:endParaRPr lang="en-US" sz="1400" dirty="0"/>
          </a:p>
        </p:txBody>
      </p:sp>
      <p:sp>
        <p:nvSpPr>
          <p:cNvPr id="5" name="Text 1"/>
          <p:cNvSpPr txBox="1"/>
          <p:nvPr/>
        </p:nvSpPr>
        <p:spPr>
          <a:xfrm>
            <a:off x="500675" y="88800"/>
            <a:ext cx="8144700" cy="613500"/>
          </a:xfrm>
          <a:prstGeom prst="rect">
            <a:avLst/>
          </a:prstGeom>
          <a:noFill/>
          <a:ln/>
        </p:spPr>
        <p:txBody>
          <a:bodyPr wrap="square" lIns="0" tIns="0" rIns="0" bIns="0" rtlCol="0" anchor="ctr"/>
          <a:lstStyle/>
          <a:p>
            <a:pPr algn="l" indent="0" marL="0">
              <a:lnSpc>
                <a:spcPct val="100000"/>
              </a:lnSpc>
              <a:buNone/>
            </a:pPr>
            <a:r>
              <a:rPr lang="en-US" sz="2400" b="1" dirty="0">
                <a:solidFill>
                  <a:srgbClr val="FDF8E5"/>
                </a:solidFill>
                <a:latin typeface="Arial" pitchFamily="34" charset="0"/>
                <a:ea typeface="Arial" pitchFamily="34" charset="-122"/>
                <a:cs typeface="Arial" pitchFamily="34" charset="-120"/>
              </a:rPr>
              <a:t>Интересный факт о длине отрезка
</a:t>
            </a:r>
            <a:endParaRPr lang="en-US" sz="2400" dirty="0"/>
          </a:p>
        </p:txBody>
      </p:sp>
      <p:sp>
        <p:nvSpPr>
          <p:cNvPr id="6"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7" name="Text 3"/>
          <p:cNvSpPr txBox="1"/>
          <p:nvPr/>
        </p:nvSpPr>
        <p:spPr>
          <a:xfrm>
            <a:off x="3364024" y="1747575"/>
            <a:ext cx="2418000" cy="24531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Длина зависит только от того, насколько далеко находятся две конечные точки. Поэтому поворот отрезка не делает его длиннее и не укорачивает.
</a:t>
            </a:r>
            <a:endParaRPr lang="en-US" sz="1400" dirty="0"/>
          </a:p>
        </p:txBody>
      </p:sp>
      <p:sp>
        <p:nvSpPr>
          <p:cNvPr id="8" name="Text 4"/>
          <p:cNvSpPr txBox="1"/>
          <p:nvPr/>
        </p:nvSpPr>
        <p:spPr>
          <a:xfrm>
            <a:off x="6227311" y="1747575"/>
            <a:ext cx="2418000" cy="24531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Это удобно проверять линейкой или при наложении. Если концы совпадают по расстоянию, отрезки равны, хоть один и выглядит «косым».
</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5025" y="955649"/>
            <a:ext cx="3998100" cy="208885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763945" y="955649"/>
            <a:ext cx="3998100" cy="208885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00675" y="88800"/>
            <a:ext cx="8144700" cy="613500"/>
          </a:xfrm>
          <a:prstGeom prst="rect">
            <a:avLst/>
          </a:prstGeom>
          <a:noFill/>
          <a:ln/>
        </p:spPr>
        <p:txBody>
          <a:bodyPr wrap="square" lIns="0" tIns="0" rIns="0" bIns="0" rtlCol="0" anchor="ctr"/>
          <a:lstStyle/>
          <a:p>
            <a:pPr algn="l" indent="0" marL="0">
              <a:lnSpc>
                <a:spcPct val="100000"/>
              </a:lnSpc>
              <a:buNone/>
            </a:pPr>
            <a:r>
              <a:rPr lang="en-US" sz="2400" b="1" dirty="0">
                <a:solidFill>
                  <a:srgbClr val="FDF8E5"/>
                </a:solidFill>
                <a:latin typeface="Arial" pitchFamily="34" charset="0"/>
                <a:ea typeface="Arial" pitchFamily="34" charset="-122"/>
                <a:cs typeface="Arial" pitchFamily="34" charset="-120"/>
              </a:rPr>
              <a:t>Задания с отрезками для тренировки
</a:t>
            </a:r>
            <a:endParaRPr lang="en-US" sz="2400" dirty="0"/>
          </a:p>
        </p:txBody>
      </p:sp>
      <p:sp>
        <p:nvSpPr>
          <p:cNvPr id="9"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
        <p:nvSpPr>
          <p:cNvPr id="10" name="Text 2"/>
          <p:cNvSpPr txBox="1"/>
          <p:nvPr/>
        </p:nvSpPr>
        <p:spPr>
          <a:xfrm>
            <a:off x="500675" y="3354450"/>
            <a:ext cx="3765000" cy="1104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Найди отрезки на рисунке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Ребёнок рассматривает картинку и ищет все отрезки, которые на ней спрятались. Потом он отмечает их концами и сравнивает длину, как настоящий маленький геометр.
</a:t>
            </a:r>
            <a:endParaRPr lang="en-US" sz="1400" dirty="0"/>
          </a:p>
        </p:txBody>
      </p:sp>
      <p:sp>
        <p:nvSpPr>
          <p:cNvPr id="11" name="Text 3"/>
          <p:cNvSpPr txBox="1"/>
          <p:nvPr/>
        </p:nvSpPr>
        <p:spPr>
          <a:xfrm>
            <a:off x="4879888" y="3354450"/>
            <a:ext cx="3765000" cy="1104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Построй по образцу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Сначала показывают один отрезок, а затем просят построить такой же или чуть длиннее. Для этого нужно аккуратно приложить линейку, отложить нужную длину и поставить второй конец точно по метке.
</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099880" y="1581445"/>
            <a:ext cx="233100" cy="2331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366267" y="1591595"/>
            <a:ext cx="239400" cy="2128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1096730" y="3428545"/>
            <a:ext cx="239400" cy="212800"/>
          </a:xfrm>
          <a:prstGeom prst="rect">
            <a:avLst/>
          </a:prstGeom>
        </p:spPr>
      </p:pic>
      <p:sp>
        <p:nvSpPr>
          <p:cNvPr id="12"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19</a:t>
            </a:r>
            <a:endParaRPr lang="en-US" sz="1000" dirty="0"/>
          </a:p>
        </p:txBody>
      </p:sp>
      <p:sp>
        <p:nvSpPr>
          <p:cNvPr id="13" name="Text 1"/>
          <p:cNvSpPr txBox="1"/>
          <p:nvPr/>
        </p:nvSpPr>
        <p:spPr>
          <a:xfrm>
            <a:off x="608600" y="179300"/>
            <a:ext cx="7917900" cy="750600"/>
          </a:xfrm>
          <a:prstGeom prst="rect">
            <a:avLst/>
          </a:prstGeom>
          <a:noFill/>
          <a:ln/>
        </p:spPr>
        <p:txBody>
          <a:bodyPr wrap="square" lIns="0" tIns="0" rIns="0" bIns="0" rtlCol="0" anchor="ctr"/>
          <a:lstStyle/>
          <a:p>
            <a:pPr algn="l" indent="0" marL="0">
              <a:lnSpc>
                <a:spcPct val="100000"/>
              </a:lnSpc>
              <a:buNone/>
            </a:pPr>
            <a:r>
              <a:rPr lang="en-US" sz="2400" b="1" dirty="0">
                <a:solidFill>
                  <a:srgbClr val="3850A4"/>
                </a:solidFill>
                <a:latin typeface="Arial" pitchFamily="34" charset="0"/>
                <a:ea typeface="Arial" pitchFamily="34" charset="-122"/>
                <a:cs typeface="Arial" pitchFamily="34" charset="-120"/>
              </a:rPr>
              <a:t>Где отрезки помогают в жизни
</a:t>
            </a:r>
            <a:endParaRPr lang="en-US" sz="2400" dirty="0"/>
          </a:p>
        </p:txBody>
      </p:sp>
      <p:sp>
        <p:nvSpPr>
          <p:cNvPr id="14" name="Text 2"/>
          <p:cNvSpPr txBox="1"/>
          <p:nvPr/>
        </p:nvSpPr>
        <p:spPr>
          <a:xfrm>
            <a:off x="1823124" y="1279977"/>
            <a:ext cx="2308800" cy="314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Рисование и черчение
</a:t>
            </a:r>
            <a:endParaRPr lang="en-US" sz="1300" dirty="0"/>
          </a:p>
        </p:txBody>
      </p:sp>
      <p:sp>
        <p:nvSpPr>
          <p:cNvPr id="15" name="Text 3"/>
          <p:cNvSpPr txBox="1"/>
          <p:nvPr/>
        </p:nvSpPr>
        <p:spPr>
          <a:xfrm>
            <a:off x="1823050" y="1632575"/>
            <a:ext cx="2308800" cy="775500"/>
          </a:xfrm>
          <a:prstGeom prst="rect">
            <a:avLst/>
          </a:prstGeom>
          <a:noFill/>
          <a:ln/>
        </p:spPr>
        <p:txBody>
          <a:bodyPr wrap="square" lIns="0" tIns="0" rIns="0" bIns="0" rtlCol="0" anchor="t"/>
          <a:lstStyle/>
          <a:p>
            <a:pPr algn="l" indent="0" marL="0">
              <a:lnSpc>
                <a:spcPct val="100000"/>
              </a:lnSpc>
              <a:buNone/>
            </a:pPr>
            <a:r>
              <a:rPr lang="en-US" sz="1036" dirty="0">
                <a:solidFill>
                  <a:srgbClr val="000000"/>
                </a:solidFill>
                <a:latin typeface="Arial" pitchFamily="34" charset="0"/>
                <a:ea typeface="Arial" pitchFamily="34" charset="-122"/>
                <a:cs typeface="Arial" pitchFamily="34" charset="-120"/>
              </a:rPr>
              <a:t>В рисунке отрезки помогают проводить ровные линии, строить фигуры и делать изображение аккуратным. Без них трудно нарисовать предмет точно и понятно.
</a:t>
            </a:r>
            <a:endParaRPr lang="en-US" sz="1036" dirty="0"/>
          </a:p>
        </p:txBody>
      </p:sp>
      <p:sp>
        <p:nvSpPr>
          <p:cNvPr id="16" name="Text 4"/>
          <p:cNvSpPr txBox="1"/>
          <p:nvPr/>
        </p:nvSpPr>
        <p:spPr>
          <a:xfrm>
            <a:off x="6092655" y="1279977"/>
            <a:ext cx="2308800" cy="314700"/>
          </a:xfrm>
          <a:prstGeom prst="rect">
            <a:avLst/>
          </a:prstGeom>
          <a:noFill/>
          <a:ln/>
        </p:spPr>
        <p:txBody>
          <a:bodyPr wrap="square" lIns="0" tIns="0" rIns="0" bIns="0" rtlCol="0" anchor="t"/>
          <a:lstStyle/>
          <a:p>
            <a:pPr algn="l" indent="0" marL="0">
              <a:lnSpc>
                <a:spcPct val="100000"/>
              </a:lnSpc>
              <a:buNone/>
            </a:pPr>
            <a:r>
              <a:rPr lang="en-US" sz="1238" b="1" dirty="0">
                <a:solidFill>
                  <a:srgbClr val="000000"/>
                </a:solidFill>
                <a:latin typeface="Arial" pitchFamily="34" charset="0"/>
                <a:ea typeface="Arial" pitchFamily="34" charset="-122"/>
                <a:cs typeface="Arial" pitchFamily="34" charset="-120"/>
              </a:rPr>
              <a:t>Строительство и изготовление
</a:t>
            </a:r>
            <a:endParaRPr lang="en-US" sz="1238" dirty="0"/>
          </a:p>
        </p:txBody>
      </p:sp>
      <p:sp>
        <p:nvSpPr>
          <p:cNvPr id="17" name="Text 5"/>
          <p:cNvSpPr txBox="1"/>
          <p:nvPr/>
        </p:nvSpPr>
        <p:spPr>
          <a:xfrm>
            <a:off x="6092577" y="1632575"/>
            <a:ext cx="2308800" cy="775500"/>
          </a:xfrm>
          <a:prstGeom prst="rect">
            <a:avLst/>
          </a:prstGeom>
          <a:noFill/>
          <a:ln/>
        </p:spPr>
        <p:txBody>
          <a:bodyPr wrap="square" lIns="0" tIns="0" rIns="0" bIns="0" rtlCol="0" anchor="t"/>
          <a:lstStyle/>
          <a:p>
            <a:pPr algn="l" indent="0" marL="0">
              <a:lnSpc>
                <a:spcPct val="100000"/>
              </a:lnSpc>
              <a:buNone/>
            </a:pPr>
            <a:r>
              <a:rPr lang="en-US" sz="1017" dirty="0">
                <a:solidFill>
                  <a:srgbClr val="000000"/>
                </a:solidFill>
                <a:latin typeface="Arial" pitchFamily="34" charset="0"/>
                <a:ea typeface="Arial" pitchFamily="34" charset="-122"/>
                <a:cs typeface="Arial" pitchFamily="34" charset="-120"/>
              </a:rPr>
              <a:t>В строительстве и при работе с деталями отрезки нужны для измерения длины, ширины и расстояний. Ошибка даже на небольшое число сантиметров может испортить результат.
</a:t>
            </a:r>
            <a:endParaRPr lang="en-US" sz="1017" dirty="0"/>
          </a:p>
        </p:txBody>
      </p:sp>
      <p:sp>
        <p:nvSpPr>
          <p:cNvPr id="18" name="Text 6"/>
          <p:cNvSpPr txBox="1"/>
          <p:nvPr/>
        </p:nvSpPr>
        <p:spPr>
          <a:xfrm>
            <a:off x="1823124" y="3116927"/>
            <a:ext cx="2308800" cy="314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Карта и маршруты
</a:t>
            </a:r>
            <a:endParaRPr lang="en-US" sz="1300" dirty="0"/>
          </a:p>
        </p:txBody>
      </p:sp>
      <p:sp>
        <p:nvSpPr>
          <p:cNvPr id="19" name="Text 7"/>
          <p:cNvSpPr txBox="1"/>
          <p:nvPr/>
        </p:nvSpPr>
        <p:spPr>
          <a:xfrm>
            <a:off x="1823050" y="3469525"/>
            <a:ext cx="2308800" cy="775500"/>
          </a:xfrm>
          <a:prstGeom prst="rect">
            <a:avLst/>
          </a:prstGeom>
          <a:noFill/>
          <a:ln/>
        </p:spPr>
        <p:txBody>
          <a:bodyPr wrap="square" lIns="0" tIns="0" rIns="0" bIns="0" rtlCol="0" anchor="t"/>
          <a:lstStyle/>
          <a:p>
            <a:pPr algn="l" indent="0" marL="0">
              <a:lnSpc>
                <a:spcPct val="100000"/>
              </a:lnSpc>
              <a:buNone/>
            </a:pPr>
            <a:r>
              <a:rPr lang="en-US" sz="1088" dirty="0">
                <a:solidFill>
                  <a:srgbClr val="000000"/>
                </a:solidFill>
                <a:latin typeface="Arial" pitchFamily="34" charset="0"/>
                <a:ea typeface="Arial" pitchFamily="34" charset="-122"/>
                <a:cs typeface="Arial" pitchFamily="34" charset="-120"/>
              </a:rPr>
              <a:t>На карте отрезки показывают расстояния между точками и помогают сравнивать пути. Благодаря им легче понять, где дорога короче и куда идти быстрее.
</a:t>
            </a:r>
            <a:endParaRPr lang="en-US" sz="1088"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0750" y="1066800"/>
            <a:ext cx="7342500" cy="3021900"/>
          </a:xfrm>
          <a:prstGeom prst="rect">
            <a:avLst/>
          </a:prstGeom>
          <a:noFill/>
          <a:ln/>
        </p:spPr>
        <p:txBody>
          <a:bodyPr wrap="square" lIns="0" tIns="0" rIns="0" bIns="0" rtlCol="0" anchor="ctr"/>
          <a:lstStyle/>
          <a:p>
            <a:pPr algn="l" indent="0" marL="0">
              <a:lnSpc>
                <a:spcPct val="100000"/>
              </a:lnSpc>
              <a:buNone/>
            </a:pPr>
            <a:r>
              <a:rPr lang="en-US" sz="3800" b="1" dirty="0">
                <a:solidFill>
                  <a:srgbClr val="B62D04"/>
                </a:solidFill>
                <a:latin typeface="Arial" pitchFamily="34" charset="0"/>
                <a:ea typeface="Arial" pitchFamily="34" charset="-122"/>
                <a:cs typeface="Arial" pitchFamily="34" charset="-120"/>
              </a:rPr>
              <a:t>Запомни главное про отрезок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Отрезок — это часть прямой с двумя концами и измеримой длиной. Его можно строить, сравнивать и находить в фигурах, рисунках и обычных предметах вокруг нас.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2026-05-20T12:45:52Z</dcterms:created>
  <dcterms:modified xsi:type="dcterms:W3CDTF">2026-05-20T12:45:52Z</dcterms:modified>
</cp:coreProperties>
</file>