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jpeg"/><Relationship Id="rId4" Type="http://schemas.openxmlformats.org/officeDocument/2006/relationships/image" Target="../media/image-9-4.png"/><Relationship Id="rId5" Type="http://schemas.openxmlformats.org/officeDocument/2006/relationships/image" Target="../media/image-9-5.jpe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image" Target="../media/image-10-8.png"/><Relationship Id="rId9" Type="http://schemas.openxmlformats.org/officeDocument/2006/relationships/image" Target="../media/image-10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jpeg"/><Relationship Id="rId4" Type="http://schemas.openxmlformats.org/officeDocument/2006/relationships/image" Target="../media/image-15-4.png"/><Relationship Id="rId5" Type="http://schemas.openxmlformats.org/officeDocument/2006/relationships/image" Target="../media/image-15-5.jpe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image" Target="../media/image-19-9.png"/><Relationship Id="rId10" Type="http://schemas.openxmlformats.org/officeDocument/2006/relationships/image" Target="../media/image-19-10.png"/><Relationship Id="rId11" Type="http://schemas.openxmlformats.org/officeDocument/2006/relationships/image" Target="../media/image-19-11.png"/><Relationship Id="rId12" Type="http://schemas.openxmlformats.org/officeDocument/2006/relationships/image" Target="../media/image-19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198950" y="439796"/>
            <a:ext cx="6746100" cy="116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295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Даты в английском языке: как правильно называть и писать даты
</a:t>
            </a:r>
            <a:endParaRPr lang="en-US" sz="2956" dirty="0"/>
          </a:p>
        </p:txBody>
      </p:sp>
      <p:sp>
        <p:nvSpPr>
          <p:cNvPr id="4" name="Text 1"/>
          <p:cNvSpPr txBox="1"/>
          <p:nvPr/>
        </p:nvSpPr>
        <p:spPr>
          <a:xfrm>
            <a:off x="1198950" y="2552900"/>
            <a:ext cx="6746100" cy="147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Научимся читать и писать даты по-английски без ошибок.
</a:t>
            </a:r>
            <a:endParaRPr lang="en-US" sz="1300" dirty="0"/>
          </a:p>
        </p:txBody>
      </p:sp>
      <p:sp>
        <p:nvSpPr>
          <p:cNvPr id="5" name="Text 2"/>
          <p:cNvSpPr txBox="1"/>
          <p:nvPr/>
        </p:nvSpPr>
        <p:spPr>
          <a:xfrm>
            <a:off x="3406050" y="4355400"/>
            <a:ext cx="2331900" cy="41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67300" y="1362014"/>
            <a:ext cx="3932400" cy="298002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1125" y="305321"/>
            <a:ext cx="80619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школьнику уметь работать с датами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590300" y="1821175"/>
            <a:ext cx="3958800" cy="276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Даты нужны в расписании, календаре, письмах и объявлениях. Чтобы понимать английские тексты, важно знать месяцы, порядковые числительные и порядок слов в дате.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слова по теме даты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573316" y="1643723"/>
            <a:ext cx="6045767" cy="51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Базовая лексика
</a:t>
            </a:r>
            <a:pPr algn="l" indent="0" marL="0">
              <a:lnSpc>
                <a:spcPct val="115000"/>
              </a:lnSpc>
              <a:buNone/>
            </a:pPr>
            <a:r>
              <a:rPr lang="en-US" sz="52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date, day, month и year помогают говорить о времени точно и коротко. Они часто встречаются в заданиях, где нужно назвать, записать или прочитать дату.
</a:t>
            </a:r>
            <a:endParaRPr lang="en-US" sz="1055" dirty="0"/>
          </a:p>
        </p:txBody>
      </p:sp>
      <p:sp>
        <p:nvSpPr>
          <p:cNvPr id="11" name="Text 3"/>
          <p:cNvSpPr txBox="1"/>
          <p:nvPr/>
        </p:nvSpPr>
        <p:spPr>
          <a:xfrm>
            <a:off x="573316" y="2227049"/>
            <a:ext cx="6045767" cy="51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День рождения
</a:t>
            </a:r>
            <a:pPr algn="l" indent="0" marL="0">
              <a:lnSpc>
                <a:spcPct val="115000"/>
              </a:lnSpc>
              <a:buNone/>
            </a:pPr>
            <a:r>
              <a:rPr lang="en-US" sz="52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birthday особенно важно в разговорах о личной информации, приглашениях и анкетах. С ним ученики часто составляют простые вопросы и ответы о дне рождения.
</a:t>
            </a:r>
            <a:endParaRPr lang="en-US" sz="1055" dirty="0"/>
          </a:p>
        </p:txBody>
      </p:sp>
      <p:sp>
        <p:nvSpPr>
          <p:cNvPr id="12" name="Text 4"/>
          <p:cNvSpPr txBox="1"/>
          <p:nvPr/>
        </p:nvSpPr>
        <p:spPr>
          <a:xfrm>
            <a:off x="573316" y="2810382"/>
            <a:ext cx="6045767" cy="51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Календарь
</a:t>
            </a:r>
            <a:pPr algn="l" indent="0" marL="0">
              <a:lnSpc>
                <a:spcPct val="115000"/>
              </a:lnSpc>
              <a:buNone/>
            </a:pPr>
            <a:r>
              <a:rPr lang="en-US" sz="52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Calendar помогает ориентироваться в месяцах, днях недели и школьных событиях. Это слово удобно запоминать вместе с примерами дат и пометками в учебном календаре.
</a:t>
            </a:r>
            <a:endParaRPr lang="en-US" sz="1055" dirty="0"/>
          </a:p>
        </p:txBody>
      </p:sp>
      <p:sp>
        <p:nvSpPr>
          <p:cNvPr id="13" name="Text 5"/>
          <p:cNvSpPr txBox="1"/>
          <p:nvPr/>
        </p:nvSpPr>
        <p:spPr>
          <a:xfrm>
            <a:off x="573316" y="3393698"/>
            <a:ext cx="6045767" cy="51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Месяцы года
</a:t>
            </a:r>
            <a:pPr algn="l" indent="0" marL="0">
              <a:lnSpc>
                <a:spcPct val="115000"/>
              </a:lnSpc>
              <a:buNone/>
            </a:pPr>
            <a:r>
              <a:rPr lang="en-US" sz="52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Названия months: January, February, March, April, May, June, July, August, September, October, November, December нужны почти в каждом упражнении на даты и время.
</a:t>
            </a:r>
            <a:endParaRPr lang="en-US" sz="1055" dirty="0"/>
          </a:p>
        </p:txBody>
      </p:sp>
      <p:sp>
        <p:nvSpPr>
          <p:cNvPr id="14" name="Text 6"/>
          <p:cNvSpPr txBox="1"/>
          <p:nvPr/>
        </p:nvSpPr>
        <p:spPr>
          <a:xfrm>
            <a:off x="573316" y="3977021"/>
            <a:ext cx="6045767" cy="51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диалогов
</a:t>
            </a:r>
            <a:pPr algn="l" indent="0" marL="0">
              <a:lnSpc>
                <a:spcPct val="115000"/>
              </a:lnSpc>
              <a:buNone/>
            </a:pPr>
            <a:r>
              <a:rPr lang="en-US" sz="52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слова регулярно появляются в мини-диалогах, где нужно спросить о дате, назвать праздник или уточнить расписание. Чем лучше лексика, тем легче читать задания.
</a:t>
            </a:r>
            <a:endParaRPr lang="en-US" sz="1055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9775" y="2859378"/>
            <a:ext cx="8905200" cy="199149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Календарь с датами на английском языке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620150" y="1378225"/>
            <a:ext cx="1907100" cy="128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 и месяц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календаре удобно показывать, как дата выглядит в записи: 5th May, 12th October, 1st September. Так легче связать цифру, окончание и название месяца.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2607991" y="1378225"/>
            <a:ext cx="1907100" cy="128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события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Отметки first day of school, holiday и exam day делают календарь понятным и полезным. Ученик сразу видит, где дата связана с важным событием.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4595828" y="1378225"/>
            <a:ext cx="1907100" cy="128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Визуальная опора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рядом стоят числа, месяцы и картинки, запоминание идёт быстрее. Календарь помогает не просто выучить слово, а увидеть его в реальной форме записи.
</a:t>
            </a:r>
            <a:endParaRPr lang="en-US" sz="900" dirty="0"/>
          </a:p>
        </p:txBody>
      </p:sp>
      <p:sp>
        <p:nvSpPr>
          <p:cNvPr id="13" name="Text 5"/>
          <p:cNvSpPr txBox="1"/>
          <p:nvPr/>
        </p:nvSpPr>
        <p:spPr>
          <a:xfrm>
            <a:off x="6583671" y="1378225"/>
            <a:ext cx="1907100" cy="128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Практика чтения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календарю удобно читать даты вслух и сравнивать их с подписью под событием. Это хорошая тренировка для урока, домашнего задания и устного ответа.
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6537" y="2233391"/>
            <a:ext cx="3239400" cy="1100443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Месяцы года на английском и русском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5210325" y="1606175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 английские и русские названия месяцев и запомните правило написания.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210325" y="3044387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названия месяцев в английском пишутся с заглавной буквы и употребляются как собственные имена.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285000" y="4307100"/>
            <a:ext cx="4205100" cy="1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лексика по теме «Dates»
</a:t>
            </a:r>
            <a:endParaRPr lang="en-US" sz="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6537" y="1826084"/>
            <a:ext cx="3239400" cy="191505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21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часто используются названия дат в школьных темах
</a:t>
            </a:r>
            <a:endParaRPr lang="en-US" sz="2210" dirty="0"/>
          </a:p>
        </p:txBody>
      </p:sp>
      <p:sp>
        <p:nvSpPr>
          <p:cNvPr id="6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5210325" y="1606175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какие слова стоит выучить в первую очередь для чтения календарей, заданий и коротких диалогов.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210325" y="3044387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учебных примерах чаще всего нужны месяцы, дни недели и первые порядковые формы, поэтому их следует повторять особенно часто.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285000" y="4307100"/>
            <a:ext cx="4205100" cy="1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типичных школьных примеров по теме «Dates»
</a:t>
            </a:r>
            <a:endParaRPr lang="en-US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5229050" y="1016650"/>
            <a:ext cx="3239400" cy="233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чтении дат важно помнить не только форму слова, но и окончание числительного, особенно в начале и в конце месяца.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701450" y="1560038"/>
            <a:ext cx="33696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5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
</a:t>
            </a:r>
            <a:endParaRPr lang="en-US" sz="5300" dirty="0"/>
          </a:p>
        </p:txBody>
      </p:sp>
      <p:sp>
        <p:nvSpPr>
          <p:cNvPr id="7" name="Text 3"/>
          <p:cNvSpPr txBox="1"/>
          <p:nvPr/>
        </p:nvSpPr>
        <p:spPr>
          <a:xfrm>
            <a:off x="701449" y="2708663"/>
            <a:ext cx="3369600" cy="60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8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основных форм достаточно, чтобы уверенно прочитать большинство дат в учебных заданиях.
</a:t>
            </a:r>
            <a:endParaRPr lang="en-US" sz="1383" dirty="0"/>
          </a:p>
        </p:txBody>
      </p:sp>
      <p:sp>
        <p:nvSpPr>
          <p:cNvPr id="8" name="Text 4"/>
          <p:cNvSpPr txBox="1"/>
          <p:nvPr/>
        </p:nvSpPr>
        <p:spPr>
          <a:xfrm>
            <a:off x="4833493" y="4531160"/>
            <a:ext cx="4032900" cy="13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примеры по теме «Dates»
</a:t>
            </a:r>
            <a:endParaRPr lang="en-US" sz="7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0875" y="1469486"/>
            <a:ext cx="8182500" cy="317202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3325" y="320674"/>
            <a:ext cx="7997400" cy="33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читать и писать дату по-английски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573425" y="701043"/>
            <a:ext cx="7997400" cy="21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Пошаговая схема для записи и чтения дат в британском и американском вариантах.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55400" y="1150787"/>
            <a:ext cx="3246000" cy="138842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49600" y="1150810"/>
            <a:ext cx="3238500" cy="138838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320525" y="350325"/>
            <a:ext cx="84849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Британский и американский варианты записи дат
</a:t>
            </a:r>
            <a:endParaRPr lang="en-US" sz="2400" dirty="0"/>
          </a:p>
        </p:txBody>
      </p:sp>
      <p:sp>
        <p:nvSpPr>
          <p:cNvPr id="11" name="Text 2"/>
          <p:cNvSpPr txBox="1"/>
          <p:nvPr/>
        </p:nvSpPr>
        <p:spPr>
          <a:xfrm>
            <a:off x="1438800" y="2812946"/>
            <a:ext cx="2879100" cy="15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дата — два порядка слов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карточке с британским вариантом сначала стоит день, потом месяц, а затем год. На соседней карточке американский вариант меняет порядок, поэтому дата выглядит иначе, хотя смысл остаётся тем же.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4829300" y="2812934"/>
            <a:ext cx="2879100" cy="15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легко ошибиться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школьных тетрадях, на сайтах и в календарях можно встретить обе записи. Если не заметить страну или контекст, легко прочитать дату неверно, особенно когда день и месяц меньше 13.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1733" y="1303509"/>
            <a:ext cx="433913" cy="495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0739" y="2179071"/>
            <a:ext cx="495900" cy="4959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10739" y="3054634"/>
            <a:ext cx="495900" cy="4959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02939" y="3975434"/>
            <a:ext cx="511500" cy="4092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320525" y="350325"/>
            <a:ext cx="84849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Дни недели и их связь с датами
</a:t>
            </a:r>
            <a:endParaRPr lang="en-US" sz="2400" dirty="0"/>
          </a:p>
        </p:txBody>
      </p:sp>
      <p:sp>
        <p:nvSpPr>
          <p:cNvPr id="12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13" name="Text 2"/>
          <p:cNvSpPr txBox="1"/>
          <p:nvPr/>
        </p:nvSpPr>
        <p:spPr>
          <a:xfrm>
            <a:off x="1178175" y="1303500"/>
            <a:ext cx="3800700" cy="4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9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Названия дней
</a:t>
            </a:r>
            <a:pPr algn="l" indent="0" marL="0">
              <a:lnSpc>
                <a:spcPct val="115000"/>
              </a:lnSpc>
              <a:buNone/>
            </a:pPr>
            <a:r>
              <a:rPr lang="en-US" sz="4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Monday, Tuesday, Wednesday, Thursday, Friday, Saturday, Sunday помогают точно связать событие с календарём. Их часто используют в расписании уроков, кружков и спортивных занятий.
</a:t>
            </a:r>
            <a:endParaRPr lang="en-US" sz="798" dirty="0"/>
          </a:p>
        </p:txBody>
      </p:sp>
      <p:sp>
        <p:nvSpPr>
          <p:cNvPr id="14" name="Text 3"/>
          <p:cNvSpPr txBox="1"/>
          <p:nvPr/>
        </p:nvSpPr>
        <p:spPr>
          <a:xfrm>
            <a:off x="1178175" y="2179063"/>
            <a:ext cx="3800700" cy="4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Фразы с предлогом on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 днями недели обычно употребляют on: on Monday, on Friday. Эта маленькая деталь нужна, чтобы фраза звучала правильно в письме, диалоге и упражнении.
</a:t>
            </a:r>
            <a:endParaRPr lang="en-US" sz="800" dirty="0"/>
          </a:p>
        </p:txBody>
      </p:sp>
      <p:sp>
        <p:nvSpPr>
          <p:cNvPr id="15" name="Text 4"/>
          <p:cNvSpPr txBox="1"/>
          <p:nvPr/>
        </p:nvSpPr>
        <p:spPr>
          <a:xfrm>
            <a:off x="1178175" y="3054625"/>
            <a:ext cx="3800700" cy="4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Планы на неделю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Выражения next Tuesday и this Saturday помогают говорить о ближайших планах. Такие формы удобно применять, когда нужно обсудить урок, тренировку или выходной день.
</a:t>
            </a:r>
            <a:endParaRPr lang="en-US" sz="800" dirty="0"/>
          </a:p>
        </p:txBody>
      </p:sp>
      <p:sp>
        <p:nvSpPr>
          <p:cNvPr id="16" name="Text 5"/>
          <p:cNvSpPr txBox="1"/>
          <p:nvPr/>
        </p:nvSpPr>
        <p:spPr>
          <a:xfrm>
            <a:off x="1178175" y="3932075"/>
            <a:ext cx="3800700" cy="4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контекст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Дни недели часто встречаются в расписании, дневнике и сообщениях учителя. Поэтому их полезно учить вместе с датами и названиями школьных событий.
</a:t>
            </a:r>
            <a:endParaRPr lang="en-US" sz="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38113" y="2195280"/>
            <a:ext cx="3239400" cy="117666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и фразы для обозначения дат в разговоре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694225" y="1606175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слова помогают говорить о времени просто и точно: от сегодняшнего дня до конкретной даты.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694225" y="3044387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today, tomorrow и конструкции с on нужны чаще всего; on употребляется перед днями недели и точными датами.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4656575" y="4307100"/>
            <a:ext cx="4205100" cy="1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лексика по теме Dates для 6 класса.
</a:t>
            </a:r>
            <a:endParaRPr lang="en-US" sz="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6537" y="1826084"/>
            <a:ext cx="3239400" cy="191505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31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формы дат встречаются в примерах чаще всего
</a:t>
            </a:r>
            <a:endParaRPr lang="en-US" sz="2311" dirty="0"/>
          </a:p>
        </p:txBody>
      </p:sp>
      <p:sp>
        <p:nvSpPr>
          <p:cNvPr id="6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5210325" y="1606175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записи без года и формы с названием месяца встречаются в заданиях особенно часто, потому что они удобны для расписаний и календарей.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210325" y="3044387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Школьнику важно уверенно читать краткие формы; именно они чаще всего встречаются в повседневных учебных текстах.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285000" y="4307100"/>
            <a:ext cx="4205100" cy="1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типичных форм дат в школьных материалах по английскому языку.
</a:t>
            </a:r>
            <a:endParaRPr lang="en-US" sz="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 работе с датами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867050" y="1345806"/>
            <a:ext cx="4938300" cy="47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Месяц с маленькой буквы
</a:t>
            </a:r>
            <a:pPr algn="l" indent="0" marL="0">
              <a:lnSpc>
                <a:spcPct val="115000"/>
              </a:lnSpc>
              <a:buNone/>
            </a:pPr>
            <a:r>
              <a:rPr lang="en-US" sz="17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Названия месяцев в английском языке всегда пишутся с заглавной буквы. Ошибка may вместо May выглядит особенно заметно в датах и часто снижает аккуратность письменного ответа.
</a:t>
            </a:r>
            <a:endParaRPr lang="en-US" sz="964" dirty="0"/>
          </a:p>
        </p:txBody>
      </p:sp>
      <p:sp>
        <p:nvSpPr>
          <p:cNvPr id="11" name="Text 3"/>
          <p:cNvSpPr txBox="1"/>
          <p:nvPr/>
        </p:nvSpPr>
        <p:spPr>
          <a:xfrm>
            <a:off x="867050" y="2076042"/>
            <a:ext cx="4938300" cy="47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Порядковое число вместо обычного
</a:t>
            </a:r>
            <a:pPr algn="l" indent="0" marL="0">
              <a:lnSpc>
                <a:spcPct val="115000"/>
              </a:lnSpc>
              <a:buNone/>
            </a:pPr>
            <a:r>
              <a:rPr lang="en-US" sz="19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датах нужно говорить fifth, seventh, twenty-first, а не five, seven, twenty-one. Это правило помогает правильно читать даты вслух и писать их в предложении.
</a:t>
            </a:r>
            <a:endParaRPr lang="en-US" sz="1074" dirty="0"/>
          </a:p>
        </p:txBody>
      </p:sp>
      <p:sp>
        <p:nvSpPr>
          <p:cNvPr id="12" name="Text 4"/>
          <p:cNvSpPr txBox="1"/>
          <p:nvPr/>
        </p:nvSpPr>
        <p:spPr>
          <a:xfrm>
            <a:off x="867050" y="2799048"/>
            <a:ext cx="4938300" cy="47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Смешение порядков записи
</a:t>
            </a:r>
            <a:pPr algn="l" indent="0" marL="0">
              <a:lnSpc>
                <a:spcPct val="115000"/>
              </a:lnSpc>
              <a:buNone/>
            </a:pPr>
            <a:r>
              <a:rPr lang="en-US" sz="18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стоит путать британский и американский порядок слов: 24 March и March 24 отличаются местом месяца и числа. Такое смешение приводит к неверному пониманию даты.
</a:t>
            </a:r>
            <a:endParaRPr lang="en-US" sz="999" dirty="0"/>
          </a:p>
        </p:txBody>
      </p:sp>
      <p:sp>
        <p:nvSpPr>
          <p:cNvPr id="13" name="Text 5"/>
          <p:cNvSpPr txBox="1"/>
          <p:nvPr/>
        </p:nvSpPr>
        <p:spPr>
          <a:xfrm>
            <a:off x="867050" y="3522048"/>
            <a:ext cx="4938300" cy="47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Пропуск окончания -th
</a:t>
            </a:r>
            <a:pPr algn="l" indent="0" marL="0">
              <a:lnSpc>
                <a:spcPct val="115000"/>
              </a:lnSpc>
              <a:buNone/>
            </a:pPr>
            <a:r>
              <a:rPr lang="en-US" sz="19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короткой записи даты окончание -th важно: 5th, 10th, 14th. Без него число выглядит как обычное, а не порядковое, и дата читается неправильно.
</a:t>
            </a:r>
            <a:endParaRPr lang="en-US" sz="1074" dirty="0"/>
          </a:p>
        </p:txBody>
      </p:sp>
      <p:sp>
        <p:nvSpPr>
          <p:cNvPr id="14" name="Text 6"/>
          <p:cNvSpPr txBox="1"/>
          <p:nvPr/>
        </p:nvSpPr>
        <p:spPr>
          <a:xfrm>
            <a:off x="867050" y="4245048"/>
            <a:ext cx="4938300" cy="47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Неверный предлог
</a:t>
            </a:r>
            <a:pPr algn="l" indent="0" marL="0">
              <a:lnSpc>
                <a:spcPct val="115000"/>
              </a:lnSpc>
              <a:buNone/>
            </a:pPr>
            <a:r>
              <a:rPr lang="en-US" sz="19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днями недели и конкретными датами обычно используется on: on Monday, on 10th June. Предлог in здесь не подходит и часто становится типичной ошибкой.
</a:t>
            </a:r>
            <a:endParaRPr lang="en-US" sz="1074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0875" y="1469486"/>
            <a:ext cx="8182500" cy="317202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3325" y="320674"/>
            <a:ext cx="7997400" cy="33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правильно ответить на вопрос о дате рождения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573425" y="701043"/>
            <a:ext cx="7997400" cy="21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последовательность ответа в устной речи и в упражнении на знакомство.
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19150" y="2575212"/>
            <a:ext cx="3296100" cy="207615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02744" y="2575212"/>
            <a:ext cx="3296100" cy="207615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20525" y="350325"/>
            <a:ext cx="84849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Диалог о дате в школьной ситуации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1486275" y="1303043"/>
            <a:ext cx="2761800" cy="104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доски с календарём
</a:t>
            </a:r>
            <a:pPr algn="l" indent="0" marL="0">
              <a:lnSpc>
                <a:spcPct val="115000"/>
              </a:lnSpc>
              <a:buNone/>
            </a:pPr>
            <a:r>
              <a:rPr lang="en-US" sz="98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ученика стоят у классного календаря и обсуждают ближайший тест. Один спрашивает: «When is your test?» Второй отвечает: «It is on Monday.» На доске рядом отмечена дата, чтобы легче было сверить ответ.
</a:t>
            </a:r>
            <a:endParaRPr lang="en-US" sz="1084" dirty="0"/>
          </a:p>
        </p:txBody>
      </p:sp>
      <p:sp>
        <p:nvSpPr>
          <p:cNvPr id="10" name="Text 2"/>
          <p:cNvSpPr txBox="1"/>
          <p:nvPr/>
        </p:nvSpPr>
        <p:spPr>
          <a:xfrm>
            <a:off x="4869869" y="1303043"/>
            <a:ext cx="2761800" cy="104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Разговор о дне рождения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перемене ребята уточняют дату рождения одноклассника. В ответ звучит: «My birthday is on the 3rd of May.» Такой диалог легко представить рядом с плакатом или настенным календарём в классе.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6537" y="1826084"/>
            <a:ext cx="3239400" cy="191505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18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способов обозначения даты в разных текстах
</a:t>
            </a:r>
            <a:endParaRPr lang="en-US" sz="2184" dirty="0"/>
          </a:p>
        </p:txBody>
      </p:sp>
      <p:sp>
        <p:nvSpPr>
          <p:cNvPr id="6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5210325" y="1606175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школьные тексты используют дату по-разному: от короткого указания дня недели до полной формулы с числом, месяцем и временем.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210325" y="3044387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записи зависит от цели текста: чем точнее сообщение, тем чаще нужна полная дата или дата вместе со временем.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285000" y="4307100"/>
            <a:ext cx="4205100" cy="1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примеров из школьных ситуаций: расписание, приглашение, дневник, объявление.
</a:t>
            </a:r>
            <a:endParaRPr lang="en-US" sz="742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Мини-текст о дате на английском языке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573316" y="1643723"/>
            <a:ext cx="6045767" cy="51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Сегодняшняя дата
</a:t>
            </a:r>
            <a:pPr algn="l" indent="0" marL="0">
              <a:lnSpc>
                <a:spcPct val="115000"/>
              </a:lnSpc>
              <a:buNone/>
            </a:pPr>
            <a:r>
              <a:rPr lang="en-US" sz="52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Today is Tuesday, 14th January. Такая фраза помогает назвать и день недели, и число, и месяц в одном коротком предложении.
</a:t>
            </a:r>
            <a:endParaRPr lang="en-US" sz="1055" dirty="0"/>
          </a:p>
        </p:txBody>
      </p:sp>
      <p:sp>
        <p:nvSpPr>
          <p:cNvPr id="11" name="Text 3"/>
          <p:cNvSpPr txBox="1"/>
          <p:nvPr/>
        </p:nvSpPr>
        <p:spPr>
          <a:xfrm>
            <a:off x="573316" y="2227049"/>
            <a:ext cx="6045767" cy="51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Урок по расписанию
</a:t>
            </a:r>
            <a:pPr algn="l" indent="0" marL="0">
              <a:lnSpc>
                <a:spcPct val="115000"/>
              </a:lnSpc>
              <a:buNone/>
            </a:pPr>
            <a:r>
              <a:rPr lang="en-US" sz="52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Our English lesson is on Friday. Здесь важен предлог on, потому что речь идёт о конкретном дне недели, а не о времени вообще.
</a:t>
            </a:r>
            <a:endParaRPr lang="en-US" sz="1055" dirty="0"/>
          </a:p>
        </p:txBody>
      </p:sp>
      <p:sp>
        <p:nvSpPr>
          <p:cNvPr id="12" name="Text 4"/>
          <p:cNvSpPr txBox="1"/>
          <p:nvPr/>
        </p:nvSpPr>
        <p:spPr>
          <a:xfrm>
            <a:off x="573316" y="2810382"/>
            <a:ext cx="6045767" cy="51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День рождения
</a:t>
            </a:r>
            <a:pPr algn="l" indent="0" marL="0">
              <a:lnSpc>
                <a:spcPct val="115000"/>
              </a:lnSpc>
              <a:buNone/>
            </a:pPr>
            <a:r>
              <a:rPr lang="en-US" sz="52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My birthday is in May. Для месяцев часто используют предлог in, когда называют только месяц без точного числа и без конкретного дня.
</a:t>
            </a:r>
            <a:endParaRPr lang="en-US" sz="1055" dirty="0"/>
          </a:p>
        </p:txBody>
      </p:sp>
      <p:sp>
        <p:nvSpPr>
          <p:cNvPr id="13" name="Text 5"/>
          <p:cNvSpPr txBox="1"/>
          <p:nvPr/>
        </p:nvSpPr>
        <p:spPr>
          <a:xfrm>
            <a:off x="573316" y="3393698"/>
            <a:ext cx="6045767" cy="51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события
</a:t>
            </a:r>
            <a:pPr algn="l" indent="0" marL="0">
              <a:lnSpc>
                <a:spcPct val="115000"/>
              </a:lnSpc>
              <a:buNone/>
            </a:pPr>
            <a:r>
              <a:rPr lang="en-US" sz="52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These dates are important for school events. Даты часто связаны с уроками, контрольными, праздниками и объявлениями, поэтому их нужно быстро узнавать в тексте.
</a:t>
            </a:r>
            <a:endParaRPr lang="en-US" sz="1055" dirty="0"/>
          </a:p>
        </p:txBody>
      </p:sp>
      <p:sp>
        <p:nvSpPr>
          <p:cNvPr id="14" name="Text 6"/>
          <p:cNvSpPr txBox="1"/>
          <p:nvPr/>
        </p:nvSpPr>
        <p:spPr>
          <a:xfrm>
            <a:off x="573316" y="3977021"/>
            <a:ext cx="6045767" cy="51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Полезная привычка
</a:t>
            </a:r>
            <a:pPr algn="l" indent="0" marL="0">
              <a:lnSpc>
                <a:spcPct val="115000"/>
              </a:lnSpc>
              <a:buNone/>
            </a:pPr>
            <a:r>
              <a:rPr lang="en-US" sz="52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ученик читает мини-текст, он тренирует сразу несколько навыков: понимание даты, распознавание дней недели и использование правильного предлога.
</a:t>
            </a:r>
            <a:endParaRPr lang="en-US" sz="1055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6537" y="2233391"/>
            <a:ext cx="3239400" cy="1100443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Полезные сокращения и символы в датах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5210325" y="1606175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Сокращения месяцев и цифровые форматы часто встречаются в календарях, расписаниях и онлайн-страницах.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210325" y="3044387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Одинаковая запись может читаться по-разному; чтобы не ошибиться, нужно учитывать формат, контекст и страну источника.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285000" y="4307100"/>
            <a:ext cx="4205100" cy="1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Распространённые формы записи дат в англоязычных источниках.
</a:t>
            </a:r>
            <a:endParaRPr lang="en-US" sz="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8959" y="1418200"/>
            <a:ext cx="939488" cy="10737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171384" y="1418200"/>
            <a:ext cx="1207913" cy="10737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035129" y="1418200"/>
            <a:ext cx="1073700" cy="10737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831767" y="1418200"/>
            <a:ext cx="1073700" cy="10737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7494193" y="1418200"/>
            <a:ext cx="1342125" cy="1073700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15" name="Text 1"/>
          <p:cNvSpPr txBox="1"/>
          <p:nvPr/>
        </p:nvSpPr>
        <p:spPr>
          <a:xfrm>
            <a:off x="320525" y="350325"/>
            <a:ext cx="84849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Практика для запоминания дат
</a:t>
            </a:r>
            <a:endParaRPr lang="en-US" sz="2400" dirty="0"/>
          </a:p>
        </p:txBody>
      </p:sp>
      <p:sp>
        <p:nvSpPr>
          <p:cNvPr id="16" name="Text 2"/>
          <p:cNvSpPr txBox="1"/>
          <p:nvPr/>
        </p:nvSpPr>
        <p:spPr>
          <a:xfrm>
            <a:off x="295446" y="2967102"/>
            <a:ext cx="1366500" cy="160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месяцев
</a:t>
            </a:r>
            <a:pPr algn="l" indent="0" marL="0">
              <a:lnSpc>
                <a:spcPct val="115000"/>
              </a:lnSpc>
              <a:buNone/>
            </a:pPr>
            <a:r>
              <a:rPr lang="en-US" sz="86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Сравнивайте английские и русские названия месяцев, а затем находите их в календаре класса. Такое упражнение быстро укрепляет зрительную память и помогает не путать написание.
</a:t>
            </a:r>
            <a:endParaRPr lang="en-US" sz="965" dirty="0"/>
          </a:p>
        </p:txBody>
      </p:sp>
      <p:sp>
        <p:nvSpPr>
          <p:cNvPr id="17" name="Text 3"/>
          <p:cNvSpPr txBox="1"/>
          <p:nvPr/>
        </p:nvSpPr>
        <p:spPr>
          <a:xfrm>
            <a:off x="2092084" y="2967102"/>
            <a:ext cx="1366500" cy="160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Чтение вслух
</a:t>
            </a:r>
            <a:pPr algn="l" indent="0" marL="0">
              <a:lnSpc>
                <a:spcPct val="115000"/>
              </a:lnSpc>
              <a:buNone/>
            </a:pPr>
            <a:r>
              <a:rPr lang="en-US" sz="86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Читайте даты вслух в разном порядке: число, месяц, день недели, год. Это развивает произношение порядковых числительных и делает ответы более уверенными.
</a:t>
            </a:r>
            <a:endParaRPr lang="en-US" sz="965" dirty="0"/>
          </a:p>
        </p:txBody>
      </p:sp>
      <p:sp>
        <p:nvSpPr>
          <p:cNvPr id="18" name="Text 4"/>
          <p:cNvSpPr txBox="1"/>
          <p:nvPr/>
        </p:nvSpPr>
        <p:spPr>
          <a:xfrm>
            <a:off x="3888722" y="2967102"/>
            <a:ext cx="1366500" cy="160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Предлог on
</a:t>
            </a:r>
            <a:pPr algn="l" indent="0" marL="0">
              <a:lnSpc>
                <a:spcPct val="115000"/>
              </a:lnSpc>
              <a:buNone/>
            </a:pPr>
            <a:r>
              <a:rPr lang="en-US" sz="86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Вставляйте on перед днями недели и конкретными датами: on Monday, on 10th June. Регулярная тренировка помогает избегать типичных грамматических ошибок.
</a:t>
            </a:r>
            <a:endParaRPr lang="en-US" sz="965" dirty="0"/>
          </a:p>
        </p:txBody>
      </p:sp>
      <p:sp>
        <p:nvSpPr>
          <p:cNvPr id="19" name="Text 5"/>
          <p:cNvSpPr txBox="1"/>
          <p:nvPr/>
        </p:nvSpPr>
        <p:spPr>
          <a:xfrm>
            <a:off x="5685360" y="2967102"/>
            <a:ext cx="1366500" cy="160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Календарь класса
</a:t>
            </a:r>
            <a:pPr algn="l" indent="0" marL="0">
              <a:lnSpc>
                <a:spcPct val="115000"/>
              </a:lnSpc>
              <a:buNone/>
            </a:pPr>
            <a:r>
              <a:rPr lang="en-US" sz="86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Составьте общий календарь с контрольными, праздниками и днями рождения. Когда дата связана с реальными событиями, её легче запомнить и использовать в речи.
</a:t>
            </a:r>
            <a:endParaRPr lang="en-US" sz="965" dirty="0"/>
          </a:p>
        </p:txBody>
      </p:sp>
      <p:sp>
        <p:nvSpPr>
          <p:cNvPr id="20" name="Text 6"/>
          <p:cNvSpPr txBox="1"/>
          <p:nvPr/>
        </p:nvSpPr>
        <p:spPr>
          <a:xfrm>
            <a:off x="7481998" y="2967102"/>
            <a:ext cx="1366500" cy="160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диалоги
</a:t>
            </a:r>
            <a:pPr algn="l" indent="0" marL="0">
              <a:lnSpc>
                <a:spcPct val="115000"/>
              </a:lnSpc>
              <a:buNone/>
            </a:pPr>
            <a:r>
              <a:rPr lang="en-US" sz="86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Разыгрывайте мини-диалоги о дне рождения, тесте или школьном событии. Такие ситуации похожи на настоящую речь и закрепляют лексику в живом общении.
</a:t>
            </a:r>
            <a:endParaRPr lang="en-US" sz="965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198950" y="439796"/>
            <a:ext cx="6746100" cy="116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выводы по теме дат в английском языке
</a:t>
            </a:r>
            <a:endParaRPr lang="en-US" sz="3000" dirty="0"/>
          </a:p>
        </p:txBody>
      </p:sp>
      <p:sp>
        <p:nvSpPr>
          <p:cNvPr id="4" name="Text 1"/>
          <p:cNvSpPr txBox="1"/>
          <p:nvPr/>
        </p:nvSpPr>
        <p:spPr>
          <a:xfrm>
            <a:off x="1198950" y="2552900"/>
            <a:ext cx="6746100" cy="19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уверенно читать даты, нужно знать месяцы, дни недели, порядковые числительные и правильные предлоги. Понимание британского и американского форматов помогает без ошибок читать школьные тексты и сообщения.
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2026-05-30T18:27:36Z</dcterms:created>
  <dcterms:modified xsi:type="dcterms:W3CDTF">2026-05-30T18:27:36Z</dcterms:modified>
</cp:coreProperties>
</file>