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148" y="254333"/>
            <a:ext cx="8311752" cy="243508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47" y="2872149"/>
            <a:ext cx="6344226" cy="16197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художественного произведения: как устроен литературный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автор собирает текст в цельное художественное произведение
</a:t>
            </a:r>
            <a:endParaRPr lang="en-US" sz="3300" dirty="0"/>
          </a:p>
        </p:txBody>
      </p:sp>
      <p:sp>
        <p:nvSpPr>
          <p:cNvPr id="5" name="Text 1"/>
          <p:cNvSpPr txBox="1"/>
          <p:nvPr/>
        </p:nvSpPr>
        <p:spPr>
          <a:xfrm>
            <a:off x="413147" y="4668522"/>
            <a:ext cx="5437013" cy="16273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53" y="375191"/>
            <a:ext cx="3456759" cy="44026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50494" y="885826"/>
            <a:ext cx="4456087" cy="33718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композиция в литературе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понять логику событий, увидеть развитие конфликта и заметить, как порядок эпизодов раскрывает героя, тему и основную мысль произведения.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027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Композицию задают название, деление на части, порядок эпизодов и их связь между собой. Именно они направляют чтение и помогают понять замысел автора.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3427486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композицию входят портрет, пейзаж, диалог, внутренний монолог, авторские замечания и другие элементы. Каждый из них не просто украшает текст, а раскрывает характеры и события.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6289152" y="2551753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имеют начало и финал произведения. Они задают тон, вводят тему, подводят итог и оставляют у читателя главное впечатление от текста.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421775" y="492453"/>
            <a:ext cx="5286080" cy="6160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92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складывается композиция произведения
</a:t>
            </a:r>
            <a:endParaRPr lang="en-US" sz="2692" dirty="0"/>
          </a:p>
        </p:txBody>
      </p:sp>
      <p:sp>
        <p:nvSpPr>
          <p:cNvPr id="7" name="Text 4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1"/>
          <p:cNvSpPr txBox="1"/>
          <p:nvPr/>
        </p:nvSpPr>
        <p:spPr>
          <a:xfrm>
            <a:off x="552513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Читатель узнаёт время, место, героев и исходную обстановку. Эта часть подготавливает к событиям и помогает понять, с чего начинается история.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52513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96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Завязка
</a:t>
            </a:r>
            <a:pPr algn="l" indent="0" marL="0">
              <a:lnSpc>
                <a:spcPct val="90000"/>
              </a:lnSpc>
              <a:buNone/>
            </a:pPr>
            <a:r>
              <a:rPr lang="en-US" sz="499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97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событие, которое запускает основной конфликт. После него привычное равновесие нарушается, и действие начинает развиваться.
</a:t>
            </a:r>
            <a:endParaRPr lang="en-US" sz="1196" dirty="0"/>
          </a:p>
        </p:txBody>
      </p:sp>
      <p:sp>
        <p:nvSpPr>
          <p:cNvPr id="11" name="Text 3"/>
          <p:cNvSpPr txBox="1"/>
          <p:nvPr/>
        </p:nvSpPr>
        <p:spPr>
          <a:xfrm>
            <a:off x="3571682" y="2008292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Кульминация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Наступает самый острый и напряжённый момент. Именно здесь конфликт достигает наивысшей силы и становится особенно заметным.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571682" y="3046359"/>
            <a:ext cx="2608001" cy="79587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действия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усложняются, препятствия растут, а напряжение усиливается. Герои вынуждены принимать решения и менять своё поведение.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576310" y="2333171"/>
            <a:ext cx="2120288" cy="107826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получает исход, а судьбы героев проясняются. Читатель видит, к чему привели события и как они изменили персонажей.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Экспозиция, завязка, развитие действия, кульминация и развязка
</a:t>
            </a:r>
            <a:endParaRPr lang="en-US" sz="25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Длина этапов зависит от замысла автора: одни части занимают несколько строк, другие разворачиваются на многих страницах.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экспозиция кратка, а кульминация занимает больше всего внимания; развязка может быть как сжатой, так и подробной.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распределяются части сюжета в произведении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8 класс; схема этапов сюжета (условная, без количественных данных)
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03790" y="1616870"/>
            <a:ext cx="2666982" cy="278957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начала к решающему моменту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сюжета показывает простое движение: знакомство с героями, возникновение конфликта, его усиление, важный поворот и итог. Такая линия помогает легко следить за развитием рассказа.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426609" y="2529815"/>
            <a:ext cx="2290762" cy="167579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нужны отступления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автор делает отступления, возвращается в прошлое или меняет точку зрения. Эти приёмы делают текст глубже: читатель видит не только события, но и переживания героев.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рассказа на примере схемы сюжета
</a:t>
            </a:r>
            <a:endParaRPr lang="en-US" sz="259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387" y="2240347"/>
            <a:ext cx="5182677" cy="182155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элементы композиции и их роль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0050" y="2044013"/>
            <a:ext cx="2316300" cy="18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элемент композиции выполняет свою задачу и помогает понять, как развивается произведение от начала к финалу.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композиции образуют последовательную цепочку: от знакомства с миром произведения до его смыслового итога.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90050" y="4006247"/>
            <a:ext cx="2316300" cy="2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19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8 класс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97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анализируют композицию литературного произведения
</a:t>
            </a:r>
            <a:pPr algn="l" indent="0" marL="0">
              <a:lnSpc>
                <a:spcPct val="90000"/>
              </a:lnSpc>
              <a:buNone/>
            </a:pPr>
            <a:r>
              <a:rPr lang="en-US" sz="842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анализа помогает увидеть связь между событиями, деталями и основной мыслью текста.
</a:t>
            </a:r>
            <a:endParaRPr lang="en-US" sz="2297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570062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отвечает на вопрос, что происходит в произведении. Это цепь событий, через которую читатель следит за действиями героев и развитием конфликта.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427477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показывает, как автор располагает эти события. Он может идти по порядку, возвращаться в прошлое, вставлять воспоминания или менять расположение эпизодов.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284915" y="2551748"/>
            <a:ext cx="2289028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композиции текст становится не только понятным, но и выразительным. Один и тот же сюжет можно рассказать по-разному, и впечатление от него изменится.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сюжет: в чём разница
</a:t>
            </a:r>
            <a:endParaRPr lang="en-US" sz="259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7720" y="1804000"/>
            <a:ext cx="345450" cy="394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35130" y="1804000"/>
            <a:ext cx="394800" cy="39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90468" y="3346571"/>
            <a:ext cx="421200" cy="37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66660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композиция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следуют одно за другим по ходу времени. Такая форма особенно удобна, когда важно показать постепенное развитие действия и последовательные изменения героя.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5417115" y="1449250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Кольцевая композиция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начинается и заканчивается похожей ситуацией, образом или деталью. Это создаёт ощущение завершённости и помогает увидеть, что герой вернулся к исходной точке уже другим.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269279" y="2981621"/>
            <a:ext cx="31614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нужно читателю
</a:t>
            </a:r>
            <a:pPr algn="l" indent="0" marL="0">
              <a:lnSpc>
                <a:spcPct val="90000"/>
              </a:lnSpc>
              <a:buNone/>
            </a:pPr>
            <a:r>
              <a:rPr lang="en-US" sz="6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 композиции делают повествование точнее и интереснее. Они помогают автору выделить главное событие, подчеркнуть перемены и усилить смысл финала.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21774" y="492450"/>
            <a:ext cx="8294400" cy="5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 кольцевая композиция
</a:t>
            </a:r>
            <a:endParaRPr lang="en-US" sz="3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и контраст особенно заметны в коротких произведениях: они быстро выделяют важные мысли и помогают читателю сравнивать героев и события.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диаграмме видны самые узнаваемые приёмы; остальные расширяют текст, но используются реже и точечно.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композиционные приёмы встречаются чаще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школьного курса литературы, без точной статистики.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492453"/>
            <a:ext cx="528608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Повторы, контрасты и художественные детали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59405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помогает закрепить важную мысль: слово, образ или ситуация возвращаются и становятся особенно заметными для читателя.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2690338" y="2551753"/>
            <a:ext cx="1632233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делает различия ярче: он сопоставляет героев, поступки, настроение или жизненные позиции и усиливает впечатление от текста.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842488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деталь работает точно и экономно: жест, предмет, цвет, звук или взгляд могут многое рассказать о характере и состоянии героя.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967523" y="2551753"/>
            <a:ext cx="1632232" cy="163191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текст использует эти средства осмысленно: они не украшают произведение, а помогают раскрыть его главную идею.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63960" y="366525"/>
            <a:ext cx="3478280" cy="448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5" y="532037"/>
            <a:ext cx="4638857" cy="12205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интерьер как часть композиции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в произведении не только создаёт фон, но и передаёт настроение, усиливает ожидание события или подчёркивает перемену в состоянии героя.
</a:t>
            </a:r>
            <a:endParaRPr lang="en-US" sz="500" dirty="0"/>
          </a:p>
        </p:txBody>
      </p:sp>
      <p:sp>
        <p:nvSpPr>
          <p:cNvPr id="6" name="Text 2"/>
          <p:cNvSpPr txBox="1"/>
          <p:nvPr/>
        </p:nvSpPr>
        <p:spPr>
          <a:xfrm>
            <a:off x="3039614" y="2488588"/>
            <a:ext cx="1629512" cy="163668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Интерьер помогает понять быт, характер и положение персонажей; поэтому описание комнаты, дома или вещей становится важной частью смысла, а не просто подробностью.
</a:t>
            </a:r>
            <a:endParaRPr lang="en-US" sz="500" dirty="0"/>
          </a:p>
        </p:txBody>
      </p:sp>
      <p:sp>
        <p:nvSpPr>
          <p:cNvPr id="7" name="Text 3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286333"/>
            <a:ext cx="4921004" cy="17295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0719" y="475061"/>
            <a:ext cx="5186970" cy="120410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приёмы и их литературная функция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сопоставление приёмов и их роли в тексте.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приём решает свою задачу: одни усиливают смысл, другие расширяют сюжет или помогают увидеть связь начала и финала.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Теория литературы, школьный курс.
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575" y="1926901"/>
            <a:ext cx="699041" cy="6213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6622" y="1928232"/>
            <a:ext cx="696044" cy="61870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7577" y="1953667"/>
            <a:ext cx="709795" cy="5678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разных родах и жанрах
</a:t>
            </a:r>
            <a:endParaRPr lang="en-US" sz="2590" dirty="0"/>
          </a:p>
        </p:txBody>
      </p:sp>
      <p:sp>
        <p:nvSpPr>
          <p:cNvPr id="8" name="Text 2"/>
          <p:cNvSpPr txBox="1"/>
          <p:nvPr/>
        </p:nvSpPr>
        <p:spPr>
          <a:xfrm>
            <a:off x="415663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Рассказ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обычно компактна: события сосредоточены вокруг одного конфликта, а каждый эпизод быстро подводит к развязке.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416620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Повесть и роман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материал шире: больше героев, линий и эпизодов, поэтому композиция становится сложнее и помогает удерживать внимание читателя.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417577" y="2714503"/>
            <a:ext cx="2309627" cy="132435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Драма
</a:t>
            </a:r>
            <a:pPr algn="l" indent="0" marL="0">
              <a:lnSpc>
                <a:spcPct val="90000"/>
              </a:lnSpc>
              <a:buNone/>
            </a:pPr>
            <a:r>
              <a:rPr lang="en-US" sz="500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Композицию определяют сцены, явления и реплики; напряжение развивается на глазах зрителя и особенно заметно в смене действий.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15664" y="6067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в разных родах и жанрах
</a:t>
            </a:r>
            <a:endParaRPr lang="en-US" sz="259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58464" y="2053223"/>
            <a:ext cx="4921004" cy="25867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50" y="1029874"/>
            <a:ext cx="26406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разных жанрах композиция работает по-разному: в одних важна быстрота, в других — разветвлённость событий и линий.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сложнее произведение, тем важнее композиция для связи частей; но даже в малых жанрах она определяет ясность и выразительность.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3620719" y="470298"/>
            <a:ext cx="5186970" cy="120886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композиция помогает сильнее всего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13150" y="3726775"/>
            <a:ext cx="2640600" cy="34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 основе школьного курса литературы, без точной статистики.
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48689" y="2845939"/>
            <a:ext cx="3479647" cy="182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через эти этапы видно, что писатель считает главным: конфликт, выбор героя или его внутренние переживания.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литературы, 8 класс.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812127" y="553498"/>
            <a:ext cx="5426440" cy="14715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6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главных этапов помогают автору выстроить смысл произведения
</a:t>
            </a:r>
            <a:endParaRPr lang="en-US" sz="8600" dirty="0"/>
          </a:p>
        </p:txBody>
      </p:sp>
      <p:sp>
        <p:nvSpPr>
          <p:cNvPr id="6" name="Text 2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1775" y="1746956"/>
            <a:ext cx="8168400" cy="264663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21775" y="464356"/>
            <a:ext cx="8182575" cy="7271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композиции при анализе текста
</a:t>
            </a:r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основана на школьном алгоритме разбора художественного произведения.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776" y="492453"/>
            <a:ext cx="5285850" cy="59220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0" b="1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особенности удачной композиции
</a:t>
            </a:r>
            <a:endParaRPr lang="en-US" sz="2590" dirty="0"/>
          </a:p>
        </p:txBody>
      </p:sp>
      <p:sp>
        <p:nvSpPr>
          <p:cNvPr id="5" name="Text 1"/>
          <p:cNvSpPr txBox="1"/>
          <p:nvPr/>
        </p:nvSpPr>
        <p:spPr>
          <a:xfrm>
            <a:off x="569346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Удачная композиция начинается ясно: читатель быстро понимает, кто действует, где происходит событие и какой вопрос будет главным для сюжета.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842094" y="206981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логично, без лишних эпизодов; каждый фрагмент работает на конфликт, характеры героев и основную мысль произведения.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69346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Композиционные приёмы используются точно: повторы, детали, диалоги и контрасты усиливают смысл, а не отвлекают от него.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4842094" y="3557103"/>
            <a:ext cx="3761135" cy="7314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оставляет сильное впечатление, потому что показывает исход конфликта и помогает увидеть, как изменились герои или взгляд на событие.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566738" y="4668818"/>
            <a:ext cx="807243" cy="13844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E0183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519814" y="1574238"/>
            <a:ext cx="6104374" cy="219389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300" b="1" dirty="0">
                <a:solidFill>
                  <a:srgbClr val="F4EDD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Композиция: ключ к пониманию текста
</a:t>
            </a:r>
            <a:pPr algn="ctr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1809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помогает увидеть, как писатель связывает события, героев и детали в цельное произведение. Понимая её, легче понять замысел автора и главный смысл текста.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2026-05-19T05:43:26Z</dcterms:created>
  <dcterms:modified xsi:type="dcterms:W3CDTF">2026-05-19T05:43:26Z</dcterms:modified>
</cp:coreProperties>
</file>