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83495"/>
            <a:ext cx="9144000" cy="22592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0800" y="678174"/>
            <a:ext cx="5162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2: анализ литературного произведения и работа с текстом
</a:t>
            </a:r>
            <a:endParaRPr lang="en-US" sz="2431" dirty="0"/>
          </a:p>
        </p:txBody>
      </p:sp>
      <p:sp>
        <p:nvSpPr>
          <p:cNvPr id="7" name="Text 1"/>
          <p:cNvSpPr txBox="1"/>
          <p:nvPr/>
        </p:nvSpPr>
        <p:spPr>
          <a:xfrm>
            <a:off x="1990800" y="1501199"/>
            <a:ext cx="5162400" cy="8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читать глубже: сюжет, герои, идея, средства, цитаты и подготовка к ответу.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20950" y="2525823"/>
            <a:ext cx="51021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1440987"/>
            <a:ext cx="4494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нужен анализ текста на уроках литературы
</a:t>
            </a:r>
            <a:endParaRPr lang="en-US" sz="262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622025"/>
            <a:ext cx="44946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7 классе важно не только помнить содержание, но и понимать смысл. В художественном тексте значения рождаются через образы, детали, поступки героев и слова автора. Анализ помогает объяснить конфликт, мотивы действий и чувства, которые передаёт писатель — для ответов, сочинений и обсуждений.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03275" y="980451"/>
            <a:ext cx="726600" cy="726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5212" y="980451"/>
            <a:ext cx="635775" cy="726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98098" y="1004883"/>
            <a:ext cx="847200" cy="6777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29828" y="2825576"/>
            <a:ext cx="726600" cy="7266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68464" y="2825576"/>
            <a:ext cx="726600" cy="7266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входит в разбор художественного произведения
</a:t>
            </a:r>
            <a:endParaRPr lang="en-US" sz="2114" dirty="0"/>
          </a:p>
        </p:txBody>
      </p:sp>
      <p:sp>
        <p:nvSpPr>
          <p:cNvPr id="11" name="Text 2"/>
          <p:cNvSpPr txBox="1"/>
          <p:nvPr/>
        </p:nvSpPr>
        <p:spPr>
          <a:xfrm>
            <a:off x="3613825" y="1926824"/>
            <a:ext cx="1906200" cy="12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и главные события
</a:t>
            </a:r>
            <a:pPr algn="ctr" indent="0" marL="0">
              <a:lnSpc>
                <a:spcPct val="115000"/>
              </a:lnSpc>
              <a:buNone/>
            </a:pPr>
            <a:r>
              <a:rPr lang="en-US" sz="13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 отмечаем ход событий, чтобы увидеть логику развития. Важно отделить «что произошло» от «почему это важно», иначе анализ превращается в механический пересказ.
</a:t>
            </a:r>
            <a:endParaRPr lang="en-US" sz="1382" dirty="0"/>
          </a:p>
        </p:txBody>
      </p:sp>
      <p:sp>
        <p:nvSpPr>
          <p:cNvPr id="12" name="Text 3"/>
          <p:cNvSpPr txBox="1"/>
          <p:nvPr/>
        </p:nvSpPr>
        <p:spPr>
          <a:xfrm>
            <a:off x="270000" y="1926824"/>
            <a:ext cx="1906200" cy="12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и название
</a:t>
            </a:r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Начинаем с точных данных: кто автор и как называется произведение. Это помогает правильно ориентироваться в тексте, связывать выводы с конкретным авторским замыслом и не путать материалы.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968600" y="1884900"/>
            <a:ext cx="1906200" cy="12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и их поступки
</a:t>
            </a:r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 героя проявляется в действиях и речи. Рассматриваем отношения персонажей: кто с кем спорит, поддерживает или противостоит, и как это влияет на конфликт и развитие сюжета.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1940025" y="3722375"/>
            <a:ext cx="1906200" cy="12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Конфликт, тема и основная мысль
</a:t>
            </a:r>
            <a:pPr algn="ctr" indent="0" marL="0">
              <a:lnSpc>
                <a:spcPct val="115000"/>
              </a:lnSpc>
              <a:buNone/>
            </a:pPr>
            <a:r>
              <a:rPr lang="en-US" sz="13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Выявляем конфликт и формулируем тему. Затем ищем основную мысль: какой вывод о жизни и людях предлагает автор. Так разбор становится осмысленным, а не набором впечатлений.
</a:t>
            </a:r>
            <a:endParaRPr lang="en-US" sz="1349" dirty="0"/>
          </a:p>
        </p:txBody>
      </p:sp>
      <p:sp>
        <p:nvSpPr>
          <p:cNvPr id="15" name="Text 6"/>
          <p:cNvSpPr txBox="1"/>
          <p:nvPr/>
        </p:nvSpPr>
        <p:spPr>
          <a:xfrm>
            <a:off x="5278675" y="3722374"/>
            <a:ext cx="1906200" cy="12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текста и художественные средства
</a:t>
            </a:r>
            <a:pPr algn="ctr" indent="0" marL="0">
              <a:lnSpc>
                <a:spcPct val="115000"/>
              </a:lnSpc>
              <a:buNone/>
            </a:pPr>
            <a:r>
              <a:rPr lang="en-US" sz="12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Обращаем внимание на эпитеты, сравнения, метафоры, повторы, диалог, портрет и пейзаж. Авторские оценки в деталях подсказывают, как понимать произведение и что поддерживает вашу позицию.
</a:t>
            </a:r>
            <a:endParaRPr lang="en-US" sz="124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чтения к анализу произведения
</a:t>
            </a:r>
            <a:endParaRPr lang="en-US" sz="2688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проверяется примерами из текста: поступками, ключевыми словами автора и важными деталями описания.
</a:t>
            </a:r>
            <a:endParaRPr lang="en-US" sz="98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1120774"/>
            <a:ext cx="3816600" cy="33432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80350" y="270000"/>
            <a:ext cx="6543900" cy="4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текст с пометками и цитатами
</a:t>
            </a:r>
            <a:endParaRPr lang="en-US" sz="2510" dirty="0"/>
          </a:p>
        </p:txBody>
      </p:sp>
      <p:sp>
        <p:nvSpPr>
          <p:cNvPr id="7" name="Text 2"/>
          <p:cNvSpPr txBox="1"/>
          <p:nvPr/>
        </p:nvSpPr>
        <p:spPr>
          <a:xfrm>
            <a:off x="280350" y="1328309"/>
            <a:ext cx="41565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Пометки по смыслу, а не «для галочки»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чтением приготовьте «точки наблюдения»: имена героев, ключевые действия, слова, которые раскрывают характер, и места, где видна авторская оценка. Такие отметки экономят время на поиске аргументов.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280350" y="2950930"/>
            <a:ext cx="41565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Цитата как доказательство вывода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Цитата в литературе — точная выдержка из текста. Она подтверждает вашу мысль, когда вы объясняете мотивы героя или роль детали. В 7 классе лучше брать короткие, но точные фразы, а не переписывать абзацы.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Ориентировочное распределение внимания для школьного анализа (методическая схема).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что уходит внимание при анализе текста
</a:t>
            </a:r>
            <a:endParaRPr lang="en-US" sz="2404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сюжета и героев выше, потому что именно через поступки и столкновение смысл становится видимым. Тема и идея требуют отдельной формулировки, а средства — объяснения их роли.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распределяет работу между героями, темой/идеей и доказательствами из текста, анализ получается стройным: вывод опирается на конкретные наблюдения, а не на общие слова.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42112" y="849897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показывает последовательность событий: завязку, развитие действия, кульминацию и развязку. По сюжету удобно отслеживать, как меняется ситуация и почему герои поступают именно так.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62737" y="1912422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— порядок, в котором автор строит текст. Он может отличаться от хронологии: используются вставки, описания, воспоминания. Поэтому важно смотреть не только на «когда», но и на «как подано».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383362" y="2975010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бывает внешним и внутренним. Внешний — это борьба между героями или человеком и обществом. Внутренний — переживания, сомнения и выбор, который происходит внутри персонажа.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03987" y="4037622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7 классе эти понятия особенно полезны при разборе рассказов, баллад и повестей. Когда вы называете вид конфликта, легче объяснить тему и сделать вывод о главной идее автора.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280350" y="270000"/>
            <a:ext cx="7005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Сюжет, композиция и конфликт
</a:t>
            </a:r>
            <a:endParaRPr lang="en-US" sz="2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377206"/>
            <a:ext cx="4646100" cy="2562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44350" y="1584760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меняется от пересказа к анализу, затем к сравнению и оценке.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литературы, 7 класс.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66400"/>
            <a:ext cx="70701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уровней работы с произведением
</a:t>
            </a:r>
            <a:endParaRPr lang="en-US" sz="2445" dirty="0"/>
          </a:p>
        </p:txBody>
      </p:sp>
      <p:sp>
        <p:nvSpPr>
          <p:cNvPr id="10" name="Text 4"/>
          <p:cNvSpPr txBox="1"/>
          <p:nvPr/>
        </p:nvSpPr>
        <p:spPr>
          <a:xfrm>
            <a:off x="5344350" y="2631624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уровень, тем больше требуется точности и опоры на текст: пересказ ограничен событиями, а анализ и оценка требуют объяснения и доказательств.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513" y="1260940"/>
            <a:ext cx="315831" cy="42110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6046" y="1996913"/>
            <a:ext cx="421108" cy="42110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5578" y="2772945"/>
            <a:ext cx="479700" cy="3837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8555" y="3511645"/>
            <a:ext cx="473746" cy="42110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9940" y="4269011"/>
            <a:ext cx="473746" cy="42110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270000"/>
            <a:ext cx="7110000" cy="6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литературного произведения и его характеристика
</a:t>
            </a:r>
            <a:endParaRPr lang="en-US" sz="2395" dirty="0"/>
          </a:p>
        </p:txBody>
      </p:sp>
      <p:sp>
        <p:nvSpPr>
          <p:cNvPr id="11" name="Text 2"/>
          <p:cNvSpPr txBox="1"/>
          <p:nvPr/>
        </p:nvSpPr>
        <p:spPr>
          <a:xfrm>
            <a:off x="849210" y="1160163"/>
            <a:ext cx="4456500" cy="5782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Поступки как главный сигнал
</a:t>
            </a:r>
            <a:pPr algn="l" indent="0" marL="0">
              <a:lnSpc>
                <a:spcPct val="115000"/>
              </a:lnSpc>
              <a:buNone/>
            </a:pPr>
            <a:r>
              <a:rPr lang="en-US" sz="7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 проявляется в том, что герой делает в решающий момент. Отмечайте, как он реагирует на проблему, кого выбирает поддержать и какие последствия создают его действия.
</a:t>
            </a:r>
            <a:endParaRPr lang="en-US" sz="1094" dirty="0"/>
          </a:p>
        </p:txBody>
      </p:sp>
      <p:sp>
        <p:nvSpPr>
          <p:cNvPr id="12" name="Text 3"/>
          <p:cNvSpPr txBox="1"/>
          <p:nvPr/>
        </p:nvSpPr>
        <p:spPr>
          <a:xfrm>
            <a:off x="818440" y="1896137"/>
            <a:ext cx="4456500" cy="5994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и способы высказывания
</a:t>
            </a:r>
            <a:pPr algn="l" indent="0" marL="0">
              <a:lnSpc>
                <a:spcPct val="115000"/>
              </a:lnSpc>
              <a:buNone/>
            </a:pPr>
            <a:r>
              <a:rPr lang="en-US" sz="7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героя помогает понять настроение, взгляды и уровень уверенности. Важно анализировать интонацию через слова автора: как звучит просьба, спор, признание или отказ.
</a:t>
            </a:r>
            <a:endParaRPr lang="en-US" sz="1094" dirty="0"/>
          </a:p>
        </p:txBody>
      </p:sp>
      <p:sp>
        <p:nvSpPr>
          <p:cNvPr id="13" name="Text 4"/>
          <p:cNvSpPr txBox="1"/>
          <p:nvPr/>
        </p:nvSpPr>
        <p:spPr>
          <a:xfrm>
            <a:off x="849210" y="2653496"/>
            <a:ext cx="4456500" cy="5994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Отношение других персонажей
</a:t>
            </a:r>
            <a:pPr algn="l" indent="0" marL="0">
              <a:lnSpc>
                <a:spcPct val="115000"/>
              </a:lnSpc>
              <a:buNone/>
            </a:pPr>
            <a:r>
              <a:rPr lang="en-US" sz="7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Окружение влияет на чтение героя: кто уважает, кто осуждает, кто боится или защищает. Эти реакции помогают увидеть, как герой воспринимается и почему в истории возникает конфликт.
</a:t>
            </a:r>
            <a:endParaRPr lang="en-US" sz="1094" dirty="0"/>
          </a:p>
        </p:txBody>
      </p:sp>
      <p:sp>
        <p:nvSpPr>
          <p:cNvPr id="14" name="Text 5"/>
          <p:cNvSpPr txBox="1"/>
          <p:nvPr/>
        </p:nvSpPr>
        <p:spPr>
          <a:xfrm>
            <a:off x="849210" y="3410867"/>
            <a:ext cx="4456500" cy="5994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и детали поведения
</a:t>
            </a:r>
            <a:pPr algn="l" indent="0" marL="0">
              <a:lnSpc>
                <a:spcPct val="115000"/>
              </a:lnSpc>
              <a:buNone/>
            </a:pPr>
            <a:r>
              <a:rPr lang="en-US" sz="7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может дать портрет или подчеркнуть одежду, жесты, манеру держаться. В трудной ситуации особенно заметны изменения: герой действует иначе, и по этому видно внутренние колебания.
</a:t>
            </a:r>
            <a:endParaRPr lang="en-US" sz="1052" dirty="0"/>
          </a:p>
        </p:txBody>
      </p:sp>
      <p:sp>
        <p:nvSpPr>
          <p:cNvPr id="15" name="Text 6"/>
          <p:cNvSpPr txBox="1"/>
          <p:nvPr/>
        </p:nvSpPr>
        <p:spPr>
          <a:xfrm>
            <a:off x="864823" y="4168230"/>
            <a:ext cx="4456500" cy="5994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герой: главный, второстепенный, рассказчик
</a:t>
            </a:r>
            <a:pPr algn="l" indent="0" marL="0">
              <a:lnSpc>
                <a:spcPct val="115000"/>
              </a:lnSpc>
              <a:buNone/>
            </a:pPr>
            <a:r>
              <a:rPr lang="en-US" sz="7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7 классе важно различать роли. Главный герой ведёт развитие сюжета, второстепенный поддерживает или оттеняет конфликт, а рассказчик может смотреть на события с определённой позиции.
</a:t>
            </a:r>
            <a:endParaRPr lang="en-US" sz="105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350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20000" y="701100"/>
            <a:ext cx="4555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детали помогают понять героя
</a:t>
            </a:r>
            <a:endParaRPr lang="en-US" sz="2063" dirty="0"/>
          </a:p>
        </p:txBody>
      </p:sp>
      <p:sp>
        <p:nvSpPr>
          <p:cNvPr id="6" name="Text 1"/>
          <p:cNvSpPr txBox="1"/>
          <p:nvPr/>
        </p:nvSpPr>
        <p:spPr>
          <a:xfrm>
            <a:off x="4824000" y="1707000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Мелкая деталь нередко раскрывает характер точнее, чем длинное описание. Это могут быть предметы, пейзаж, интонация реплики, повторяющееся действие или любимое слово героя — все эти «сигналы» связываются с поступком.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824000" y="3246038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Попробуйте отмечать деталь и сразу фиксировать, что она показывает: внешнее поведение, настроение и внутреннее состояние в ключевой сцене. Так деталь превращается в подсказку и помогает объяснить, а не просто описать.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писать характеристику героя по тексту
</a:t>
            </a:r>
            <a:endParaRPr lang="en-US" sz="2494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работы: от наблюдения в тексте к выводу. Для каждого шага подбираются доказательства — сценой и/или цитатой.
</a:t>
            </a:r>
            <a:endParaRPr lang="en-US" sz="91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3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литературы, 7 класс (обобщение типов средств в учебных заданиях); 2026-05-15
</a:t>
            </a:r>
            <a:endParaRPr lang="en-US" sz="783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художественные средства чаще всего встречаются
</a:t>
            </a:r>
            <a:endParaRPr lang="en-US" sz="1827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один прием может работать на смысл: эпитет усиливает образ, сравнение уточняет мысль, а повтор делает ключевую деталь заметнее. Проверяйте роль средства в конкретном эпизоде.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Судя по набору средств, чаще всего значение создают образные сравнения и метафоры, а повтор и антитеза «подсвечивают» авторскую мысль. Для анализа важна функция, а не только название.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81750" y="38056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произведении бывает несколько тем, но главная мысль обычно одна или связана с несколькими. Важно не перепутать тему с настроением: грусть может вести к мысли о силе характера.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960000" y="24078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— это авторский вывод о жизни. Читатель понимает его через события и образы: как герои поступают, что меняется, какие мысли подчеркиваются описанием и словами автора.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051450" y="10100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— это о чем текст: например, дружба, честь, выбор, война, природа, взросление, отношения человека и общества. Тема задает круг вопросов, которые читатель замечает в сюжете.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280350" y="270000"/>
            <a:ext cx="70521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и идея произведения
</a:t>
            </a:r>
            <a:endParaRPr lang="en-US" sz="2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1087457"/>
            <a:ext cx="2745600" cy="14666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04421" y="1087428"/>
            <a:ext cx="2745600" cy="14666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8500" y="1087428"/>
            <a:ext cx="2745600" cy="14666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80350" y="270000"/>
            <a:ext cx="70995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пейзажа, портрета и диалога в тексте
</a:t>
            </a:r>
            <a:endParaRPr lang="en-US" sz="2611" dirty="0"/>
          </a:p>
        </p:txBody>
      </p:sp>
      <p:sp>
        <p:nvSpPr>
          <p:cNvPr id="10" name="Text 2"/>
          <p:cNvSpPr txBox="1"/>
          <p:nvPr/>
        </p:nvSpPr>
        <p:spPr>
          <a:xfrm>
            <a:off x="280350" y="2822396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Пейзаж, который «подсказывает» настроение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сцены стоит тишина: двор и сад описаны без резких красок, а воздух будто замедляет движения. Смена погоды или времени суток совпадает с внутренним поворотом героя: читатель чувствует напряжение еще до открытого конфликта.
</a:t>
            </a:r>
            <a:endParaRPr lang="en-US" sz="1389" dirty="0"/>
          </a:p>
        </p:txBody>
      </p:sp>
      <p:sp>
        <p:nvSpPr>
          <p:cNvPr id="11" name="Text 3"/>
          <p:cNvSpPr txBox="1"/>
          <p:nvPr/>
        </p:nvSpPr>
        <p:spPr>
          <a:xfrm>
            <a:off x="3204421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как намек на характер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появляется не просто «внешне», а через детали: осанку, взгляд, манеру говорить и даже то, как он держит руки. Иногда портрет дан в момент выбора — тогда по внешним признакам читается сомнение, упрямство или страх.
</a:t>
            </a:r>
            <a:endParaRPr lang="en-US" sz="1389" dirty="0"/>
          </a:p>
        </p:txBody>
      </p:sp>
      <p:sp>
        <p:nvSpPr>
          <p:cNvPr id="12" name="Text 4"/>
          <p:cNvSpPr txBox="1"/>
          <p:nvPr/>
        </p:nvSpPr>
        <p:spPr>
          <a:xfrm>
            <a:off x="6128499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как двигатель отношений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Реплики персонажей раскрывают, кто кому уступает, а кто пытается навязать свою правоту. В диалоге важны короткие ответы, паузы, резкость интонации и повтор ключевых слов. Так конфликт становится видимым и личным для каждого героя.
</a:t>
            </a:r>
            <a:endParaRPr lang="en-US" sz="138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27900" y="1771974"/>
            <a:ext cx="4646100" cy="17354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6950" y="1935148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Сравните, какие действия выполняет ученик и какой результат получается. Для ответа на уроке литературы решающим становится точное подтверждение мыслей цитатой.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урок литературы, 7 класс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70000"/>
            <a:ext cx="66834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способов работы с текстом
</a:t>
            </a:r>
            <a:endParaRPr lang="en-US" sz="2417" dirty="0"/>
          </a:p>
        </p:txBody>
      </p:sp>
      <p:sp>
        <p:nvSpPr>
          <p:cNvPr id="10" name="Text 4"/>
          <p:cNvSpPr txBox="1"/>
          <p:nvPr/>
        </p:nvSpPr>
        <p:spPr>
          <a:xfrm>
            <a:off x="486950" y="2936075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ответ становится убедительным, когда ученик опирается на текст: цитата подтверждает мысль, а анализ эпизода объясняет, почему именно так.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критериев школьной проверки устных ответов, 7 класс; 2026-05-15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ответ по литературе убедительным
</a:t>
            </a:r>
            <a:endParaRPr lang="en-US" sz="2223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вывод подтверждается именно тем эпизодом, который вы анализировали, оценка обычно растет. «Правильные слова» без доказательств работают слабее, чем точная опора на текст.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Максимальный вес имеют точность цитаты и связь вывода с текстом: литературный разбор требует доказательств. Для 7 класса важна связка «мысль — доказательство — вывод».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028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ошибка — подмена анализа пересказом: ученик повторяет события, но не объясняет поступки и не показывает, как из них складывается смысл. В результате исчезает главный вывод.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80350" y="270000"/>
            <a:ext cx="70254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семиклассников при анализе
</a:t>
            </a:r>
            <a:endParaRPr lang="en-US" sz="2308" dirty="0"/>
          </a:p>
        </p:txBody>
      </p:sp>
      <p:sp>
        <p:nvSpPr>
          <p:cNvPr id="9" name="Text 3"/>
          <p:cNvSpPr txBox="1"/>
          <p:nvPr/>
        </p:nvSpPr>
        <p:spPr>
          <a:xfrm>
            <a:off x="25119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ошибка — слишком общие характеристики героя вроде «добрый» или «трудный» без опоры на текст. Чтобы подтвердить черту, нужно указать сцену и привести точную цитату.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7210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ошибка — путаница темы и идеи или неверное толкование художественного средства. Значение зависит от контекста: рядом стоящие детали, интонация и ситуация помогают понять смысл слова.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69301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Четвертая ошибка — вырывание фразы из текста. Исправление начинается с повторного чтения нужного эпизода и проверки каждого вывода: подходит ли он конкретным словам и действиям героя?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 устному ответу и мини-сочинению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подготовки в 7 классе: от выбора текста к плану и связкам «факт — объяснение — итог».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1388" y="1490720"/>
            <a:ext cx="635775" cy="726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1375" y="3174770"/>
            <a:ext cx="635775" cy="726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1388" y="1490720"/>
            <a:ext cx="635775" cy="726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5975" y="3174770"/>
            <a:ext cx="726600" cy="7266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итог второй части урока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1942125" y="149071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на точное чтение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7 класса умеет внимательно вычитывать текст: замечает детали, действия и авторские оценки, которые помогают понять смысл, а не только последовательность событий.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942113" y="317476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Цитата как доказательство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Выводы подтверждаются цитатами: ученик подбирает точные фрагменты и использует их, чтобы связать мысль с конкретной сценой и избежать общих слов.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022125" y="149071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Тема, конфликт и герой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анализе ученик находит конфликт, определяет тему и характеризует героя. Он объясняет, почему персонаж поступает так, а не иначе, опираясь на текст.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022125" y="317476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и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распознает художественные средства и объясняет их роль. Это позволяет перейти от впечатления к аргументированному пониманию авторской позиции.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241450" y="1498689"/>
            <a:ext cx="466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что важно помнить при работе с литературным текстом
</a:t>
            </a:r>
            <a:endParaRPr lang="en-US" sz="2285" dirty="0"/>
          </a:p>
        </p:txBody>
      </p:sp>
      <p:sp>
        <p:nvSpPr>
          <p:cNvPr id="5" name="Text 1"/>
          <p:cNvSpPr txBox="1"/>
          <p:nvPr/>
        </p:nvSpPr>
        <p:spPr>
          <a:xfrm>
            <a:off x="2241450" y="2614300"/>
            <a:ext cx="4661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Художественный текст раскрывается через сюжет, героев, конфликт, детали и язык автора. В 7 классе решают точные цитаты, различение темы и идеи, объяснение поступков по тексту. Регулярная работа дает уверенность на уроках.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2026-05-15T06:05:12Z</dcterms:created>
  <dcterms:modified xsi:type="dcterms:W3CDTF">2026-05-15T06:05:12Z</dcterms:modified>
</cp:coreProperties>
</file>