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Индонезия: крупнейшая страна-архипелаг Юго-Восточной Азии
</a:t>
            </a:r>
            <a:endParaRPr lang="en-US" sz="3207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Острова, океаны, вулканы и миллионы людей — в одной стране.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Индонезия на стыке двух океанов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соединяет Азию и Австралию, лежит по обе стороны экватора и контролирует ключевые морские направления региона. Такое положение делает её важным узлом торговли, миграций и международных связей.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Архипелаг от Суматры до Папуа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 страны: Суматра
</a:t>
            </a:r>
            <a:pPr algn="l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Суматра известна протяжёнными берегами, плантациями и крупными портовыми городами. Здесь особенно заметны связь моря, лесов и хозяйственного освоения, а на карте остров легко выделяется по длинной форме и крупным прибрежным центрам.
</a:t>
            </a:r>
            <a:endParaRPr lang="en-US" sz="853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государства: Ява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Яве сосредоточены главные города, административные функции и наиболее плотное население страны. На политической карте остров выделяется сетью крупных городов и дорог, а рядом с ним особенно заметны важные морские проливы.
</a:t>
            </a:r>
            <a:endParaRPr lang="en-US" sz="891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Восточные окраины: Сулавеси и Папуа
</a:t>
            </a:r>
            <a:pPr algn="l" indent="0" marL="0">
              <a:lnSpc>
                <a:spcPct val="115000"/>
              </a:lnSpc>
              <a:buNone/>
            </a:pPr>
            <a:r>
              <a:rPr lang="en-US" sz="7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Сулавеси и Папуа демонстрируют более сложный рельеф, большие лесные массивы и меньшую плотность населения. На карте это помогает увидеть, как удалённость, горы и природные барьеры влияют на расселение и освоение территории.
</a:t>
            </a:r>
            <a:endParaRPr lang="en-US" sz="796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населения по крупнейшим островам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сосредоточено неравномерно: транспорт, рабочие места и университеты усиливают привлекательность Явы.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Ява резко выделяется по заселённости, поэтому именно здесь концентрируются инфраструктура, рынок труда и основные управленческие функции.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BPS-Statistics Indonesia, перепись населения 2020; доли по крупнейшим островам рассчитаны приблизительно по официальным данным.
</a:t>
            </a:r>
            <a:endParaRPr lang="en-US" sz="78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1722751"/>
            <a:ext cx="3563700" cy="16979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страноведческие показатели Индонезии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базовые параметры страны, необходимые для её краткой географической характеристики.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Индонезия сочетает большую территорию, огромное население и культурную специфику, поэтому относится к числу наиболее значимых государств региона.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данные по Индонезии; актуальные официальные и энциклопедические источники.
</a:t>
            </a:r>
            <a:endParaRPr lang="en-US" sz="78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130+
</a:t>
            </a:r>
            <a:endParaRPr lang="en-US" sz="9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Вулканическая активность одновременно создаёт риски и повышает плодородие почв, поэтому природные условия Индонезии особенно противоречивы.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Геологические и справочные источники по Тихоокеанскому огненному кольцу; обобщённая оценка.
</a:t>
            </a:r>
            <a:endParaRPr lang="en-US" sz="781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активных вулканов сосредоточены в стране, входящей в Тихоокеанское огненное кольцо.
</a:t>
            </a:r>
            <a:endParaRPr lang="en-US" sz="219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география влияет на хозяйство и образ жизни
</a:t>
            </a:r>
            <a:endParaRPr lang="en-US" sz="2751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Причинно-следственные связи между природными условиями, расселением и хозяйственной специализацией Индонезии.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331" y="1076030"/>
            <a:ext cx="2684054" cy="26237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8292" y="1075714"/>
            <a:ext cx="2682274" cy="2711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5478" y="1067289"/>
            <a:ext cx="2682274" cy="271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4880" y="386871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Леса, где живут редкие виды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тропические леса Суматры, Калимантана и Папуа — это не просто зелёные массивы, а сложные экосистемы мирового значения. Здесь сохраняются эндемичные растения и животные, которым угрожает сокращение природных территорий.
</a:t>
            </a:r>
            <a:endParaRPr lang="en-US" sz="804" dirty="0"/>
          </a:p>
        </p:txBody>
      </p:sp>
      <p:sp>
        <p:nvSpPr>
          <p:cNvPr id="10" name="Text 1"/>
          <p:cNvSpPr txBox="1"/>
          <p:nvPr/>
        </p:nvSpPr>
        <p:spPr>
          <a:xfrm>
            <a:off x="3707943" y="388556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Животные-символы архипелага
</a:t>
            </a:r>
            <a:pPr algn="l" indent="0" marL="0">
              <a:lnSpc>
                <a:spcPct val="115000"/>
              </a:lnSpc>
              <a:buNone/>
            </a:pPr>
            <a:r>
              <a:rPr lang="en-US" sz="7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Индонезия известна орангутанами, комодскими варанами, птицами-носорогами и райскими птицами. Эти виды привлекают внимание учёных и туристов, а также помогают показать, насколько уникальна природа страны на фоне других регионов мира.
</a:t>
            </a:r>
            <a:endParaRPr lang="en-US" sz="783" dirty="0"/>
          </a:p>
        </p:txBody>
      </p:sp>
      <p:sp>
        <p:nvSpPr>
          <p:cNvPr id="11" name="Text 2"/>
          <p:cNvSpPr txBox="1"/>
          <p:nvPr/>
        </p:nvSpPr>
        <p:spPr>
          <a:xfrm>
            <a:off x="6625129" y="3877139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 национальное богатство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Индонезии связано с её островным положением, влажным климатом и большим числом природных зон. На иллюстрации особенно выразительно смотрятся тропический лес, ветви высоких деревьев и крупное животное на переднем плане.
</a:t>
            </a:r>
            <a:endParaRPr lang="en-US" sz="762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мирового значения
</a:t>
            </a:r>
            <a:endParaRPr lang="en-US" sz="2704" dirty="0"/>
          </a:p>
        </p:txBody>
      </p:sp>
      <p:sp>
        <p:nvSpPr>
          <p:cNvPr id="13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экономики Индонезии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страны опирается не только на сырьё, но и на переработку, торговлю и услуги, особенно в крупных городах и портовых центрах.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услуг и промышленности показывает постепенное усложнение экономики при сохранении заметной роли аграрного сектора.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 данным World Bank и BPS-Statistics Indonesia за последние доступные годы; структура округлена.
</a:t>
            </a:r>
            <a:endParaRPr lang="en-US" sz="78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Джакарта как крупнейший центр страны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600896" y="1502050"/>
            <a:ext cx="4008757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Политический центр
</a:t>
            </a:r>
            <a:pPr algn="l" indent="0" marL="0">
              <a:lnSpc>
                <a:spcPct val="115000"/>
              </a:lnSpc>
              <a:buNone/>
            </a:pPr>
            <a:r>
              <a:rPr lang="en-US" sz="5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время Джакарта была столицей и оставалась главным местом размещения органов власти, дипломатических миссий и ключевых государственных решений. Это усиливало её статус национального ядра.
</a:t>
            </a:r>
            <a:endParaRPr lang="en-US" sz="1005" dirty="0"/>
          </a:p>
        </p:txBody>
      </p:sp>
      <p:sp>
        <p:nvSpPr>
          <p:cNvPr id="13" name="Text 3"/>
          <p:cNvSpPr txBox="1"/>
          <p:nvPr/>
        </p:nvSpPr>
        <p:spPr>
          <a:xfrm>
            <a:off x="600896" y="2344638"/>
            <a:ext cx="4008757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узел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сосредоточены банки, штаб-квартиры компаний, крупные торговые площадки и значительная часть деловой активности страны. Именно здесь особенно заметна связь Индонезии с мировыми рынками.
</a:t>
            </a:r>
            <a:endParaRPr lang="en-US" sz="1021" dirty="0"/>
          </a:p>
        </p:txBody>
      </p:sp>
      <p:sp>
        <p:nvSpPr>
          <p:cNvPr id="14" name="Text 4"/>
          <p:cNvSpPr txBox="1"/>
          <p:nvPr/>
        </p:nvSpPr>
        <p:spPr>
          <a:xfrm>
            <a:off x="600896" y="3187225"/>
            <a:ext cx="4008757" cy="77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перегрузка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населения и транспорта привёл к постоянным заторам, дефициту пространства и нагрузке на инфраструктуру. Для мегаполиса такого масштаба это стало системной проблемой.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00896" y="4053800"/>
            <a:ext cx="4008757" cy="77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переноса столицы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наводнений и ограниченность территории усилили решение о создании новой административной столицы — Нусантары на Калимантане. Этот шаг должен снизить давление на Джакарту.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953505"/>
            <a:ext cx="3408600" cy="9273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Этническое и языковое разнообразие страны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54112" y="98586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Индонезии сосуществуют крупнейшие народы страны и единый государственный язык, который связывает регионы с разной культурой и историей.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254112" y="191911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показывает: этническая разнородность не мешает политическому единству, потому что индонезийский язык выполняет интегрирующую функцию.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721450"/>
            <a:ext cx="34086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8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презентации; сведения о составе населения Индонезии
</a:t>
            </a:r>
            <a:endParaRPr lang="en-US" sz="81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150426"/>
            <a:ext cx="5010000" cy="35275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80000" y="302950"/>
            <a:ext cx="8098500" cy="5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наследие и культурный синтез
</a:t>
            </a:r>
            <a:endParaRPr lang="en-US" sz="2818" dirty="0"/>
          </a:p>
        </p:txBody>
      </p:sp>
      <p:sp>
        <p:nvSpPr>
          <p:cNvPr id="12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4715400" y="1150200"/>
            <a:ext cx="30297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Многослойная история
</a:t>
            </a:r>
            <a:pPr algn="l" indent="0" marL="0">
              <a:lnSpc>
                <a:spcPct val="115000"/>
              </a:lnSpc>
              <a:buNone/>
            </a:pPr>
            <a:r>
              <a:rPr lang="en-US" sz="3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Индонезии складывалась веками под влиянием индийских цивилизаций, ислама, европейского колониального присутствия и местных традиций. В результате возникла необычайно разнообразная и при этом цельная культурная среда.
</a:t>
            </a:r>
            <a:endParaRPr lang="en-US" sz="859" dirty="0"/>
          </a:p>
        </p:txBody>
      </p:sp>
      <p:sp>
        <p:nvSpPr>
          <p:cNvPr id="14" name="Text 3"/>
          <p:cNvSpPr txBox="1"/>
          <p:nvPr/>
        </p:nvSpPr>
        <p:spPr>
          <a:xfrm>
            <a:off x="5086100" y="1859050"/>
            <a:ext cx="30297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веры и 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3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Боробудур и Прамбанан напоминают о значении буддизма и индуизма в прошлом страны. Эти комплексы сегодня воспринимаются не только как религиозные памятники, но и как символы исторической преемственности Индонезии.
</a:t>
            </a:r>
            <a:endParaRPr lang="en-US" sz="859" dirty="0"/>
          </a:p>
        </p:txBody>
      </p:sp>
      <p:sp>
        <p:nvSpPr>
          <p:cNvPr id="15" name="Text 4"/>
          <p:cNvSpPr txBox="1"/>
          <p:nvPr/>
        </p:nvSpPr>
        <p:spPr>
          <a:xfrm>
            <a:off x="5271450" y="2567900"/>
            <a:ext cx="30297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Ткань и образ
</a:t>
            </a:r>
            <a:pPr algn="l" indent="0" marL="0">
              <a:lnSpc>
                <a:spcPct val="115000"/>
              </a:lnSpc>
              <a:buNone/>
            </a:pPr>
            <a:r>
              <a:rPr lang="en-US" sz="3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Батик стал одним из самых узнаваемых национальных символов, объединяющим ремесло, орнамент и социальную память. Узоры и цвета часто передают региональные традиции, семейные мотивы и представления о красоте.
</a:t>
            </a:r>
            <a:endParaRPr lang="en-US" sz="859" dirty="0"/>
          </a:p>
        </p:txBody>
      </p:sp>
      <p:sp>
        <p:nvSpPr>
          <p:cNvPr id="16" name="Text 5"/>
          <p:cNvSpPr txBox="1"/>
          <p:nvPr/>
        </p:nvSpPr>
        <p:spPr>
          <a:xfrm>
            <a:off x="5365625" y="3283425"/>
            <a:ext cx="30297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и музыка
</a:t>
            </a:r>
            <a:pPr algn="l" indent="0" marL="0">
              <a:lnSpc>
                <a:spcPct val="115000"/>
              </a:lnSpc>
              <a:buNone/>
            </a:pPr>
            <a:r>
              <a:rPr lang="en-US" sz="3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Ваянг и гамелан сохраняют связь между народным искусством, мифологией и ритуалом. Эти формы культуры важны не только как наследие, но и как живой способ передачи ценностей между поколениями.
</a:t>
            </a:r>
            <a:endParaRPr lang="en-US" sz="859" dirty="0"/>
          </a:p>
        </p:txBody>
      </p:sp>
      <p:sp>
        <p:nvSpPr>
          <p:cNvPr id="17" name="Text 6"/>
          <p:cNvSpPr txBox="1"/>
          <p:nvPr/>
        </p:nvSpPr>
        <p:spPr>
          <a:xfrm>
            <a:off x="5115100" y="3995613"/>
            <a:ext cx="30297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без утраты самобытности
</a:t>
            </a:r>
            <a:pPr algn="l" indent="0" marL="0">
              <a:lnSpc>
                <a:spcPct val="115000"/>
              </a:lnSpc>
              <a:buNone/>
            </a:pPr>
            <a:r>
              <a:rPr lang="en-US" sz="3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Индонезии показывает, что внешние влияния не уничтожили местную основу, а дополнили её. Именно поэтому культурное разнообразие страны воспринимается как источник силы, а не как препятствие развитию.
</a:t>
            </a:r>
            <a:endParaRPr lang="en-US" sz="85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 для островного государства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Индонезии особенно важно сочетать мониторинг природных процессов с контролем за освоением побережий и лесов, где последствия кризисов ощущаются быстрее всего.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риски связаны не только со стихиями, но и с деятельностью человека; значит, устойчивость страны зависит от раннего предупреждения и рационального природопользования.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презентации; обобщение типичных угроз для Индонезии
</a:t>
            </a:r>
            <a:endParaRPr lang="en-US" sz="81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50" y="987023"/>
            <a:ext cx="3512700" cy="20788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5200" y="1009034"/>
            <a:ext cx="3880200" cy="20348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94188" y="312635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Пролив, через который идёт мировая торговля
</a:t>
            </a:r>
            <a:pPr algn="l" indent="0" marL="0">
              <a:lnSpc>
                <a:spcPct val="115000"/>
              </a:lnSpc>
              <a:buNone/>
            </a:pPr>
            <a:r>
              <a:rPr lang="en-US" sz="7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Малаккский пролив — один из самых загруженных морских путей планеты. Через него проходят суда между Восточной Азией, Индийским океаном и Ближним Востоком, поэтому его безопасность имеет значение далеко за пределами региона.
</a:t>
            </a:r>
            <a:endParaRPr lang="en-US" sz="796" dirty="0"/>
          </a:p>
        </p:txBody>
      </p:sp>
      <p:sp>
        <p:nvSpPr>
          <p:cNvPr id="9" name="Text 1"/>
          <p:cNvSpPr txBox="1"/>
          <p:nvPr/>
        </p:nvSpPr>
        <p:spPr>
          <a:xfrm>
            <a:off x="5599238" y="312635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путь между островами и океанами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Зондский и Ломбокский проливы помогают соединять внутренние воды архипелага с открытым океаном. Для Индонезии они важны не только как транспортные коридоры, но и как элементы морской экономики и обороны.
</a:t>
            </a:r>
            <a:endParaRPr lang="en-US" sz="837" dirty="0"/>
          </a:p>
        </p:txBody>
      </p:sp>
      <p:sp>
        <p:nvSpPr>
          <p:cNvPr id="10" name="Text 2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пути, от которых зависит регион
</a:t>
            </a:r>
            <a:endParaRPr lang="en-US" sz="2704" dirty="0"/>
          </a:p>
        </p:txBody>
      </p:sp>
      <p:sp>
        <p:nvSpPr>
          <p:cNvPr id="11" name="Text 3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связаны острова внутри страны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отражает, как транспорт и расстояния формируют экономическое единство Индонезии.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2086982"/>
            <a:ext cx="3563700" cy="9695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крупнейших островов Индонезии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острова страны заметно различаются по населению, хозяйственной специализации и степени освоенности территории.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подчёркивает контраст между густо заселённой Явой и более слабо освоенными внешними островами, где сильнее роль природы и расстояний.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презентации; сравнительная характеристика крупнейших островов Индонезии
</a:t>
            </a:r>
            <a:endParaRPr lang="en-US" sz="78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92916" y="1625571"/>
            <a:ext cx="559500" cy="447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37624" y="3129007"/>
            <a:ext cx="489994" cy="505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52137" y="1657126"/>
            <a:ext cx="559500" cy="4973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47028" y="3117266"/>
            <a:ext cx="505800" cy="5058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Индонезия в АСЕАН и в мировой политике
</a:t>
            </a:r>
            <a:endParaRPr lang="en-US" sz="2704" dirty="0"/>
          </a:p>
        </p:txBody>
      </p:sp>
      <p:sp>
        <p:nvSpPr>
          <p:cNvPr id="14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2328167" y="1354867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 в регионе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численности населения и размеру экономики Индонезия входит в число ключевых государств АСЕАН и влияет на формирование общей повестки объединения.
</a:t>
            </a:r>
            <a:endParaRPr lang="en-US" sz="981" dirty="0"/>
          </a:p>
        </p:txBody>
      </p:sp>
      <p:sp>
        <p:nvSpPr>
          <p:cNvPr id="16" name="Text 3"/>
          <p:cNvSpPr txBox="1"/>
          <p:nvPr/>
        </p:nvSpPr>
        <p:spPr>
          <a:xfrm>
            <a:off x="3038122" y="2887403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Региональная интеграция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Индонезия поддерживает торговлю, дипломатические контакты и координацию решений с соседями, выступая одной из опор сотрудничества в Юго-Восточной Азии.
</a:t>
            </a:r>
            <a:endParaRPr lang="en-US" sz="935" dirty="0"/>
          </a:p>
        </p:txBody>
      </p:sp>
      <p:sp>
        <p:nvSpPr>
          <p:cNvPr id="17" name="Text 4"/>
          <p:cNvSpPr txBox="1"/>
          <p:nvPr/>
        </p:nvSpPr>
        <p:spPr>
          <a:xfrm>
            <a:off x="6587388" y="1411289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безопасность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участвует в обеспечении безопасности проливов и морских маршрутов, от которых зависят поставки сырья, товаров и продовольствия в Азии.
</a:t>
            </a:r>
            <a:endParaRPr lang="en-US" sz="981" dirty="0"/>
          </a:p>
        </p:txBody>
      </p:sp>
      <p:sp>
        <p:nvSpPr>
          <p:cNvPr id="18" name="Text 5"/>
          <p:cNvSpPr txBox="1"/>
          <p:nvPr/>
        </p:nvSpPr>
        <p:spPr>
          <a:xfrm>
            <a:off x="6955429" y="2875662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Климатическая повестка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тропических лесов и береговой линии страна активно участвует в обсуждении климата, сохранения экосистем и защиты прибрежных территорий.
</a:t>
            </a:r>
            <a:endParaRPr lang="en-US" sz="98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Ява остаётся главным центром развития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Яве сосредоточены крупнейшие города, университеты и транспортные узлы, поэтому остров задаёт темп экономике страны и остаётся главным центром управления.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между Явой и внешними островами сохраняется из-за концентрации населения, рабочих мест и инфраструктуры именно на главном острове.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презентации; условное сравнение по данным, представленным в обзоре
</a:t>
            </a:r>
            <a:endParaRPr lang="en-US" sz="78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между экономическим ростом и сохранением природы
</a:t>
            </a:r>
            <a:endParaRPr lang="en-US" sz="2299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367462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давление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мегаполисов усиливает спрос на воду, транспорт и жильё. Прибрежные районы особенно уязвимы, потому что застройка там ускоряет нагрузку на экосистемы и инфраструктуру.
</a:t>
            </a:r>
            <a:endParaRPr lang="en-US" sz="1058" dirty="0"/>
          </a:p>
        </p:txBody>
      </p:sp>
      <p:sp>
        <p:nvSpPr>
          <p:cNvPr id="13" name="Text 3"/>
          <p:cNvSpPr txBox="1"/>
          <p:nvPr/>
        </p:nvSpPr>
        <p:spPr>
          <a:xfrm>
            <a:off x="180000" y="2244415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как ресурс и риск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даёт краткосрочную экономическую выгоду, но сокращает территории обитания животных, повышает эрозию почв и ослабляет естественную защиту от наводнений и оползней.
</a:t>
            </a:r>
            <a:endParaRPr lang="en-US" sz="1053" dirty="0"/>
          </a:p>
        </p:txBody>
      </p:sp>
      <p:sp>
        <p:nvSpPr>
          <p:cNvPr id="14" name="Text 4"/>
          <p:cNvSpPr txBox="1"/>
          <p:nvPr/>
        </p:nvSpPr>
        <p:spPr>
          <a:xfrm>
            <a:off x="180000" y="3121363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 бережное использование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Рисовые террасы и плантационное земледелие показывают, что хозяйство может опираться на ландшафт, не разрушая его. Для этого нужны грамотное водопользование и контроль за расширением посевов.
</a:t>
            </a:r>
            <a:endParaRPr lang="en-US" sz="964" dirty="0"/>
          </a:p>
        </p:txBody>
      </p:sp>
      <p:sp>
        <p:nvSpPr>
          <p:cNvPr id="15" name="Text 5"/>
          <p:cNvSpPr txBox="1"/>
          <p:nvPr/>
        </p:nvSpPr>
        <p:spPr>
          <a:xfrm>
            <a:off x="180000" y="3998337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Природное наследие как капитал
</a:t>
            </a:r>
            <a:pPr algn="l" indent="0" marL="0">
              <a:lnSpc>
                <a:spcPct val="115000"/>
              </a:lnSpc>
              <a:buNone/>
            </a:pPr>
            <a:r>
              <a:rPr lang="en-US" sz="5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Мангровые заросли и тропические леса имеют не только экологическую, но и экономическую ценность: они защищают берега, поддерживают биоразнообразие и создают основу для устойчивого туризма.
</a:t>
            </a:r>
            <a:endParaRPr lang="en-US" sz="96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5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Индонезия: единство архипелага в разнообразии
</a:t>
            </a:r>
            <a:pPr algn="ctr" indent="0" marL="0">
              <a:lnSpc>
                <a:spcPct val="90000"/>
              </a:lnSpc>
              <a:buNone/>
            </a:pPr>
            <a:r>
              <a:rPr lang="en-US" sz="35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Индонезия показывает, как огромная страна-архипелаг может соединять океаны, ресурсы и культуры в единую систему, оставаясь сильной и уязвимой одновременно. Её будущее зависит от баланса развития, безопасности и сохранения природы.
</a:t>
            </a:r>
            <a:endParaRPr lang="en-US" sz="357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2026-06-03T02:43:58Z</dcterms:created>
  <dcterms:modified xsi:type="dcterms:W3CDTF">2026-06-03T02:43:58Z</dcterms:modified>
</cp:coreProperties>
</file>