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Африка и зарубежная Европа
</a:t>
            </a:r>
            <a:endParaRPr lang="en-US" sz="347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берега одного моря, разные миры и общие связи.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региона — одна историческая связь
</a:t>
            </a:r>
            <a:endParaRPr lang="en-US" sz="3406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Африка и зарубежная Европа соседствуют через Средиземное море, но заметно различаются по климату, плотности населения и хозяйственной структуре. Их устойчиво связывают торговля, транспорт, миграции и культурные контакты.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на стыке моря и пустыни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Африка включает Марокко, Алжир, Тунис, Ливию и Египет; нередко к ней относят и Мавританию. Это пространство тянется вдоль Атлантики и Средиземного моря, переходя к Сахаре.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Прибрежная полоса как центр жизни
</a:t>
            </a:r>
            <a:pPr algn="ctr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региона выделяется узкая, но очень важная прибрежная полоса. Здесь сосредоточены порты, крупные города и основные транспортные узлы, связанные с внешней торговлей и международными маршрутами.
</a:t>
            </a:r>
            <a:endParaRPr lang="en-US" sz="1105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как пространственный рубеж
</a:t>
            </a:r>
            <a:pPr algn="ctr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Южнее береговых равнин начинаются степи, полупустыни и огромные пустынные территории. Они формируют резкий контраст между освоенными районами и малонаселёнными внутренними пространствами региона.
</a:t>
            </a:r>
            <a:endParaRPr lang="en-US" sz="109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 регион
</a:t>
            </a:r>
            <a:endParaRPr lang="en-US" sz="3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556026"/>
            <a:ext cx="9308400" cy="26543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Северной Африки пояса за поясом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399132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Средиземноморское побережье
</a:t>
            </a:r>
            <a:pPr algn="l" indent="0" marL="0">
              <a:lnSpc>
                <a:spcPct val="115000"/>
              </a:lnSpc>
              <a:buNone/>
            </a:pPr>
            <a:r>
              <a:rPr lang="en-US" sz="6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побережья климат мягче благодаря влиянию Средиземного моря. Здесь возможны садоводство, выращивание оливок и цитрусовых, а также более плотное расселение населения.
</a:t>
            </a:r>
            <a:endParaRPr lang="en-US" sz="1043" dirty="0"/>
          </a:p>
        </p:txBody>
      </p:sp>
      <p:sp>
        <p:nvSpPr>
          <p:cNvPr id="11" name="Text 3"/>
          <p:cNvSpPr txBox="1"/>
          <p:nvPr/>
        </p:nvSpPr>
        <p:spPr>
          <a:xfrm>
            <a:off x="2400331" y="1399132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и полупустыни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районы переходят к сухим степям и полупустыням. Осадков там меньше, поэтому земледелие возможно главным образом при орошении и рядом с водными источниками.
</a:t>
            </a:r>
            <a:endParaRPr lang="en-US" sz="1055" dirty="0"/>
          </a:p>
        </p:txBody>
      </p:sp>
      <p:sp>
        <p:nvSpPr>
          <p:cNvPr id="12" name="Text 4"/>
          <p:cNvSpPr txBox="1"/>
          <p:nvPr/>
        </p:nvSpPr>
        <p:spPr>
          <a:xfrm>
            <a:off x="4620759" y="1399132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Пустынное ядро региона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Сахара занимает огромные площади и задаёт природные ограничения для хозяйства. Экстремальная засушливость, высокая температура и редкие воды делают освоение территории очень трудным.
</a:t>
            </a:r>
            <a:endParaRPr lang="en-US" sz="1055" dirty="0"/>
          </a:p>
        </p:txBody>
      </p:sp>
      <p:sp>
        <p:nvSpPr>
          <p:cNvPr id="13" name="Text 5"/>
          <p:cNvSpPr txBox="1"/>
          <p:nvPr/>
        </p:nvSpPr>
        <p:spPr>
          <a:xfrm>
            <a:off x="6841187" y="1399132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сосредоточена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воды распределены неравномерно, поэтому жизнь концентрируется в долинах рек, оазисах и на побережье. Это определяет и расселение, и специализацию экономики.
</a:t>
            </a:r>
            <a:endParaRPr lang="en-US" sz="105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6851" y="2145390"/>
            <a:ext cx="690900" cy="552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6571" y="1466300"/>
            <a:ext cx="578700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6055" y="2242435"/>
            <a:ext cx="578700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63654" y="1466300"/>
            <a:ext cx="651038" cy="578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и хозяйственный потенциал
</a:t>
            </a:r>
            <a:endParaRPr lang="en-US" sz="2788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газ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Алжир, Ливия и Египет располагают значительными запасами нефти и природного газа. Эти ресурсы остаются основой экспорта и важным источником валютных поступлений для национальных экономик.
</a:t>
            </a:r>
            <a:endParaRPr lang="en-US" sz="1004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Фосфоритное сырьё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Марокко известно крупными залежами фосфоритов. Они востребованы в производстве удобрений и делают страну заметным игроком на мировом сырьевом рынке.
</a:t>
            </a:r>
            <a:endParaRPr lang="en-US" sz="1090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энергия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солнечная инсоляция создаёт большие перспективы для солнечной энергетики. Во многих районах это один из немногих устойчивых источников будущего роста.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Биоресурсы и орошение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воды и орошаемые земли поддерживают рыболовство, садоводство и земледелие. Для многих стран именно сочетание моря и воды определяет сельскохозяйственные возможности.
</a:t>
            </a:r>
            <a:endParaRPr lang="en-US" sz="99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население Северной Африки
</a:t>
            </a:r>
            <a:endParaRPr lang="en-US" sz="2913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населения сосредоточена в прибрежных зонах и долинах рек, где есть вода, транспорт и рабочие места.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столицы и портовые центры: урбанизация усиливается там, где сосредоточены услуги, транспорт и управление.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основе общедоступных демографических оценок крупнейших городов Северной Африки, 2020-е годы
</a:t>
            </a:r>
            <a:endParaRPr lang="en-US" sz="62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чём держится экономика региона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91825" y="4172625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опирается на орошаемые участки, долины рек и плодородные прибрежные равнины. Здесь выращивают зерновые, хлопок, цитрусовые и оливки, хотя роль сельского хозяйства различается по странам.
</a:t>
            </a:r>
            <a:endParaRPr lang="en-US" sz="881" dirty="0"/>
          </a:p>
        </p:txBody>
      </p:sp>
      <p:sp>
        <p:nvSpPr>
          <p:cNvPr id="10" name="Text 3"/>
          <p:cNvSpPr txBox="1"/>
          <p:nvPr/>
        </p:nvSpPr>
        <p:spPr>
          <a:xfrm>
            <a:off x="2535549" y="328150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Топливно-энергетический сектор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нефти и газа особенно важна для стран с крупными месторождениями. Она формирует экспортные доходы, влияет на бюджет и поддерживает развитие транспортной и энергетической инфраструктуры.
</a:t>
            </a:r>
            <a:endParaRPr lang="en-US" sz="881" dirty="0"/>
          </a:p>
        </p:txBody>
      </p:sp>
      <p:sp>
        <p:nvSpPr>
          <p:cNvPr id="11" name="Text 4"/>
          <p:cNvSpPr txBox="1"/>
          <p:nvPr/>
        </p:nvSpPr>
        <p:spPr>
          <a:xfrm>
            <a:off x="4502939" y="2373575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 услуги
</a:t>
            </a:r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сосредоточен в приморских зонах, исторических городах и районах с памятниками древних цивилизаций. Он даёт занятость в услугах, гостиницах, перевозках и сфере питания.
</a:t>
            </a:r>
            <a:endParaRPr lang="en-US" sz="945" dirty="0"/>
          </a:p>
        </p:txBody>
      </p:sp>
      <p:sp>
        <p:nvSpPr>
          <p:cNvPr id="12" name="Text 5"/>
          <p:cNvSpPr txBox="1"/>
          <p:nvPr/>
        </p:nvSpPr>
        <p:spPr>
          <a:xfrm>
            <a:off x="6428999" y="148850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внешняя торговля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Порты, логистика и международная торговля связывают регион с Европой, Азией и Африкой южнее Сахары. Именно внешние рынки во многом определяют специализацию прибрежных городов.
</a:t>
            </a:r>
            <a:endParaRPr lang="en-US" sz="95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40" y="869300"/>
            <a:ext cx="4683900" cy="1299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5075" y="2237695"/>
            <a:ext cx="4783800" cy="13501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8175" y="3662675"/>
            <a:ext cx="4683900" cy="12990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5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как центры памяти и движения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06200" y="116904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Каир и Александрия: встреча эпох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Каир и Александрия демонстрируют соседство древности и современности. В одном пространстве здесь существуют исторические кварталы, музеи, университеты, портовые зоны и крупные транспортные магистрали. Городская среда показывает, как прошлое продолжает работать на настоящее.
</a:t>
            </a:r>
            <a:endParaRPr lang="en-US" sz="891" dirty="0"/>
          </a:p>
        </p:txBody>
      </p:sp>
      <p:sp>
        <p:nvSpPr>
          <p:cNvPr id="9" name="Text 2"/>
          <p:cNvSpPr txBox="1"/>
          <p:nvPr/>
        </p:nvSpPr>
        <p:spPr>
          <a:xfrm>
            <a:off x="506200" y="2479741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 и Тунис: культурная преемственность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 и Тунис известны плотной исторической застройкой, ремесленными кварталами и сильной образовательной традицией. Их городские центры сохраняют черты арабской и берберской культуры, а рядом развиваются новые районы и сервисная экономика.
</a:t>
            </a:r>
            <a:endParaRPr lang="en-US" sz="895" dirty="0"/>
          </a:p>
        </p:txBody>
      </p:sp>
      <p:sp>
        <p:nvSpPr>
          <p:cNvPr id="10" name="Text 3"/>
          <p:cNvSpPr txBox="1"/>
          <p:nvPr/>
        </p:nvSpPr>
        <p:spPr>
          <a:xfrm>
            <a:off x="506200" y="379046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как узлы городской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прибрежных городах инфраструктура тесно связана с морем. Порты, вокзалы, дороги и деловые районы формируют опорную сеть региона, через которую проходят торговые потоки, туристические маршруты и международные связи.
</a:t>
            </a:r>
            <a:endParaRPr lang="en-US" sz="999" dirty="0"/>
          </a:p>
        </p:txBody>
      </p:sp>
      <p:sp>
        <p:nvSpPr>
          <p:cNvPr id="11" name="Text 4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тормозит развитие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4305948"/>
            <a:ext cx="221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Продовольственная зависимость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5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страны зависят от импорта продовольствия и уязвимы к колебаниям мировых цен. Такая зависимость особенно заметна в условиях засушливого климата и ограниченных сельскохозяйственных ресурсов.
</a:t>
            </a:r>
            <a:endParaRPr lang="en-US" sz="725" dirty="0"/>
          </a:p>
        </p:txBody>
      </p:sp>
      <p:sp>
        <p:nvSpPr>
          <p:cNvPr id="11" name="Text 3"/>
          <p:cNvSpPr txBox="1"/>
          <p:nvPr/>
        </p:nvSpPr>
        <p:spPr>
          <a:xfrm>
            <a:off x="1538107" y="3583656"/>
            <a:ext cx="221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территорий
</a:t>
            </a:r>
            <a:pPr algn="l" indent="0" marL="0">
              <a:lnSpc>
                <a:spcPct val="115000"/>
              </a:lnSpc>
              <a:buNone/>
            </a:pPr>
            <a:r>
              <a:rPr lang="en-US" sz="5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 распределяются неравномерно между столицами, портами, сельскими районами и периферией. Из-за этого усиливаются различия в доступе к образованию, медицине и современным услугам.
</a:t>
            </a:r>
            <a:endParaRPr lang="en-US" sz="722" dirty="0"/>
          </a:p>
        </p:txBody>
      </p:sp>
      <p:sp>
        <p:nvSpPr>
          <p:cNvPr id="12" name="Text 4"/>
          <p:cNvSpPr txBox="1"/>
          <p:nvPr/>
        </p:nvSpPr>
        <p:spPr>
          <a:xfrm>
            <a:off x="3112267" y="2861396"/>
            <a:ext cx="221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Безработица среди молодёжи
</a:t>
            </a:r>
            <a:pPr algn="l" indent="0" marL="0">
              <a:lnSpc>
                <a:spcPct val="115000"/>
              </a:lnSpc>
              <a:buNone/>
            </a:pPr>
            <a:r>
              <a:rPr lang="en-US" sz="5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 часто сталкивается с трудностями при поиске первого стабильного места работы. Это повышает социальную напряжённость и подталкивает к внутренней или внешней миграции.
</a:t>
            </a:r>
            <a:endParaRPr lang="en-US" sz="792" dirty="0"/>
          </a:p>
        </p:txBody>
      </p:sp>
      <p:sp>
        <p:nvSpPr>
          <p:cNvPr id="13" name="Text 5"/>
          <p:cNvSpPr txBox="1"/>
          <p:nvPr/>
        </p:nvSpPr>
        <p:spPr>
          <a:xfrm>
            <a:off x="4670163" y="2141150"/>
            <a:ext cx="221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Ускоренная урбанизация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растут быстрее, чем успевает развиваться инфраструктура. Из-за этого усиливается нагрузка на транспорт, жильё, энергосети, школы и системы здравоохранения.
</a:t>
            </a:r>
            <a:endParaRPr lang="en-US" sz="835" dirty="0"/>
          </a:p>
        </p:txBody>
      </p:sp>
      <p:sp>
        <p:nvSpPr>
          <p:cNvPr id="14" name="Text 6"/>
          <p:cNvSpPr txBox="1"/>
          <p:nvPr/>
        </p:nvSpPr>
        <p:spPr>
          <a:xfrm>
            <a:off x="6293085" y="1413405"/>
            <a:ext cx="221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воды
</a:t>
            </a:r>
            <a:pPr algn="l" indent="0" marL="0">
              <a:lnSpc>
                <a:spcPct val="115000"/>
              </a:lnSpc>
              <a:buNone/>
            </a:pPr>
            <a:r>
              <a:rPr lang="en-US" sz="5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региона остро ощущается нехватка пресной воды. Это усложняет бытовое снабжение, ограничивает орошаемое земледелие и усиливает зависимость от распределения водных ресурсов между районами.
</a:t>
            </a:r>
            <a:endParaRPr lang="en-US" sz="71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связей через Средиземное море
</a:t>
            </a:r>
            <a:endParaRPr lang="en-US" sz="2163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людей и грузов через Средиземное море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50900" y="994349"/>
            <a:ext cx="5838600" cy="42250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 границы зарубежной Европы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743550"/>
            <a:ext cx="3372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рамка
</a:t>
            </a:r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этого региона обычно объединяют по положению на южной и западной окраине Европы, вне постсоветского пространства. Общность связана не только с картой, но и с историческими контактами.
</a:t>
            </a:r>
            <a:endParaRPr lang="en-US" sz="997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568875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состав
</a:t>
            </a:r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состав зарубежной Европы входят государства Западной, Северной, Южной, Центральной и Восточной Европы. Такое деление помогает сравнивать страны по уровню развития, специализации и природным условиям.
</a:t>
            </a:r>
            <a:endParaRPr lang="en-US" sz="997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394200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рубежи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севера и запада регион омывают Северное море и Атлантика, с юга — Средиземное море. Береговая линия облегчает торговлю, но усиливает значение портов и проливов.
</a:t>
            </a:r>
            <a:endParaRPr lang="en-US" sz="1195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4219500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границы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системы Альп, Пиренеев и Карпат не только формируют природные границы, но и влияют на расселение, транспорт и хозяйственную специализацию соседних территорий.
</a:t>
            </a:r>
            <a:endParaRPr lang="en-US" sz="116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природные условия Европы
</a:t>
            </a:r>
            <a:endParaRPr lang="en-US" sz="3213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6150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Запад: морское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западе Европы преобладает морской климат: мягкая зима, влажный воздух и сравнительно ровный температурный режим благодаря влиянию Атлантики.
</a:t>
            </a:r>
            <a:endParaRPr lang="en-US" sz="1018" dirty="0"/>
          </a:p>
        </p:txBody>
      </p:sp>
      <p:sp>
        <p:nvSpPr>
          <p:cNvPr id="10" name="Text 3"/>
          <p:cNvSpPr txBox="1"/>
          <p:nvPr/>
        </p:nvSpPr>
        <p:spPr>
          <a:xfrm>
            <a:off x="27323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Центр: континентальность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материка климат становится более континентальным: возрастает амплитуда температур, а осадки распределяются неравномерно, что важно для сельского хозяйства.
</a:t>
            </a:r>
            <a:endParaRPr lang="en-US" sz="933" dirty="0"/>
          </a:p>
        </p:txBody>
      </p:sp>
      <p:sp>
        <p:nvSpPr>
          <p:cNvPr id="11" name="Text 4"/>
          <p:cNvSpPr txBox="1"/>
          <p:nvPr/>
        </p:nvSpPr>
        <p:spPr>
          <a:xfrm>
            <a:off x="48500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Юг: средиземноморский пояс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Европы отличается средиземноморским климатом с жарким сухим летом и мягкой влажной зимой, поэтому здесь развиты садоводство, виноградарство и туризм.
</a:t>
            </a:r>
            <a:endParaRPr lang="en-US" sz="996" dirty="0"/>
          </a:p>
        </p:txBody>
      </p:sp>
      <p:sp>
        <p:nvSpPr>
          <p:cNvPr id="12" name="Text 5"/>
          <p:cNvSpPr txBox="1"/>
          <p:nvPr/>
        </p:nvSpPr>
        <p:spPr>
          <a:xfrm>
            <a:off x="69677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рельеф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горные районы получают больше влаги и отличаются прохладой; густая речная сеть и равнины во многих местах облегчают транспорт и расселение.
</a:t>
            </a:r>
            <a:endParaRPr lang="en-US" sz="107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урбанизация Европы
</a:t>
            </a:r>
            <a:endParaRPr lang="en-US" sz="3403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города давно стали центрами науки, финансов и транспорта, поэтому именно здесь сосредоточены ключевые рабочие места и образовательные возможности.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крупнейшими агломерациями и остальными городами показывает сильную концентрацию населения и ресурсов в столицах и экономических центрах.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численности городских агломераций по данным UN DESA и национальной статистики, 2023–2024
</a:t>
            </a:r>
            <a:endParaRPr lang="en-US" sz="62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отрасли определяют экономику Европы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101542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6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торговля связывает европейские порты, промышленные центры и логистические узлы. Экономика региона выигрывает от развитой инфраструктуры, интеграции рынков и кооперации между странами.
</a:t>
            </a:r>
            <a:endParaRPr lang="en-US" sz="906" dirty="0"/>
          </a:p>
        </p:txBody>
      </p:sp>
      <p:sp>
        <p:nvSpPr>
          <p:cNvPr id="10" name="Text 3"/>
          <p:cNvSpPr txBox="1"/>
          <p:nvPr/>
        </p:nvSpPr>
        <p:spPr>
          <a:xfrm>
            <a:off x="1889558" y="3192341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Аграрная специализация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особенно успешно в районах с мягким климатом и удобными почвами. На юге важны виноград, оливки и цитрусовые, а в северо-западной Европе — молочное животноводство.
</a:t>
            </a:r>
            <a:endParaRPr lang="en-US" sz="946" dirty="0"/>
          </a:p>
        </p:txBody>
      </p:sp>
      <p:sp>
        <p:nvSpPr>
          <p:cNvPr id="11" name="Text 4"/>
          <p:cNvSpPr txBox="1"/>
          <p:nvPr/>
        </p:nvSpPr>
        <p:spPr>
          <a:xfrm>
            <a:off x="3871079" y="2283180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услуг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формирует основную часть занятости и доходов: это финансы, транспорт, образование, здравоохранение, торговля и цифровые сервисы. Крупные города задают темп экономике региона.
</a:t>
            </a:r>
            <a:endParaRPr lang="en-US" sz="1023" dirty="0"/>
          </a:p>
        </p:txBody>
      </p:sp>
      <p:sp>
        <p:nvSpPr>
          <p:cNvPr id="12" name="Text 5"/>
          <p:cNvSpPr txBox="1"/>
          <p:nvPr/>
        </p:nvSpPr>
        <p:spPr>
          <a:xfrm>
            <a:off x="5832126" y="1376554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база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Европы опирается на машиностроение, химическое производство, металлургию и переработку сырья. Во многих странах именно высокотехнологичные отрасли дают наибольшую добавленную стоимость.
</a:t>
            </a:r>
            <a:endParaRPr lang="en-US" sz="90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556026"/>
            <a:ext cx="9308400" cy="26543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разнообразие Европы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399132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многообразие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6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языки образуют сложную мозаичную картину: рядом с крупными языковыми семьями сохраняются региональные и государственные языки, а в ряде стран признаётся несколько официальных форм общения.
</a:t>
            </a:r>
            <a:endParaRPr lang="en-US" sz="1048" dirty="0"/>
          </a:p>
        </p:txBody>
      </p:sp>
      <p:sp>
        <p:nvSpPr>
          <p:cNvPr id="11" name="Text 3"/>
          <p:cNvSpPr txBox="1"/>
          <p:nvPr/>
        </p:nvSpPr>
        <p:spPr>
          <a:xfrm>
            <a:off x="2400331" y="1399132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карта региона исторически связана с католицизмом, протестантизмом и православием, однако во многих обществах заметно влияние секуляризации и свободного выбора мировоззрения.
</a:t>
            </a:r>
            <a:endParaRPr lang="en-US" sz="1055" dirty="0"/>
          </a:p>
        </p:txBody>
      </p:sp>
      <p:sp>
        <p:nvSpPr>
          <p:cNvPr id="12" name="Text 4"/>
          <p:cNvSpPr txBox="1"/>
          <p:nvPr/>
        </p:nvSpPr>
        <p:spPr>
          <a:xfrm>
            <a:off x="4620759" y="1399132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слои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 городская среда отражают многослойную историю: рядом существуют античные памятники, средневековые центры, барочные ансамбли и современные деловые кварталы.
</a:t>
            </a:r>
            <a:endParaRPr lang="en-US" sz="1055" dirty="0"/>
          </a:p>
        </p:txBody>
      </p:sp>
      <p:sp>
        <p:nvSpPr>
          <p:cNvPr id="13" name="Text 5"/>
          <p:cNvSpPr txBox="1"/>
          <p:nvPr/>
        </p:nvSpPr>
        <p:spPr>
          <a:xfrm>
            <a:off x="6841187" y="1399132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повседневность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Кухня, праздники и повседневные привычки различаются от страны к стране, но именно это делает Европу культурно узнаваемой. Многоязычие особенно заметно в Швейцарии, Бельгии, Испании и Финляндии.
</a:t>
            </a:r>
            <a:endParaRPr lang="en-US" sz="105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различаются районы Европы
</a:t>
            </a:r>
            <a:endParaRPr lang="en-US" sz="3473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модели Европы складывались под влиянием климата, истории индустриализации, уровня образования и участия в международных экономических связях.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и Центр сильнее связаны с промышленностью и финансами, а Юг выделяется туризмом; Север опирается на инновации и социальную устойчивость.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учебным материалам о региональных моделях Европы
</a:t>
            </a:r>
            <a:endParaRPr lang="en-US" sz="76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004" y="1793917"/>
            <a:ext cx="427092" cy="341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8004" y="3238872"/>
            <a:ext cx="427092" cy="341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19596" y="2571150"/>
            <a:ext cx="384383" cy="3416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98256" y="3908754"/>
            <a:ext cx="427092" cy="3416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формы взаимодействия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44961" y="1796090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потоки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страны покупают у североафриканских партнёров нефть, газ, аграрную продукцию и текстиль, а взамен поставляют машины, оборудование, транспортные средства и технологии.
</a:t>
            </a:r>
            <a:endParaRPr lang="en-US" sz="820" dirty="0"/>
          </a:p>
        </p:txBody>
      </p:sp>
      <p:sp>
        <p:nvSpPr>
          <p:cNvPr id="10" name="Text 3"/>
          <p:cNvSpPr txBox="1"/>
          <p:nvPr/>
        </p:nvSpPr>
        <p:spPr>
          <a:xfrm>
            <a:off x="844961" y="3241037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обмен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обмены и совместные программы университетов помогают молодёжи получать образование, осваивать языки и расширять профессиональные перспективы по обе стороны моря.
</a:t>
            </a:r>
            <a:endParaRPr lang="en-US" sz="820" dirty="0"/>
          </a:p>
        </p:txBody>
      </p:sp>
      <p:sp>
        <p:nvSpPr>
          <p:cNvPr id="11" name="Text 4"/>
          <p:cNvSpPr txBox="1"/>
          <p:nvPr/>
        </p:nvSpPr>
        <p:spPr>
          <a:xfrm>
            <a:off x="4355186" y="2573317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Туристические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Средиземноморское побережье привлекает миллионы туристов благодаря климату, историческим городам и морским курортам. Это создаёт доходы, рабочие места и устойчивые межрегиональные контакты.
</a:t>
            </a:r>
            <a:endParaRPr lang="en-US" sz="820" dirty="0"/>
          </a:p>
        </p:txBody>
      </p:sp>
      <p:sp>
        <p:nvSpPr>
          <p:cNvPr id="12" name="Text 5"/>
          <p:cNvSpPr txBox="1"/>
          <p:nvPr/>
        </p:nvSpPr>
        <p:spPr>
          <a:xfrm>
            <a:off x="4355200" y="3910922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диалог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фестивали, выставки и медиапроекты делают связи заметными не только в экономике, но и в общественной жизни, поддерживая взаимное понимание и интерес к соседним регионам.
</a:t>
            </a:r>
            <a:endParaRPr lang="en-US" sz="82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488658"/>
            <a:ext cx="9357000" cy="27230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5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перемещаются между регионами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1825" y="345825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перемещения
</a:t>
            </a:r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часто начинаются из-за нехватки рабочих мест, различий в доходах и стремления получить образование. Для многих это не разовый переезд, а этап долгой жизненной стратегии.
</a:t>
            </a:r>
            <a:endParaRPr lang="en-US" sz="954" dirty="0"/>
          </a:p>
        </p:txBody>
      </p:sp>
      <p:sp>
        <p:nvSpPr>
          <p:cNvPr id="11" name="Text 3"/>
          <p:cNvSpPr txBox="1"/>
          <p:nvPr/>
        </p:nvSpPr>
        <p:spPr>
          <a:xfrm>
            <a:off x="2506699" y="2585644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Сезонная занятость
</a:t>
            </a:r>
            <a:pPr algn="l" indent="0" marL="0">
              <a:lnSpc>
                <a:spcPct val="115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потоков носит сезонный характер: люди приезжают на сбор урожая, временные строительные работы или в сферу услуг, а затем возвращаются домой.
</a:t>
            </a:r>
            <a:endParaRPr lang="en-US" sz="1027" dirty="0"/>
          </a:p>
        </p:txBody>
      </p:sp>
      <p:sp>
        <p:nvSpPr>
          <p:cNvPr id="12" name="Text 4"/>
          <p:cNvSpPr txBox="1"/>
          <p:nvPr/>
        </p:nvSpPr>
        <p:spPr>
          <a:xfrm>
            <a:off x="4474075" y="1716927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Переселение меняет города принимающих стран: растёт спрос на жильё, транспорт, школы и медицинские услуги, а также усиливается культурное разнообразие городского пространства.
</a:t>
            </a:r>
            <a:endParaRPr lang="en-US" sz="953" dirty="0"/>
          </a:p>
        </p:txBody>
      </p:sp>
      <p:sp>
        <p:nvSpPr>
          <p:cNvPr id="13" name="Text 5"/>
          <p:cNvSpPr txBox="1"/>
          <p:nvPr/>
        </p:nvSpPr>
        <p:spPr>
          <a:xfrm>
            <a:off x="6428999" y="846284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для регионов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Денежные переводы мигрантов поддерживают семьи и местные экономики, но одновременно страны происхождения сталкиваются с оттоком трудоспособного населения и «утечкой» квалификаций.
</a:t>
            </a:r>
            <a:endParaRPr lang="en-US" sz="88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порог климатологи считают ориентиром, при котором для Европы и Северной Африки резко возрастают риски засух, пожаров и дефицита воды, поэтому адаптация становится неотложной задачей.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°C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IPCC, Sixth Assessment Report, 2021–2023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потепления усиливает климатические угрозы для обоих регионов
</a:t>
            </a:r>
            <a:endParaRPr lang="en-US" sz="19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вывод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Африка и зарубежная Европа — не изолированные территории, а взаимосвязанные регионы, чьё развитие определяют море, климат, ресурсы и мобильность людей. Их будущее зависит от сотрудничества и устойчивых решений.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2026-07-27T03:45:27Z</dcterms:created>
  <dcterms:modified xsi:type="dcterms:W3CDTF">2026-07-27T03:45:27Z</dcterms:modified>
</cp:coreProperties>
</file>