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Sabine feiert Geburtstag: урок немецкого языка в 3 классе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 день рождения Сабины и первые немецкие слова о празднике.
</a:t>
            </a:r>
            <a:endParaRPr lang="en-US" sz="886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день рождения — удобная тема для третьеклассников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знаком каждому ребёнку, поэтому новые слова запоминаются быстрее. На уроке легко повторять короткие фразы, называть предметы и вежливо поздравлять: der Geburtstag, haben, sein, kommen.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910" y="75"/>
            <a:ext cx="5073179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35292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Сабине 9 лет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497925" y="2295825"/>
            <a:ext cx="30546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Сабине исполняется девять лет, и это сразу делает сюжет понятным для младших школьников. На картинке важны цифра 9, сама героиня и короткая подпись: Ich bin neun Jahre alt.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497925" y="3738600"/>
            <a:ext cx="30546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 помогает потренировать числа и простую фразу о себе. Дети легко связывают её с личным опытом, а значит быстрее запоминают лексический круг вокруг дня рождения.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1688" y="1789450"/>
            <a:ext cx="209475" cy="239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2810" y="1789450"/>
            <a:ext cx="209475" cy="23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63933" y="1789450"/>
            <a:ext cx="209475" cy="23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05056" y="1789450"/>
            <a:ext cx="209475" cy="23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46181" y="1789450"/>
            <a:ext cx="209475" cy="239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по теме праздника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261625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рождения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der Geburtstag задаёт главную тему урока. Оно помогает назвать событие и сразу понять, о каком празднике идёт речь в истории Сабины.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2002750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Торт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Die Torte — это яркая опора для картинки и разговора. Дети легко узнают торт на изображении и связывают его с угощением и свечами.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743875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Подарок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Das Geschenk встречается почти в каждом сюжете о дне рождения. Это слово удобно запоминать по рисунку, потому что подарок всегда выглядит заметно и интересно.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5484999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Друзья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Die Freunde делают праздник живым и весёлым. Через это слово дети учатся говорить о гостях и видеть, что день рождения проходит не в одиночку.
</a:t>
            </a:r>
            <a:endParaRPr lang="en-US" sz="900" dirty="0"/>
          </a:p>
        </p:txBody>
      </p:sp>
      <p:sp>
        <p:nvSpPr>
          <p:cNvPr id="13" name="Text 6"/>
          <p:cNvSpPr txBox="1"/>
          <p:nvPr/>
        </p:nvSpPr>
        <p:spPr>
          <a:xfrm>
            <a:off x="7226134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Свеча и праздник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Die Kerze и die Party дополняют праздничную картину. Эти слова легко закрепляются в коротких подписях, потому что их можно сразу показать на иллюстрации.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Украшения и праздничная комната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Шары над столом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комнате Сабины всё выглядит по-настоящему празднично: над столом висят Luftballons, а на стенах заметны яркие Farben. Такая деталь помогает детям быстро понять настроение сцены и запомнить слова без долгих объяснений.
</a:t>
            </a:r>
            <a:endParaRPr lang="en-US" sz="1002" dirty="0"/>
          </a:p>
        </p:txBody>
      </p:sp>
      <p:sp>
        <p:nvSpPr>
          <p:cNvPr id="8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Флажки и гирлянды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комнате тянется Girlande, рядом видны Fahnen и другие украшения. Они создают весёлый фон для урока и показывают, как немецкие слова могут описывать не только предметы, но и атмосферу праздника.
</a:t>
            </a:r>
            <a:endParaRPr lang="en-US" sz="1002" dirty="0"/>
          </a:p>
        </p:txBody>
      </p:sp>
      <p:sp>
        <p:nvSpPr>
          <p:cNvPr id="9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Праздничный стол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комнаты стоит Tisch, уже готовый к приходу гостей. На нём лежит Dekoration, и сразу чувствуется ожидание праздника. Такая иллюстрация помогает связать слово с реальной обстановкой, знакомой детям.
</a:t>
            </a:r>
            <a:endParaRPr lang="en-US" sz="100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25890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Приглашения для друзей
</a:t>
            </a:r>
            <a:endParaRPr lang="en-US" sz="22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Сабина готовит die Einladung и зовёт друзей на праздник. Для детей это простой и понятный сюжет, потому что приглашать гостей приятно и немного волнительно.
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3225588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die Freunde kommen, можно повторить слова willkommen и bitte. Эти вежливые выражения учат не только говорить по-немецки, но и быть внимательным хозяином.
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6189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фраза этого шага — Komm zu meiner Party! Она короткая, звучит дружелюбно и помогает потренировать обращение к другу без сложных грамматических конструкций.
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проходит день рождения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показывает, как связать немецкие слова с действиями на празднике.
</a:t>
            </a:r>
            <a:endParaRPr lang="en-US" sz="111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поздравляют по-немецки
</a:t>
            </a:r>
            <a:endParaRPr lang="en-US" sz="22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поздравление на уроке — Alles Gute zum Geburtstag! Оно звучит торжественно, но остаётся очень простым для повторения вслух в классе.
</a:t>
            </a:r>
            <a:endParaRPr lang="en-US" sz="986" dirty="0"/>
          </a:p>
        </p:txBody>
      </p:sp>
      <p:sp>
        <p:nvSpPr>
          <p:cNvPr id="4" name="Text 2"/>
          <p:cNvSpPr txBox="1"/>
          <p:nvPr/>
        </p:nvSpPr>
        <p:spPr>
          <a:xfrm>
            <a:off x="2463596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Herzlichen Glückwunsch! подходит, когда нужно сказать тёплые слова прямо и с улыбкой. Её удобно использовать в паре с именем именинника.
</a:t>
            </a:r>
            <a:endParaRPr lang="en-US" sz="986" dirty="0"/>
          </a:p>
        </p:txBody>
      </p:sp>
      <p:sp>
        <p:nvSpPr>
          <p:cNvPr id="5" name="Text 3"/>
          <p:cNvSpPr txBox="1"/>
          <p:nvPr/>
        </p:nvSpPr>
        <p:spPr>
          <a:xfrm>
            <a:off x="4665597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Viel Glück! короче, но тоже звучит дружелюбно. Дети быстро запоминают его и легко подставляют в устное поздравление.
</a:t>
            </a:r>
            <a:endParaRPr lang="en-US" sz="986" dirty="0"/>
          </a:p>
        </p:txBody>
      </p:sp>
      <p:sp>
        <p:nvSpPr>
          <p:cNvPr id="6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7" name="Text 5"/>
          <p:cNvSpPr txBox="1"/>
          <p:nvPr/>
        </p:nvSpPr>
        <p:spPr>
          <a:xfrm>
            <a:off x="6867599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Alles Gute! можно сказать отдельно, если нужно короткое и вежливое пожелание. Такая форма помогает чувствовать себя уверенно даже самым стеснительным ученикам.
</a:t>
            </a:r>
            <a:endParaRPr lang="en-US" sz="98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4956000" cy="89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Подарки для Сабины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Сабина получает несколько подарков, и каждый из них делает праздник особенно радостным. Слова das Buch, die Farben, das Spiel и das Kuscheltier легко подобрать к картинкам и назвать по-немецки.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внимания остаётся das Geschenk и короткая фраза Ein Geschenk für Sabine. Она помогает описать один подарок очень просто, а заодно тренирует умение строить понятные предложения.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8544" y="1405400"/>
            <a:ext cx="179813" cy="205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8544" y="3057275"/>
            <a:ext cx="179813" cy="20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11594" y="1405400"/>
            <a:ext cx="179813" cy="205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11594" y="3057275"/>
            <a:ext cx="179813" cy="205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есть на праздничном столе
</a:t>
            </a:r>
            <a:endParaRPr lang="en-US" sz="2012" dirty="0"/>
          </a:p>
        </p:txBody>
      </p:sp>
      <p:sp>
        <p:nvSpPr>
          <p:cNvPr id="8" name="Text 2"/>
          <p:cNvSpPr txBox="1"/>
          <p:nvPr/>
        </p:nvSpPr>
        <p:spPr>
          <a:xfrm>
            <a:off x="66080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Торт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Der Kuchen стоит в центре стола и сразу привлекает внимание. Дети легко запоминают это слово, особенно когда рядом есть свечи и радостные гости.
</a:t>
            </a:r>
            <a:endParaRPr lang="en-US" sz="1137" dirty="0"/>
          </a:p>
        </p:txBody>
      </p:sp>
      <p:sp>
        <p:nvSpPr>
          <p:cNvPr id="9" name="Text 3"/>
          <p:cNvSpPr txBox="1"/>
          <p:nvPr/>
        </p:nvSpPr>
        <p:spPr>
          <a:xfrm>
            <a:off x="660800" y="3057125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Фрукты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Die Äpfel добавляют на стол свежесть и цвет. Это слово просто узнаётся на картинке и помогает расширить праздничную лексику без перегрузки.
</a:t>
            </a:r>
            <a:endParaRPr lang="en-US" sz="1137" dirty="0"/>
          </a:p>
        </p:txBody>
      </p:sp>
      <p:sp>
        <p:nvSpPr>
          <p:cNvPr id="10" name="Text 4"/>
          <p:cNvSpPr txBox="1"/>
          <p:nvPr/>
        </p:nvSpPr>
        <p:spPr>
          <a:xfrm>
            <a:off x="478385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Die Saft помогает назвать напиток, который часто бывает на детском празднике. Слово удобно связать с реальной жизнью: сок знаком всем без исключения.
</a:t>
            </a:r>
            <a:endParaRPr lang="en-US" sz="1137" dirty="0"/>
          </a:p>
        </p:txBody>
      </p:sp>
      <p:sp>
        <p:nvSpPr>
          <p:cNvPr id="11" name="Text 5"/>
          <p:cNvSpPr txBox="1"/>
          <p:nvPr/>
        </p:nvSpPr>
        <p:spPr>
          <a:xfrm>
            <a:off x="4783850" y="3057125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Сладости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Die Süßigkeiten делают стол особенно привлекательным для детей. Такая лексика понятна сразу, потому что сладости на празднике всегда вызывают улыбку и немного нетерпения.
</a:t>
            </a:r>
            <a:endParaRPr lang="en-US" sz="113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4956000" cy="89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на празднике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поздравлений дети не сидят на месте: они играют, смеются и двигаются по комнате. Слова spielen, lachen и tanzen легко связываются с весёлой атмосферой дня рождения.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празднике можно искать подарки, бегать в игре и вместе радоваться победам. Так новая лексика запоминается быстрее, потому что действие сразу видно на картинке и в сюжете.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момент делает праздник особенно важным: все ждут, пока Сабина загадает своё желание и аккуратно потушит огоньки на торте.
</a:t>
            </a:r>
            <a:endParaRPr lang="en-US" sz="1022" dirty="0"/>
          </a:p>
        </p:txBody>
      </p:sp>
      <p:sp>
        <p:nvSpPr>
          <p:cNvPr id="4" name="Text 2"/>
          <p:cNvSpPr txBox="1"/>
          <p:nvPr/>
        </p:nvSpPr>
        <p:spPr>
          <a:xfrm>
            <a:off x="5204650" y="37514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урока
</a:t>
            </a:r>
            <a:endParaRPr lang="en-US" sz="722" dirty="0"/>
          </a:p>
        </p:txBody>
      </p:sp>
      <p:sp>
        <p:nvSpPr>
          <p:cNvPr id="5" name="Text 3"/>
          <p:cNvSpPr txBox="1"/>
          <p:nvPr/>
        </p:nvSpPr>
        <p:spPr>
          <a:xfrm>
            <a:off x="261600" y="120842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7200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266967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желание Сабины звучит особенно торжественно, когда она задувает свечи.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600" y="2634646"/>
            <a:ext cx="4264500" cy="224885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7900" y="2634646"/>
            <a:ext cx="4264500" cy="224885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 и фотографии
</a:t>
            </a:r>
            <a:endParaRPr lang="en-US" sz="20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095400"/>
            <a:ext cx="33774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Гости поют вместе с Сабиной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комнате звучит весёлая поздравительная песня, и все улыбаются. Дети поют для Сабины, а она с удовольствием слушает знакомые слова. Такая сцена помогает показать глагол singen и слово das Lied в живом контексте.
</a:t>
            </a:r>
            <a:endParaRPr lang="en-US" sz="1102" dirty="0"/>
          </a:p>
        </p:txBody>
      </p:sp>
      <p:sp>
        <p:nvSpPr>
          <p:cNvPr id="7" name="Text 3"/>
          <p:cNvSpPr txBox="1"/>
          <p:nvPr/>
        </p:nvSpPr>
        <p:spPr>
          <a:xfrm>
            <a:off x="4617900" y="1095400"/>
            <a:ext cx="33774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празднике остаётся на фото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песни друзья берут фотоаппарат и делают снимки на память. На фотографиях видно улыбки, радостные лица и праздничный стол. Здесь легко запомнить слова das Foto и lächeln, потому что они связаны с приятным моментом.
</a:t>
            </a:r>
            <a:endParaRPr lang="en-US" sz="110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помогает Сабине
</a:t>
            </a:r>
            <a:endParaRPr lang="en-US" sz="2212" dirty="0"/>
          </a:p>
        </p:txBody>
      </p:sp>
      <p:sp>
        <p:nvSpPr>
          <p:cNvPr id="4" name="Text 2"/>
          <p:cNvSpPr txBox="1"/>
          <p:nvPr/>
        </p:nvSpPr>
        <p:spPr>
          <a:xfrm>
            <a:off x="261600" y="1525150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Мама помогает подготовить комнату, расставить угощение и украсить стол. Слова die Mutter, helfen и vorbereiten показывают, как взрослые создают праздник заранее.
</a:t>
            </a:r>
            <a:endParaRPr lang="en-US" sz="986" dirty="0"/>
          </a:p>
        </p:txBody>
      </p:sp>
      <p:sp>
        <p:nvSpPr>
          <p:cNvPr id="5" name="Text 3"/>
          <p:cNvSpPr txBox="1"/>
          <p:nvPr/>
        </p:nvSpPr>
        <p:spPr>
          <a:xfrm>
            <a:off x="261600" y="2481075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Папа следит за порядком и помогает убрать лишнее после игр. В этой части хорошо подходят слова der Vater и aufräumen, потому что они описывают спокойную помощь семье.
</a:t>
            </a:r>
            <a:endParaRPr lang="en-US" sz="986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3437000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родителям Сабина может радоваться гостям и не думать о хлопотах. Такая поддержка делает праздник уютным, а для детей — понятным и добрым.
</a:t>
            </a:r>
            <a:endParaRPr lang="en-US" sz="98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29547" y="75"/>
            <a:ext cx="4811985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3800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Чувства Сабины во время праздника
</a:t>
            </a:r>
            <a:endParaRPr lang="en-US" sz="18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927648"/>
            <a:ext cx="3800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Радость и ожидание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Сабина очень радуется и немного волнуется перед встречей с друзьями. Она ждёт гостей и чувствует себя особенно счастливо, потому что праздник наконец начался.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3481426"/>
            <a:ext cx="3800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Благодарность гостям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гости приходят, Сабина благодарит их за поздравления и подарки. Она говорит и чувствует по-доброму: Sabine ist glücklich, Sabine freut sich.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625" y="1809190"/>
            <a:ext cx="249900" cy="1999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8100" y="1789450"/>
            <a:ext cx="239400" cy="23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4100" y="1809190"/>
            <a:ext cx="249900" cy="1999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65463" y="1789450"/>
            <a:ext cx="149625" cy="2394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друзья так важны
</a:t>
            </a:r>
            <a:endParaRPr lang="en-US" sz="2012" dirty="0"/>
          </a:p>
        </p:txBody>
      </p:sp>
      <p:sp>
        <p:nvSpPr>
          <p:cNvPr id="8" name="Text 2"/>
          <p:cNvSpPr txBox="1"/>
          <p:nvPr/>
        </p:nvSpPr>
        <p:spPr>
          <a:xfrm>
            <a:off x="26162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 веселее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рядом друзья, праздник становится шумным и радостным. Дети играют вместе, делятся впечатлениями и не скучают ни минуты.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2512862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Друзья поздравляют Сабину и говорят приятные фразы. Слово freundlich напоминает, что вежливость и тепло делают день рождения особенным.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76409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Общение и поддержка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празднике легко разговаривать, задавать вопросы и отвечать короткими фразами. Это помогает каждому ребёнку чувствовать себя уверенно среди других.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7015330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по кругу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Совместные игры учат детей быть внимательными друг к другу. Слово zusammen хорошо показывает, что веселье становится лучше, если все участвуют.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95" y="62"/>
            <a:ext cx="36516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47725" y="258900"/>
            <a:ext cx="49347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праздника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4184050" y="2402750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гости прощаются и говорят Сабине auf Wiedersehen, danke и Tschüss. Дети собирают свои вещи, но в комнате ещё остаются смех и радостные воспоминания.
</a:t>
            </a:r>
            <a:endParaRPr lang="en-US" sz="1086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4184050" y="3738600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Сабина смотрит на подарки и фотографии и вспоминает, как хорошо прошёл день. Хорошее настроение не исчезает сразу, потому что праздник оставил тёплый след.
</a:t>
            </a:r>
            <a:endParaRPr lang="en-US" sz="108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немецкие слова и фразы урока
</a:t>
            </a:r>
            <a:endParaRPr lang="en-US" sz="2212" dirty="0"/>
          </a:p>
        </p:txBody>
      </p:sp>
      <p:sp>
        <p:nvSpPr>
          <p:cNvPr id="4" name="Text 2"/>
          <p:cNvSpPr txBox="1"/>
          <p:nvPr/>
        </p:nvSpPr>
        <p:spPr>
          <a:xfrm>
            <a:off x="261600" y="1141075"/>
            <a:ext cx="55077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der Geburtstag помогает назвать главный праздник урока. К нему легко добавить знакомые слова о подарках, друзьях и тёплых пожеланиях.
</a:t>
            </a:r>
            <a:endParaRPr lang="en-US" sz="986" dirty="0"/>
          </a:p>
        </p:txBody>
      </p:sp>
      <p:sp>
        <p:nvSpPr>
          <p:cNvPr id="5" name="Text 3"/>
          <p:cNvSpPr txBox="1"/>
          <p:nvPr/>
        </p:nvSpPr>
        <p:spPr>
          <a:xfrm>
            <a:off x="261600" y="2089875"/>
            <a:ext cx="55077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das Geschenk, der Kuchen, die Freunde и die Kerzen описывает всё, что дети видят на дне рождения. Эти слова легко повторять по картинкам.
</a:t>
            </a:r>
            <a:endParaRPr lang="en-US" sz="986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3038675"/>
            <a:ext cx="55077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выражения alles Gute, herzlich и danke учат вежливо поздравлять и благодарить. Они просты по форме и хорошо подходят для устного повторения.
</a:t>
            </a:r>
            <a:endParaRPr lang="en-US" sz="986" dirty="0"/>
          </a:p>
        </p:txBody>
      </p:sp>
      <p:sp>
        <p:nvSpPr>
          <p:cNvPr id="7" name="Text 5"/>
          <p:cNvSpPr txBox="1"/>
          <p:nvPr/>
        </p:nvSpPr>
        <p:spPr>
          <a:xfrm>
            <a:off x="261600" y="3987475"/>
            <a:ext cx="55077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рассчитан на младших школьников: слова короткие, понятные и связаны с ярким сюжетом. Поэтому их удобно запоминать вслух и использовать в мини-ответах.
</a:t>
            </a:r>
            <a:endParaRPr lang="en-US" sz="98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ребёнок может сказать по этой теме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5850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Я говорю о своём дне рождения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ребёнок может назвать тему и сказать: Ich habe Geburtstag. Это простое предложение помогает начать разговор без сложных слов.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672025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Я говорю о друзьях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подходит фраза: Meine Freunde kommen. Она показывает, что на праздник приходят гости, и делает рассказ живее.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468947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Я рассказываю о подарке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можно добавить: Ich bekomme ein Geschenk. Так появляется новая лексика о подарках и приятных сюрпризах.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875113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Я описываю игру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ребёнок говорит: Wir spielen zusammen. Это короткая фраза завершает рассказ и передаёт атмосферу весёлого праздника.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54119" y="75"/>
            <a:ext cx="3887763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47181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урока: день рождения по-немецки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Сабины помогает легко запомнить слова о празднике, подарках, друзьях и поздравлениях. После урока у детей остаются простые фразы, которые можно сразу сказать вслух.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2026-05-25T04:05:49Z</dcterms:created>
  <dcterms:modified xsi:type="dcterms:W3CDTF">2026-05-25T04:05:49Z</dcterms:modified>
</cp:coreProperties>
</file>