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slideLayout" Target="../slideLayouts/slideLayout1.xml"/><Relationship Id="rId1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jpeg"/><Relationship Id="rId6" Type="http://schemas.openxmlformats.org/officeDocument/2006/relationships/image" Target="../media/image-10-6.png"/><Relationship Id="rId7" Type="http://schemas.openxmlformats.org/officeDocument/2006/relationships/image" Target="../media/image-10-7.jpe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image" Target="../media/image-12-10.png"/><Relationship Id="rId11" Type="http://schemas.openxmlformats.org/officeDocument/2006/relationships/image" Target="../media/image-12-11.png"/><Relationship Id="rId12" Type="http://schemas.openxmlformats.org/officeDocument/2006/relationships/slideLayout" Target="../slideLayouts/slideLayout1.xml"/><Relationship Id="rId1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image" Target="../media/image-16-7.jpe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4450" y="276225"/>
            <a:ext cx="2534109" cy="4633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207774" y="929640"/>
            <a:ext cx="5549400" cy="2941200"/>
          </a:xfrm>
          <a:prstGeom prst="rect">
            <a:avLst/>
          </a:prstGeom>
          <a:noFill/>
          <a:ln/>
        </p:spPr>
        <p:txBody>
          <a:bodyPr wrap="square" lIns="0" tIns="0" rIns="0" bIns="0" rtlCol="0" anchor="ctr"/>
          <a:lstStyle/>
          <a:p>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Занятия на выходных: как шестиклассники рассказывают о своём уикенде на английском
</a:t>
            </a:r>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Изучаем weekend activities и учимся говорить о выходных просто и понятно.
</a:t>
            </a:r>
            <a:endParaRPr lang="en-US" sz="3600" dirty="0"/>
          </a:p>
        </p:txBody>
      </p:sp>
      <p:sp>
        <p:nvSpPr>
          <p:cNvPr id="7" name="Text 1"/>
          <p:cNvSpPr txBox="1"/>
          <p:nvPr/>
        </p:nvSpPr>
        <p:spPr>
          <a:xfrm>
            <a:off x="3457795" y="4535013"/>
            <a:ext cx="2899500" cy="199200"/>
          </a:xfrm>
          <a:prstGeom prst="rect">
            <a:avLst/>
          </a:prstGeom>
          <a:noFill/>
          <a:ln/>
        </p:spPr>
        <p:txBody>
          <a:bodyPr wrap="square" lIns="0" tIns="0" rIns="0" bIns="0" rtlCol="0" anchor="ctr"/>
          <a:lstStyle/>
          <a:p>
            <a:pPr algn="l" indent="0" marL="0">
              <a:lnSpc>
                <a:spcPct val="100000"/>
              </a:lnSpc>
              <a:buNone/>
            </a:pPr>
            <a:r>
              <a:rPr lang="en-US" sz="1000" dirty="0">
                <a:solidFill>
                  <a:srgbClr val="005C47"/>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4945" y="1437866"/>
            <a:ext cx="4518900" cy="30228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2</a:t>
            </a:r>
            <a:endParaRPr lang="en-US" sz="800" dirty="0"/>
          </a:p>
        </p:txBody>
      </p:sp>
      <p:sp>
        <p:nvSpPr>
          <p:cNvPr id="8" name="Text 1"/>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Зачем шестиклассникам говорить о выходных на английском
</a:t>
            </a:r>
            <a:endParaRPr lang="en-US" sz="3000" dirty="0"/>
          </a:p>
        </p:txBody>
      </p:sp>
      <p:sp>
        <p:nvSpPr>
          <p:cNvPr id="9" name="Text 2"/>
          <p:cNvSpPr txBox="1"/>
          <p:nvPr/>
        </p:nvSpPr>
        <p:spPr>
          <a:xfrm>
            <a:off x="714683" y="1895475"/>
            <a:ext cx="3067200" cy="27744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Эта тема помогает рассказывать о привычках, любимых делах и свободном времени. Ученики повторяют Present Simple, слова often, usually, sometimes, never и учатся отвечать на вопрос: What do you do on weekends?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54056" y="1734491"/>
            <a:ext cx="375600" cy="30048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480143" y="1696931"/>
            <a:ext cx="375729" cy="375729"/>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96516" y="1734504"/>
            <a:ext cx="375729" cy="30058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63776" y="3410904"/>
            <a:ext cx="375729" cy="300583"/>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480143" y="3410904"/>
            <a:ext cx="375729" cy="300583"/>
          </a:xfrm>
          <a:prstGeom prst="rect">
            <a:avLst/>
          </a:prstGeom>
        </p:spPr>
      </p:pic>
      <p:sp>
        <p:nvSpPr>
          <p:cNvPr id="13"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Что школьники обычно делают на выходных?
</a:t>
            </a:r>
            <a:endParaRPr lang="en-US" sz="3000" dirty="0"/>
          </a:p>
        </p:txBody>
      </p:sp>
      <p:sp>
        <p:nvSpPr>
          <p:cNvPr id="14"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3</a:t>
            </a:r>
            <a:endParaRPr lang="en-US" sz="800" dirty="0"/>
          </a:p>
        </p:txBody>
      </p:sp>
      <p:sp>
        <p:nvSpPr>
          <p:cNvPr id="15" name="Text 2"/>
          <p:cNvSpPr txBox="1"/>
          <p:nvPr/>
        </p:nvSpPr>
        <p:spPr>
          <a:xfrm>
            <a:off x="1285601" y="1695597"/>
            <a:ext cx="1619832" cy="1043218"/>
          </a:xfrm>
          <a:prstGeom prst="rect">
            <a:avLst/>
          </a:prstGeom>
          <a:noFill/>
          <a:ln/>
        </p:spPr>
        <p:txBody>
          <a:bodyPr wrap="square" lIns="0" tIns="0" rIns="0" bIns="0" rtlCol="0" anchor="t"/>
          <a:lstStyle/>
          <a:p>
            <a:pPr algn="l" indent="0" marL="0">
              <a:lnSpc>
                <a:spcPct val="100000"/>
              </a:lnSpc>
              <a:buNone/>
            </a:pPr>
            <a:r>
              <a:rPr lang="en-US" sz="1210" b="1" dirty="0">
                <a:solidFill>
                  <a:srgbClr val="000000"/>
                </a:solidFill>
                <a:latin typeface="Arial" pitchFamily="34" charset="0"/>
                <a:ea typeface="Arial" pitchFamily="34" charset="-122"/>
                <a:cs typeface="Arial" pitchFamily="34" charset="-120"/>
              </a:rPr>
              <a:t>Спят дольше
</a:t>
            </a:r>
            <a:pPr algn="l" indent="0" marL="0">
              <a:lnSpc>
                <a:spcPct val="100000"/>
              </a:lnSpc>
              <a:buNone/>
            </a:pPr>
            <a:r>
              <a:rPr lang="en-US" sz="558"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31" dirty="0">
                <a:solidFill>
                  <a:srgbClr val="000000"/>
                </a:solidFill>
                <a:latin typeface="Arial" pitchFamily="34" charset="0"/>
                <a:ea typeface="Arial" pitchFamily="34" charset="-122"/>
                <a:cs typeface="Arial" pitchFamily="34" charset="-120"/>
              </a:rPr>
              <a:t>Многие дети радуются возможности выспаться и не вставать рано. Это удобный способ начать день спокойно и восстановить силы после школьной недели.
</a:t>
            </a:r>
            <a:endParaRPr lang="en-US" sz="1210" dirty="0"/>
          </a:p>
        </p:txBody>
      </p:sp>
      <p:sp>
        <p:nvSpPr>
          <p:cNvPr id="16" name="Text 3"/>
          <p:cNvSpPr txBox="1"/>
          <p:nvPr/>
        </p:nvSpPr>
        <p:spPr>
          <a:xfrm>
            <a:off x="4095169" y="1695597"/>
            <a:ext cx="1619832" cy="1043218"/>
          </a:xfrm>
          <a:prstGeom prst="rect">
            <a:avLst/>
          </a:prstGeom>
          <a:noFill/>
          <a:ln/>
        </p:spPr>
        <p:txBody>
          <a:bodyPr wrap="square" lIns="0" tIns="0" rIns="0" bIns="0" rtlCol="0" anchor="t"/>
          <a:lstStyle/>
          <a:p>
            <a:pPr algn="l" indent="0" marL="0">
              <a:lnSpc>
                <a:spcPct val="100000"/>
              </a:lnSpc>
              <a:buNone/>
            </a:pPr>
            <a:r>
              <a:rPr lang="en-US" sz="1103" b="1" dirty="0">
                <a:solidFill>
                  <a:srgbClr val="000000"/>
                </a:solidFill>
                <a:latin typeface="Arial" pitchFamily="34" charset="0"/>
                <a:ea typeface="Arial" pitchFamily="34" charset="-122"/>
                <a:cs typeface="Arial" pitchFamily="34" charset="-120"/>
              </a:rPr>
              <a:t>Делают домашние задания
</a:t>
            </a:r>
            <a:pPr algn="l" indent="0" marL="0">
              <a:lnSpc>
                <a:spcPct val="100000"/>
              </a:lnSpc>
              <a:buNone/>
            </a:pPr>
            <a:r>
              <a:rPr lang="en-US" sz="50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49" dirty="0">
                <a:solidFill>
                  <a:srgbClr val="000000"/>
                </a:solidFill>
                <a:latin typeface="Arial" pitchFamily="34" charset="0"/>
                <a:ea typeface="Arial" pitchFamily="34" charset="-122"/>
                <a:cs typeface="Arial" pitchFamily="34" charset="-120"/>
              </a:rPr>
              <a:t>Часть выходного обычно уходит на уроки, повторение слов и подготовку к новой неделе. Такое занятие помогает не откладывать важные дела на воскресный вечер.
</a:t>
            </a:r>
            <a:endParaRPr lang="en-US" sz="1103" dirty="0"/>
          </a:p>
        </p:txBody>
      </p:sp>
      <p:sp>
        <p:nvSpPr>
          <p:cNvPr id="17" name="Text 4"/>
          <p:cNvSpPr txBox="1"/>
          <p:nvPr/>
        </p:nvSpPr>
        <p:spPr>
          <a:xfrm>
            <a:off x="6912111" y="1695597"/>
            <a:ext cx="1619832" cy="1043218"/>
          </a:xfrm>
          <a:prstGeom prst="rect">
            <a:avLst/>
          </a:prstGeom>
          <a:noFill/>
          <a:ln/>
        </p:spPr>
        <p:txBody>
          <a:bodyPr wrap="square" lIns="0" tIns="0" rIns="0" bIns="0" rtlCol="0" anchor="t"/>
          <a:lstStyle/>
          <a:p>
            <a:pPr algn="l" indent="0" marL="0">
              <a:lnSpc>
                <a:spcPct val="100000"/>
              </a:lnSpc>
              <a:buNone/>
            </a:pPr>
            <a:r>
              <a:rPr lang="en-US" sz="1186" b="1" dirty="0">
                <a:solidFill>
                  <a:srgbClr val="000000"/>
                </a:solidFill>
                <a:latin typeface="Arial" pitchFamily="34" charset="0"/>
                <a:ea typeface="Arial" pitchFamily="34" charset="-122"/>
                <a:cs typeface="Arial" pitchFamily="34" charset="-120"/>
              </a:rPr>
              <a:t>Помогают семье
</a:t>
            </a:r>
            <a:pPr algn="l" indent="0" marL="0">
              <a:lnSpc>
                <a:spcPct val="100000"/>
              </a:lnSpc>
              <a:buNone/>
            </a:pPr>
            <a:r>
              <a:rPr lang="en-US" sz="547"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12" dirty="0">
                <a:solidFill>
                  <a:srgbClr val="000000"/>
                </a:solidFill>
                <a:latin typeface="Arial" pitchFamily="34" charset="0"/>
                <a:ea typeface="Arial" pitchFamily="34" charset="-122"/>
                <a:cs typeface="Arial" pitchFamily="34" charset="-120"/>
              </a:rPr>
              <a:t>Шестиклассники могут помогать родителям дома, убирать комнату или выполнять простые дела. Это показывает ответственность и позволяет говорить о семейных обязанностях.
</a:t>
            </a:r>
            <a:endParaRPr lang="en-US" sz="1186" dirty="0"/>
          </a:p>
        </p:txBody>
      </p:sp>
      <p:sp>
        <p:nvSpPr>
          <p:cNvPr id="18" name="Text 5"/>
          <p:cNvSpPr txBox="1"/>
          <p:nvPr/>
        </p:nvSpPr>
        <p:spPr>
          <a:xfrm>
            <a:off x="1285601" y="3362165"/>
            <a:ext cx="1619832" cy="1043218"/>
          </a:xfrm>
          <a:prstGeom prst="rect">
            <a:avLst/>
          </a:prstGeom>
          <a:noFill/>
          <a:ln/>
        </p:spPr>
        <p:txBody>
          <a:bodyPr wrap="square" lIns="0" tIns="0" rIns="0" bIns="0" rtlCol="0" anchor="t"/>
          <a:lstStyle/>
          <a:p>
            <a:pPr algn="l" indent="0" marL="0">
              <a:lnSpc>
                <a:spcPct val="100000"/>
              </a:lnSpc>
              <a:buNone/>
            </a:pPr>
            <a:r>
              <a:rPr lang="en-US" sz="1160" b="1" dirty="0">
                <a:solidFill>
                  <a:srgbClr val="000000"/>
                </a:solidFill>
                <a:latin typeface="Arial" pitchFamily="34" charset="0"/>
                <a:ea typeface="Arial" pitchFamily="34" charset="-122"/>
                <a:cs typeface="Arial" pitchFamily="34" charset="-120"/>
              </a:rPr>
              <a:t>Играют и смотрят фильмы
</a:t>
            </a:r>
            <a:pPr algn="l" indent="0" marL="0">
              <a:lnSpc>
                <a:spcPct val="100000"/>
              </a:lnSpc>
              <a:buNone/>
            </a:pPr>
            <a:r>
              <a:rPr lang="en-US" sz="536"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93" dirty="0">
                <a:solidFill>
                  <a:srgbClr val="000000"/>
                </a:solidFill>
                <a:latin typeface="Arial" pitchFamily="34" charset="0"/>
                <a:ea typeface="Arial" pitchFamily="34" charset="-122"/>
                <a:cs typeface="Arial" pitchFamily="34" charset="-120"/>
              </a:rPr>
              <a:t>Во время отдыха дети играют в компьютерные игры, смотрят фильмы или читают книги. Эти занятия легко описать короткими фразами и связать с личным опытом.
</a:t>
            </a:r>
            <a:endParaRPr lang="en-US" sz="1160" dirty="0"/>
          </a:p>
        </p:txBody>
      </p:sp>
      <p:sp>
        <p:nvSpPr>
          <p:cNvPr id="19" name="Text 6"/>
          <p:cNvSpPr txBox="1"/>
          <p:nvPr/>
        </p:nvSpPr>
        <p:spPr>
          <a:xfrm>
            <a:off x="4095169" y="3362165"/>
            <a:ext cx="1619832" cy="1043218"/>
          </a:xfrm>
          <a:prstGeom prst="rect">
            <a:avLst/>
          </a:prstGeom>
          <a:noFill/>
          <a:ln/>
        </p:spPr>
        <p:txBody>
          <a:bodyPr wrap="square" lIns="0" tIns="0" rIns="0" bIns="0" rtlCol="0" anchor="t"/>
          <a:lstStyle/>
          <a:p>
            <a:pPr algn="l" indent="0" marL="0">
              <a:lnSpc>
                <a:spcPct val="100000"/>
              </a:lnSpc>
              <a:buNone/>
            </a:pPr>
            <a:r>
              <a:rPr lang="en-US" sz="1082" b="1" dirty="0">
                <a:solidFill>
                  <a:srgbClr val="000000"/>
                </a:solidFill>
                <a:latin typeface="Arial" pitchFamily="34" charset="0"/>
                <a:ea typeface="Arial" pitchFamily="34" charset="-122"/>
                <a:cs typeface="Arial" pitchFamily="34" charset="-120"/>
              </a:rPr>
              <a:t>Гуляют и встречаются с друзьями
</a:t>
            </a:r>
            <a:pPr algn="l" indent="0" marL="0">
              <a:lnSpc>
                <a:spcPct val="100000"/>
              </a:lnSpc>
              <a:buNone/>
            </a:pPr>
            <a:r>
              <a:rPr lang="en-US" sz="49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32" dirty="0">
                <a:solidFill>
                  <a:srgbClr val="000000"/>
                </a:solidFill>
                <a:latin typeface="Arial" pitchFamily="34" charset="0"/>
                <a:ea typeface="Arial" pitchFamily="34" charset="-122"/>
                <a:cs typeface="Arial" pitchFamily="34" charset="-120"/>
              </a:rPr>
              <a:t>На выходных ученики часто выходят на улицу, встречаются с друзьями и проводят время вне дома. Такие ситуации удобны для рассказа с помощью фраз I usually и On Sunday I.
</a:t>
            </a:r>
            <a:endParaRPr lang="en-US" sz="1082"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73461" y="1491249"/>
            <a:ext cx="4486275" cy="2705100"/>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4</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Самые популярные занятия на выходных в опросе класса
</a:t>
            </a:r>
            <a:endParaRPr lang="en-US" sz="3000" dirty="0"/>
          </a:p>
        </p:txBody>
      </p:sp>
      <p:sp>
        <p:nvSpPr>
          <p:cNvPr id="7" name="Text 2"/>
          <p:cNvSpPr txBox="1"/>
          <p:nvPr/>
        </p:nvSpPr>
        <p:spPr>
          <a:xfrm>
            <a:off x="714683"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Результаты показывают, что выходные у школьников редко бывают однообразными и обычно сочетают несколько разных занятий.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Условный опрос класса, 2025
</a:t>
            </a:r>
            <a:endParaRPr lang="en-US" sz="1200" dirty="0"/>
          </a:p>
        </p:txBody>
      </p:sp>
      <p:sp>
        <p:nvSpPr>
          <p:cNvPr id="8" name="Text 3"/>
          <p:cNvSpPr txBox="1"/>
          <p:nvPr/>
        </p:nvSpPr>
        <p:spPr>
          <a:xfrm>
            <a:off x="4264096" y="4371975"/>
            <a:ext cx="3503233"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Чаще всего дети выбирают отдых дома, но почти столько же времени уходит на прогулки и общение с семьёй.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92120" y="1543987"/>
            <a:ext cx="2912754" cy="295118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005C47"/>
                </a:solidFill>
                <a:latin typeface="Arial" pitchFamily="34" charset="0"/>
                <a:ea typeface="Arial" pitchFamily="34" charset="-122"/>
                <a:cs typeface="Arial" pitchFamily="34" charset="-120"/>
              </a:rPr>
              <a:t>Занятия на улице в выходные
</a:t>
            </a:r>
            <a:endParaRPr lang="en-US" sz="3000" dirty="0"/>
          </a:p>
        </p:txBody>
      </p:sp>
      <p:sp>
        <p:nvSpPr>
          <p:cNvPr id="11" name="Text 1"/>
          <p:cNvSpPr txBox="1"/>
          <p:nvPr/>
        </p:nvSpPr>
        <p:spPr>
          <a:xfrm>
            <a:off x="8053388"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000000"/>
                </a:solidFill>
                <a:latin typeface="Arial" pitchFamily="34" charset="0"/>
                <a:ea typeface="Arial" pitchFamily="34" charset="-122"/>
                <a:cs typeface="Arial" pitchFamily="34" charset="-120"/>
              </a:rPr>
              <a:t>5</a:t>
            </a:r>
            <a:endParaRPr lang="en-US" sz="800" dirty="0"/>
          </a:p>
        </p:txBody>
      </p:sp>
      <p:sp>
        <p:nvSpPr>
          <p:cNvPr id="12" name="Text 2"/>
          <p:cNvSpPr txBox="1"/>
          <p:nvPr/>
        </p:nvSpPr>
        <p:spPr>
          <a:xfrm>
            <a:off x="431800" y="1775752"/>
            <a:ext cx="2536338" cy="754126"/>
          </a:xfrm>
          <a:prstGeom prst="rect">
            <a:avLst/>
          </a:prstGeom>
          <a:noFill/>
          <a:ln/>
        </p:spPr>
        <p:txBody>
          <a:bodyPr wrap="square" lIns="0" tIns="0" rIns="0" bIns="0" rtlCol="0" anchor="t"/>
          <a:lstStyle/>
          <a:p>
            <a:pPr algn="l" indent="0" marL="0">
              <a:lnSpc>
                <a:spcPct val="100000"/>
              </a:lnSpc>
              <a:buNone/>
            </a:pPr>
            <a:r>
              <a:rPr lang="en-US" sz="1264" b="1" dirty="0">
                <a:solidFill>
                  <a:srgbClr val="FFFFFF"/>
                </a:solidFill>
                <a:latin typeface="Arial" pitchFamily="34" charset="0"/>
                <a:ea typeface="Arial" pitchFamily="34" charset="-122"/>
                <a:cs typeface="Arial" pitchFamily="34" charset="-120"/>
              </a:rPr>
              <a:t>Прогулка в парке
</a:t>
            </a:r>
            <a:pPr algn="l" indent="0" marL="0">
              <a:lnSpc>
                <a:spcPct val="100000"/>
              </a:lnSpc>
              <a:buNone/>
            </a:pPr>
            <a:r>
              <a:rPr lang="en-US" sz="58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73" dirty="0">
                <a:solidFill>
                  <a:srgbClr val="FFFFFF"/>
                </a:solidFill>
                <a:latin typeface="Arial" pitchFamily="34" charset="0"/>
                <a:ea typeface="Arial" pitchFamily="34" charset="-122"/>
                <a:cs typeface="Arial" pitchFamily="34" charset="-120"/>
              </a:rPr>
              <a:t>Гулять в парке приятно, когда погода хорошая и есть свободное время. Во время прогулки можно двигаться, разговаривать с друзьями и наблюдать за природой.
</a:t>
            </a:r>
            <a:endParaRPr lang="en-US" sz="1264" dirty="0"/>
          </a:p>
        </p:txBody>
      </p:sp>
      <p:sp>
        <p:nvSpPr>
          <p:cNvPr id="13" name="Text 3"/>
          <p:cNvSpPr txBox="1"/>
          <p:nvPr/>
        </p:nvSpPr>
        <p:spPr>
          <a:xfrm>
            <a:off x="431800" y="2716188"/>
            <a:ext cx="2536338" cy="754126"/>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Игры с мячом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Футбол, бадминтон и другие подвижные игры подходят для двора или площадки. Они развивают выносливость, а ещё учат играть вместе и соблюдать правила.
</a:t>
            </a:r>
            <a:endParaRPr lang="en-US" sz="1300" dirty="0"/>
          </a:p>
        </p:txBody>
      </p:sp>
      <p:sp>
        <p:nvSpPr>
          <p:cNvPr id="14" name="Text 4"/>
          <p:cNvSpPr txBox="1"/>
          <p:nvPr/>
        </p:nvSpPr>
        <p:spPr>
          <a:xfrm>
            <a:off x="3195411" y="1769635"/>
            <a:ext cx="2536338" cy="754126"/>
          </a:xfrm>
          <a:prstGeom prst="rect">
            <a:avLst/>
          </a:prstGeom>
          <a:noFill/>
          <a:ln/>
        </p:spPr>
        <p:txBody>
          <a:bodyPr wrap="square" lIns="0" tIns="0" rIns="0" bIns="0" rtlCol="0" anchor="t"/>
          <a:lstStyle/>
          <a:p>
            <a:pPr algn="l" indent="0" marL="0">
              <a:lnSpc>
                <a:spcPct val="100000"/>
              </a:lnSpc>
              <a:buNone/>
            </a:pPr>
            <a:r>
              <a:rPr lang="en-US" sz="1176" b="1" dirty="0">
                <a:solidFill>
                  <a:srgbClr val="FFFFFF"/>
                </a:solidFill>
                <a:latin typeface="Arial" pitchFamily="34" charset="0"/>
                <a:ea typeface="Arial" pitchFamily="34" charset="-122"/>
                <a:cs typeface="Arial" pitchFamily="34" charset="-120"/>
              </a:rPr>
              <a:t>Велосипед и самокат
</a:t>
            </a:r>
            <a:pPr algn="l" indent="0" marL="0">
              <a:lnSpc>
                <a:spcPct val="100000"/>
              </a:lnSpc>
              <a:buNone/>
            </a:pPr>
            <a:r>
              <a:rPr lang="en-US" sz="543"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4" dirty="0">
                <a:solidFill>
                  <a:srgbClr val="FFFFFF"/>
                </a:solidFill>
                <a:latin typeface="Arial" pitchFamily="34" charset="0"/>
                <a:ea typeface="Arial" pitchFamily="34" charset="-122"/>
                <a:cs typeface="Arial" pitchFamily="34" charset="-120"/>
              </a:rPr>
              <a:t>Катание на велосипеде или самокате делает выходной более активным. Такие занятия помогают детям много двигаться и чувствовать себя бодро после долгого сидения в школе.
</a:t>
            </a:r>
            <a:endParaRPr lang="en-US" sz="1176" dirty="0"/>
          </a:p>
        </p:txBody>
      </p:sp>
      <p:sp>
        <p:nvSpPr>
          <p:cNvPr id="15" name="Text 5"/>
          <p:cNvSpPr txBox="1"/>
          <p:nvPr/>
        </p:nvSpPr>
        <p:spPr>
          <a:xfrm>
            <a:off x="428625" y="3707678"/>
            <a:ext cx="2536338" cy="754126"/>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Пикник и отдых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Небольшой пикник делает прогулку спокойной и приятной. Достаточно взять еду, воду и хорошее настроение, чтобы провести время на улице без спешки.
</a:t>
            </a:r>
            <a:endParaRPr lang="en-US" sz="1300" dirty="0"/>
          </a:p>
        </p:txBody>
      </p:sp>
      <p:sp>
        <p:nvSpPr>
          <p:cNvPr id="16" name="Text 6"/>
          <p:cNvSpPr txBox="1"/>
          <p:nvPr/>
        </p:nvSpPr>
        <p:spPr>
          <a:xfrm>
            <a:off x="3195411" y="2716188"/>
            <a:ext cx="2536338" cy="754126"/>
          </a:xfrm>
          <a:prstGeom prst="rect">
            <a:avLst/>
          </a:prstGeom>
          <a:noFill/>
          <a:ln/>
        </p:spPr>
        <p:txBody>
          <a:bodyPr wrap="square" lIns="0" tIns="0" rIns="0" bIns="0" rtlCol="0" anchor="t"/>
          <a:lstStyle/>
          <a:p>
            <a:pPr algn="l" indent="0" marL="0">
              <a:lnSpc>
                <a:spcPct val="100000"/>
              </a:lnSpc>
              <a:buNone/>
            </a:pPr>
            <a:r>
              <a:rPr lang="en-US" sz="1296" b="1" dirty="0">
                <a:solidFill>
                  <a:srgbClr val="FFFFFF"/>
                </a:solidFill>
                <a:latin typeface="Arial" pitchFamily="34" charset="0"/>
                <a:ea typeface="Arial" pitchFamily="34" charset="-122"/>
                <a:cs typeface="Arial" pitchFamily="34" charset="-120"/>
              </a:rPr>
              <a:t>Встреча с друзьями
</a:t>
            </a:r>
            <a:pPr algn="l" indent="0" marL="0">
              <a:lnSpc>
                <a:spcPct val="100000"/>
              </a:lnSpc>
              <a:buNone/>
            </a:pPr>
            <a:r>
              <a:rPr lang="en-US" sz="598"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97" dirty="0">
                <a:solidFill>
                  <a:srgbClr val="FFFFFF"/>
                </a:solidFill>
                <a:latin typeface="Arial" pitchFamily="34" charset="0"/>
                <a:ea typeface="Arial" pitchFamily="34" charset="-122"/>
                <a:cs typeface="Arial" pitchFamily="34" charset="-120"/>
              </a:rPr>
              <a:t>На свежем воздухе удобно гулять, разговаривать и устраивать короткие совместные игры. Для такого рассказа подойдут слова walk, meet, play и have fun.
</a:t>
            </a:r>
            <a:endParaRPr lang="en-US" sz="1296"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011146" y="3073737"/>
            <a:ext cx="2794715" cy="1700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Домашние занятия на выходных
</a:t>
            </a:r>
            <a:endParaRPr lang="en-US" sz="3000" dirty="0"/>
          </a:p>
        </p:txBody>
      </p:sp>
      <p:sp>
        <p:nvSpPr>
          <p:cNvPr id="11" name="Text 1"/>
          <p:cNvSpPr txBox="1"/>
          <p:nvPr/>
        </p:nvSpPr>
        <p:spPr>
          <a:xfrm>
            <a:off x="1285601" y="1695595"/>
            <a:ext cx="1619832" cy="1043218"/>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Чтение
</a:t>
            </a:r>
            <a:pPr algn="l" indent="0" marL="0">
              <a:lnSpc>
                <a:spcPct val="100000"/>
              </a:lnSpc>
              <a:buNone/>
            </a:pPr>
            <a:r>
              <a:rPr lang="en-US" sz="55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23" dirty="0">
                <a:solidFill>
                  <a:srgbClr val="000000"/>
                </a:solidFill>
                <a:latin typeface="Arial" pitchFamily="34" charset="0"/>
                <a:ea typeface="Arial" pitchFamily="34" charset="-122"/>
                <a:cs typeface="Arial" pitchFamily="34" charset="-120"/>
              </a:rPr>
              <a:t>Чтение комиксов или книг подходит для тихого и спокойного отдыха. Это занятие помогает расслабиться, узнать что-то новое и провести время без шума и спешки.
</a:t>
            </a:r>
            <a:endParaRPr lang="en-US" sz="1200" dirty="0"/>
          </a:p>
        </p:txBody>
      </p:sp>
      <p:sp>
        <p:nvSpPr>
          <p:cNvPr id="12" name="Text 2"/>
          <p:cNvSpPr txBox="1"/>
          <p:nvPr/>
        </p:nvSpPr>
        <p:spPr>
          <a:xfrm>
            <a:off x="4095169" y="1695595"/>
            <a:ext cx="1619832" cy="1043218"/>
          </a:xfrm>
          <a:prstGeom prst="rect">
            <a:avLst/>
          </a:prstGeom>
          <a:noFill/>
          <a:ln/>
        </p:spPr>
        <p:txBody>
          <a:bodyPr wrap="square" lIns="0" tIns="0" rIns="0" bIns="0" rtlCol="0" anchor="t"/>
          <a:lstStyle/>
          <a:p>
            <a:pPr algn="l" indent="0" marL="0">
              <a:lnSpc>
                <a:spcPct val="100000"/>
              </a:lnSpc>
              <a:buNone/>
            </a:pPr>
            <a:r>
              <a:rPr lang="en-US" sz="1046" b="1" dirty="0">
                <a:solidFill>
                  <a:srgbClr val="000000"/>
                </a:solidFill>
                <a:latin typeface="Arial" pitchFamily="34" charset="0"/>
                <a:ea typeface="Arial" pitchFamily="34" charset="-122"/>
                <a:cs typeface="Arial" pitchFamily="34" charset="-120"/>
              </a:rPr>
              <a:t>Рисование и творчество
</a:t>
            </a:r>
            <a:pPr algn="l" indent="0" marL="0">
              <a:lnSpc>
                <a:spcPct val="100000"/>
              </a:lnSpc>
              <a:buNone/>
            </a:pPr>
            <a:r>
              <a:rPr lang="en-US" sz="483"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05" dirty="0">
                <a:solidFill>
                  <a:srgbClr val="000000"/>
                </a:solidFill>
                <a:latin typeface="Arial" pitchFamily="34" charset="0"/>
                <a:ea typeface="Arial" pitchFamily="34" charset="-122"/>
                <a:cs typeface="Arial" pitchFamily="34" charset="-120"/>
              </a:rPr>
              <a:t>Дома удобно рисовать, лепить, делать поделки и пробовать новые идеи. Такие занятия интересны детям, которым нравится работать с цветами, бумагой и простыми материалами.
</a:t>
            </a:r>
            <a:endParaRPr lang="en-US" sz="1046" dirty="0"/>
          </a:p>
        </p:txBody>
      </p:sp>
      <p:sp>
        <p:nvSpPr>
          <p:cNvPr id="13" name="Text 3"/>
          <p:cNvSpPr txBox="1"/>
          <p:nvPr/>
        </p:nvSpPr>
        <p:spPr>
          <a:xfrm>
            <a:off x="6912111" y="1695595"/>
            <a:ext cx="1619832" cy="1043218"/>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Игры и головоломки
</a:t>
            </a:r>
            <a:pPr algn="l" indent="0" marL="0">
              <a:lnSpc>
                <a:spcPct val="100000"/>
              </a:lnSpc>
              <a:buNone/>
            </a:pPr>
            <a:r>
              <a:rPr lang="en-US" sz="55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23" dirty="0">
                <a:solidFill>
                  <a:srgbClr val="000000"/>
                </a:solidFill>
                <a:latin typeface="Arial" pitchFamily="34" charset="0"/>
                <a:ea typeface="Arial" pitchFamily="34" charset="-122"/>
                <a:cs typeface="Arial" pitchFamily="34" charset="-120"/>
              </a:rPr>
              <a:t>Настольные игры, пазлы и другие задания помогают провести время весело и полезно. Они развивают внимание, терпение и умение работать вместе с близкими.
</a:t>
            </a:r>
            <a:endParaRPr lang="en-US" sz="1200" dirty="0"/>
          </a:p>
        </p:txBody>
      </p:sp>
      <p:sp>
        <p:nvSpPr>
          <p:cNvPr id="14" name="Text 4"/>
          <p:cNvSpPr txBox="1"/>
          <p:nvPr/>
        </p:nvSpPr>
        <p:spPr>
          <a:xfrm>
            <a:off x="1288776" y="3362164"/>
            <a:ext cx="1619832" cy="1043218"/>
          </a:xfrm>
          <a:prstGeom prst="rect">
            <a:avLst/>
          </a:prstGeom>
          <a:noFill/>
          <a:ln/>
        </p:spPr>
        <p:txBody>
          <a:bodyPr wrap="square" lIns="0" tIns="0" rIns="0" bIns="0" rtlCol="0" anchor="t"/>
          <a:lstStyle/>
          <a:p>
            <a:pPr algn="l" indent="0" marL="0">
              <a:lnSpc>
                <a:spcPct val="100000"/>
              </a:lnSpc>
              <a:buNone/>
            </a:pPr>
            <a:r>
              <a:rPr lang="en-US" sz="1129" b="1" dirty="0">
                <a:solidFill>
                  <a:srgbClr val="000000"/>
                </a:solidFill>
                <a:latin typeface="Arial" pitchFamily="34" charset="0"/>
                <a:ea typeface="Arial" pitchFamily="34" charset="-122"/>
                <a:cs typeface="Arial" pitchFamily="34" charset="-120"/>
              </a:rPr>
              <a:t>Простая готовка
</a:t>
            </a:r>
            <a:pPr algn="l" indent="0" marL="0">
              <a:lnSpc>
                <a:spcPct val="100000"/>
              </a:lnSpc>
              <a:buNone/>
            </a:pPr>
            <a:r>
              <a:rPr lang="en-US" sz="521"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68" dirty="0">
                <a:solidFill>
                  <a:srgbClr val="000000"/>
                </a:solidFill>
                <a:latin typeface="Arial" pitchFamily="34" charset="0"/>
                <a:ea typeface="Arial" pitchFamily="34" charset="-122"/>
                <a:cs typeface="Arial" pitchFamily="34" charset="-120"/>
              </a:rPr>
              <a:t>Некоторые школьники помогают готовить простые перекусы, например бутерброды или фрукты. Это полезное домашнее дело, которое легко описать в коротком рассказе о выходных.
</a:t>
            </a:r>
            <a:endParaRPr lang="en-US" sz="1129" dirty="0"/>
          </a:p>
        </p:txBody>
      </p:sp>
      <p:sp>
        <p:nvSpPr>
          <p:cNvPr id="15" name="Text 5"/>
          <p:cNvSpPr txBox="1"/>
          <p:nvPr/>
        </p:nvSpPr>
        <p:spPr>
          <a:xfrm>
            <a:off x="4095169" y="3362164"/>
            <a:ext cx="1619832" cy="1043218"/>
          </a:xfrm>
          <a:prstGeom prst="rect">
            <a:avLst/>
          </a:prstGeom>
          <a:noFill/>
          <a:ln/>
        </p:spPr>
        <p:txBody>
          <a:bodyPr wrap="square" lIns="0" tIns="0" rIns="0" bIns="0" rtlCol="0" anchor="t"/>
          <a:lstStyle/>
          <a:p>
            <a:pPr algn="l" indent="0" marL="0">
              <a:lnSpc>
                <a:spcPct val="100000"/>
              </a:lnSpc>
              <a:buNone/>
            </a:pPr>
            <a:r>
              <a:rPr lang="en-US" sz="1256" b="1" dirty="0">
                <a:solidFill>
                  <a:srgbClr val="000000"/>
                </a:solidFill>
                <a:latin typeface="Arial" pitchFamily="34" charset="0"/>
                <a:ea typeface="Arial" pitchFamily="34" charset="-122"/>
                <a:cs typeface="Arial" pitchFamily="34" charset="-120"/>
              </a:rPr>
              <a:t>Музыка и порядок
</a:t>
            </a:r>
            <a:pPr algn="l" indent="0" marL="0">
              <a:lnSpc>
                <a:spcPct val="100000"/>
              </a:lnSpc>
              <a:buNone/>
            </a:pPr>
            <a:r>
              <a:rPr lang="en-US" sz="57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66" dirty="0">
                <a:solidFill>
                  <a:srgbClr val="000000"/>
                </a:solidFill>
                <a:latin typeface="Arial" pitchFamily="34" charset="0"/>
                <a:ea typeface="Arial" pitchFamily="34" charset="-122"/>
                <a:cs typeface="Arial" pitchFamily="34" charset="-120"/>
              </a:rPr>
              <a:t>Слушать музыку, убирать комнату и наводить порядок тоже можно дома. Такие действия хорошо подходят для спокойного дня, когда хочется отдыха и уюта.
</a:t>
            </a:r>
            <a:endParaRPr lang="en-US" sz="1256" dirty="0"/>
          </a:p>
        </p:txBody>
      </p:sp>
      <p:sp>
        <p:nvSpPr>
          <p:cNvPr id="16" name="Text 6"/>
          <p:cNvSpPr txBox="1"/>
          <p:nvPr/>
        </p:nvSpPr>
        <p:spPr>
          <a:xfrm>
            <a:off x="8053388"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6</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2055402"/>
            <a:ext cx="4486275" cy="1576794"/>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7</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Занятия на выходных: время и усилия
</a:t>
            </a:r>
            <a:endParaRPr lang="en-US" sz="3000" dirty="0"/>
          </a:p>
        </p:txBody>
      </p:sp>
      <p:sp>
        <p:nvSpPr>
          <p:cNvPr id="7" name="Text 2"/>
          <p:cNvSpPr txBox="1"/>
          <p:nvPr/>
        </p:nvSpPr>
        <p:spPr>
          <a:xfrm>
            <a:off x="5384167"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У разных дел разная продолжительность, место и уровень энергии. Это помогает выбирать занятие по ситуации.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Учебный пример для урока английского языка
</a:t>
            </a:r>
            <a:endParaRPr lang="en-US" sz="1200" dirty="0"/>
          </a:p>
        </p:txBody>
      </p:sp>
      <p:sp>
        <p:nvSpPr>
          <p:cNvPr id="8" name="Text 3"/>
          <p:cNvSpPr txBox="1"/>
          <p:nvPr/>
        </p:nvSpPr>
        <p:spPr>
          <a:xfrm>
            <a:off x="419260" y="4371975"/>
            <a:ext cx="4496414"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Активные дела требуют больше сил, а спокойные занятия подходят для короткого отдыха и восстановления.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1536435"/>
            <a:ext cx="8331111" cy="29896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8</a:t>
            </a:r>
            <a:endParaRPr lang="en-US" sz="800" dirty="0"/>
          </a:p>
        </p:txBody>
      </p:sp>
      <p:sp>
        <p:nvSpPr>
          <p:cNvPr id="7" name="Text 1"/>
          <p:cNvSpPr txBox="1"/>
          <p:nvPr/>
        </p:nvSpPr>
        <p:spPr>
          <a:xfrm>
            <a:off x="428625" y="368710"/>
            <a:ext cx="7867342" cy="845344"/>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выбрать занятие на выходные
</a:t>
            </a:r>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80000"/>
              </a:lnSpc>
              <a:buNone/>
            </a:pPr>
            <a:r>
              <a:rPr lang="en-US" sz="1200" dirty="0">
                <a:solidFill>
                  <a:srgbClr val="FFFFFF"/>
                </a:solidFill>
                <a:latin typeface="Arial" pitchFamily="34" charset="0"/>
                <a:ea typeface="Arial" pitchFamily="34" charset="-122"/>
                <a:cs typeface="Arial" pitchFamily="34" charset="-120"/>
              </a:rPr>
              <a:t>Схема построена по логике: свободное время, погода, настроение и обязанности.
</a:t>
            </a:r>
            <a:endParaRPr lang="en-US" sz="3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Семейные выходные: привычный порядок дел
</a:t>
            </a:r>
            <a:endParaRPr lang="en-US" sz="3000" dirty="0"/>
          </a:p>
        </p:txBody>
      </p:sp>
      <p:sp>
        <p:nvSpPr>
          <p:cNvPr id="8"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9</a:t>
            </a:r>
            <a:endParaRPr lang="en-US" sz="800" dirty="0"/>
          </a:p>
        </p:txBody>
      </p:sp>
      <p:sp>
        <p:nvSpPr>
          <p:cNvPr id="9" name="Text 2"/>
          <p:cNvSpPr txBox="1"/>
          <p:nvPr/>
        </p:nvSpPr>
        <p:spPr>
          <a:xfrm>
            <a:off x="582935" y="2222080"/>
            <a:ext cx="1285240" cy="1224854"/>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Утро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Семья завтракает вместе и спокойно начинает день. Это время удобно для разговоров, планов и коротких домашних дел.
</a:t>
            </a:r>
            <a:endParaRPr lang="en-US" sz="1200" dirty="0"/>
          </a:p>
        </p:txBody>
      </p:sp>
      <p:sp>
        <p:nvSpPr>
          <p:cNvPr id="10" name="Text 3"/>
          <p:cNvSpPr txBox="1"/>
          <p:nvPr/>
        </p:nvSpPr>
        <p:spPr>
          <a:xfrm>
            <a:off x="2593844" y="2326650"/>
            <a:ext cx="1285241" cy="1224854"/>
          </a:xfrm>
          <a:prstGeom prst="rect">
            <a:avLst/>
          </a:prstGeom>
          <a:noFill/>
          <a:ln/>
        </p:spPr>
        <p:txBody>
          <a:bodyPr wrap="square" lIns="0" tIns="0" rIns="0" bIns="0" rtlCol="0" anchor="ctr"/>
          <a:lstStyle/>
          <a:p>
            <a:pPr algn="l" indent="0" marL="0">
              <a:lnSpc>
                <a:spcPct val="100000"/>
              </a:lnSpc>
              <a:buNone/>
            </a:pPr>
            <a:r>
              <a:rPr lang="en-US" sz="1180" b="1" dirty="0">
                <a:solidFill>
                  <a:srgbClr val="E3E8D1"/>
                </a:solidFill>
                <a:latin typeface="Arial" pitchFamily="34" charset="0"/>
                <a:ea typeface="Arial" pitchFamily="34" charset="-122"/>
                <a:cs typeface="Arial" pitchFamily="34" charset="-120"/>
              </a:rPr>
              <a:t>День
</a:t>
            </a:r>
            <a:pPr algn="l" indent="0" marL="0">
              <a:lnSpc>
                <a:spcPct val="100000"/>
              </a:lnSpc>
              <a:buNone/>
            </a:pPr>
            <a:r>
              <a:rPr lang="en-US" sz="492"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885" dirty="0">
                <a:solidFill>
                  <a:srgbClr val="E3E8D1"/>
                </a:solidFill>
                <a:latin typeface="Arial" pitchFamily="34" charset="0"/>
                <a:ea typeface="Arial" pitchFamily="34" charset="-122"/>
                <a:cs typeface="Arial" pitchFamily="34" charset="-120"/>
              </a:rPr>
              <a:t>После завтрака можно сходить в магазин, убрать квартиру или навестить бабушку и дедушку. Такие занятия учат делиться обязанностями и проводить время вместе.
</a:t>
            </a:r>
            <a:endParaRPr lang="en-US" sz="1180" dirty="0"/>
          </a:p>
        </p:txBody>
      </p:sp>
      <p:sp>
        <p:nvSpPr>
          <p:cNvPr id="11" name="Text 4"/>
          <p:cNvSpPr txBox="1"/>
          <p:nvPr/>
        </p:nvSpPr>
        <p:spPr>
          <a:xfrm>
            <a:off x="4622859" y="2729986"/>
            <a:ext cx="1285240" cy="1224854"/>
          </a:xfrm>
          <a:prstGeom prst="rect">
            <a:avLst/>
          </a:prstGeom>
          <a:noFill/>
          <a:ln/>
        </p:spPr>
        <p:txBody>
          <a:bodyPr wrap="square" lIns="0" tIns="0" rIns="0" bIns="0" rtlCol="0" anchor="ctr"/>
          <a:lstStyle/>
          <a:p>
            <a:pPr algn="l" indent="0" marL="0">
              <a:lnSpc>
                <a:spcPct val="100000"/>
              </a:lnSpc>
              <a:buNone/>
            </a:pPr>
            <a:r>
              <a:rPr lang="en-US" sz="1051" b="1" dirty="0">
                <a:solidFill>
                  <a:srgbClr val="E3E8D1"/>
                </a:solidFill>
                <a:latin typeface="Arial" pitchFamily="34" charset="0"/>
                <a:ea typeface="Arial" pitchFamily="34" charset="-122"/>
                <a:cs typeface="Arial" pitchFamily="34" charset="-120"/>
              </a:rPr>
              <a:t>Вторая половина дня
</a:t>
            </a:r>
            <a:pPr algn="l" indent="0" marL="0">
              <a:lnSpc>
                <a:spcPct val="100000"/>
              </a:lnSpc>
              <a:buNone/>
            </a:pPr>
            <a:r>
              <a:rPr lang="en-US" sz="438"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788" dirty="0">
                <a:solidFill>
                  <a:srgbClr val="E3E8D1"/>
                </a:solidFill>
                <a:latin typeface="Arial" pitchFamily="34" charset="0"/>
                <a:ea typeface="Arial" pitchFamily="34" charset="-122"/>
                <a:cs typeface="Arial" pitchFamily="34" charset="-120"/>
              </a:rPr>
              <a:t>Днём семья часто выбирает кино, прогулку или пикник. Общие занятия создают ощущение отдыха и помогают школьнику описать выходной в нескольких простых предложениях.
</a:t>
            </a:r>
            <a:endParaRPr lang="en-US" sz="1051" dirty="0"/>
          </a:p>
        </p:txBody>
      </p:sp>
      <p:sp>
        <p:nvSpPr>
          <p:cNvPr id="12" name="Text 5"/>
          <p:cNvSpPr txBox="1"/>
          <p:nvPr/>
        </p:nvSpPr>
        <p:spPr>
          <a:xfrm>
            <a:off x="6652979" y="3135308"/>
            <a:ext cx="1285240" cy="1224854"/>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Вечер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Вечером дети и родители готовятся к новой неделе, собирают вещи и отдыхают. Это хороший момент, чтобы закончить день спокойно и без спешки.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50536" y="1502125"/>
            <a:ext cx="2595703" cy="199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92475" y="1503006"/>
            <a:ext cx="2598075" cy="1991688"/>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45625" y="1503006"/>
            <a:ext cx="2598075" cy="1991688"/>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Город и природа: где проходят выходные
</a:t>
            </a:r>
            <a:endParaRPr lang="en-US" sz="3000" dirty="0"/>
          </a:p>
        </p:txBody>
      </p:sp>
      <p:sp>
        <p:nvSpPr>
          <p:cNvPr id="11"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10</a:t>
            </a:r>
            <a:endParaRPr lang="en-US" sz="800" dirty="0"/>
          </a:p>
        </p:txBody>
      </p:sp>
      <p:sp>
        <p:nvSpPr>
          <p:cNvPr id="12" name="Text 2"/>
          <p:cNvSpPr txBox="1"/>
          <p:nvPr/>
        </p:nvSpPr>
        <p:spPr>
          <a:xfrm>
            <a:off x="468844" y="3631931"/>
            <a:ext cx="2586548" cy="1037893"/>
          </a:xfrm>
          <a:prstGeom prst="rect">
            <a:avLst/>
          </a:prstGeom>
          <a:noFill/>
          <a:ln/>
        </p:spPr>
        <p:txBody>
          <a:bodyPr wrap="square" lIns="0" tIns="0" rIns="0" bIns="0" rtlCol="0" anchor="t"/>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Городской выходной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городе дети могут пойти в музей, библиотеку или кино, а затем заглянуть в парк. Такие места удобны, когда хочется совместить отдых, прогулку и новые впечатления. Для рассказа подойдут слова city, park, cinema и sports ground.
</a:t>
            </a:r>
            <a:endParaRPr lang="en-US" sz="1200" dirty="0"/>
          </a:p>
        </p:txBody>
      </p:sp>
      <p:sp>
        <p:nvSpPr>
          <p:cNvPr id="13" name="Text 3"/>
          <p:cNvSpPr txBox="1"/>
          <p:nvPr/>
        </p:nvSpPr>
        <p:spPr>
          <a:xfrm>
            <a:off x="3283702" y="3631931"/>
            <a:ext cx="2586548" cy="1037893"/>
          </a:xfrm>
          <a:prstGeom prst="rect">
            <a:avLst/>
          </a:prstGeom>
          <a:noFill/>
          <a:ln/>
        </p:spPr>
        <p:txBody>
          <a:bodyPr wrap="square" lIns="0" tIns="0" rIns="0" bIns="0" rtlCol="0" anchor="t"/>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День на природе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За городом школьники гуляют по лесу, едут к озеру или проводят день на свежем воздухе с рюкзаком и мячом. Это спокойный и активный отдых одновременно. Здесь легко использовать слова forest, lake, countryside и camping.
</a:t>
            </a:r>
            <a:endParaRPr lang="en-US" sz="1200" dirty="0"/>
          </a:p>
        </p:txBody>
      </p:sp>
      <p:sp>
        <p:nvSpPr>
          <p:cNvPr id="14" name="Text 4"/>
          <p:cNvSpPr txBox="1"/>
          <p:nvPr/>
        </p:nvSpPr>
        <p:spPr>
          <a:xfrm>
            <a:off x="6142760" y="3631931"/>
            <a:ext cx="2586547" cy="1037893"/>
          </a:xfrm>
          <a:prstGeom prst="rect">
            <a:avLst/>
          </a:prstGeom>
          <a:noFill/>
          <a:ln/>
        </p:spPr>
        <p:txBody>
          <a:bodyPr wrap="square" lIns="0" tIns="0" rIns="0" bIns="0" rtlCol="0" anchor="t"/>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Что выбрать в выходной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Иногда дети остаются в городе, а иногда уезжают ближе к природе. Выбор зависит от погоды, времени и желания семьи провести день вместе. Оба варианта помогают расширять словарь и говорить о реальных выходных.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73461" y="1491249"/>
            <a:ext cx="4486275" cy="2705100"/>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11</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What helps students feel ready for Monday
</a:t>
            </a:r>
            <a:endParaRPr lang="en-US" sz="3000" dirty="0"/>
          </a:p>
        </p:txBody>
      </p:sp>
      <p:sp>
        <p:nvSpPr>
          <p:cNvPr id="7" name="Text 2"/>
          <p:cNvSpPr txBox="1"/>
          <p:nvPr/>
        </p:nvSpPr>
        <p:spPr>
          <a:xfrm>
            <a:off x="714683"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Сон и выполненное домашнее задание заметнее всего влияют на спокойное утро и уверенное начало недели.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Условный опрос шестиклассников; примерная учебная диаграмма, 2025
</a:t>
            </a:r>
            <a:endParaRPr lang="en-US" sz="1200" dirty="0"/>
          </a:p>
        </p:txBody>
      </p:sp>
      <p:sp>
        <p:nvSpPr>
          <p:cNvPr id="8" name="Text 3"/>
          <p:cNvSpPr txBox="1"/>
          <p:nvPr/>
        </p:nvSpPr>
        <p:spPr>
          <a:xfrm>
            <a:off x="4264096" y="4371975"/>
            <a:ext cx="3503233"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Чем лучше выходные сочетают отдых и подготовку, тем легче ученикам начать понедельник без спешки.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634913" y="1459363"/>
            <a:ext cx="281925" cy="375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397825" y="1496953"/>
            <a:ext cx="375900" cy="30072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7207751" y="1496953"/>
            <a:ext cx="375900" cy="3007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1587925" y="3121379"/>
            <a:ext cx="375900" cy="3759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4397825" y="3158969"/>
            <a:ext cx="375900" cy="300720"/>
          </a:xfrm>
          <a:prstGeom prst="rect">
            <a:avLst/>
          </a:prstGeom>
        </p:spPr>
      </p:pic>
      <p:sp>
        <p:nvSpPr>
          <p:cNvPr id="13"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Using gadgets on weekends: useful words and simple rules
</a:t>
            </a:r>
            <a:endParaRPr lang="en-US" sz="3000" dirty="0"/>
          </a:p>
        </p:txBody>
      </p:sp>
      <p:sp>
        <p:nvSpPr>
          <p:cNvPr id="14" name="Text 1"/>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12</a:t>
            </a:r>
            <a:endParaRPr lang="en-US" sz="800" dirty="0"/>
          </a:p>
        </p:txBody>
      </p:sp>
      <p:sp>
        <p:nvSpPr>
          <p:cNvPr id="15" name="Text 2"/>
          <p:cNvSpPr txBox="1"/>
          <p:nvPr/>
        </p:nvSpPr>
        <p:spPr>
          <a:xfrm>
            <a:off x="571825" y="2022025"/>
            <a:ext cx="2408100" cy="737400"/>
          </a:xfrm>
          <a:prstGeom prst="rect">
            <a:avLst/>
          </a:prstGeom>
          <a:noFill/>
          <a:ln/>
        </p:spPr>
        <p:txBody>
          <a:bodyPr wrap="square" lIns="0" tIns="0" rIns="0" bIns="0" rtlCol="0" anchor="ctr"/>
          <a:lstStyle/>
          <a:p>
            <a:pPr algn="ctr" indent="0" marL="0">
              <a:lnSpc>
                <a:spcPct val="100000"/>
              </a:lnSpc>
              <a:buNone/>
            </a:pPr>
            <a:r>
              <a:rPr lang="en-US" sz="1200" b="1" dirty="0">
                <a:solidFill>
                  <a:srgbClr val="E3E8D1"/>
                </a:solidFill>
                <a:latin typeface="Arial" pitchFamily="34" charset="0"/>
                <a:ea typeface="Arial" pitchFamily="34" charset="-122"/>
                <a:cs typeface="Arial" pitchFamily="34" charset="-120"/>
              </a:rPr>
              <a:t>Phone and tablet
</a:t>
            </a:r>
            <a:pPr algn="ctr"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900" dirty="0">
                <a:solidFill>
                  <a:srgbClr val="E3E8D1"/>
                </a:solidFill>
                <a:latin typeface="Arial" pitchFamily="34" charset="0"/>
                <a:ea typeface="Arial" pitchFamily="34" charset="-122"/>
                <a:cs typeface="Arial" pitchFamily="34" charset="-120"/>
              </a:rPr>
              <a:t>Телефон и планшет помогают быстро искать идеи, читать сообщения и слушать музыку. Важно помнить о screen time и не проводить за экраном весь день без перерыва.
</a:t>
            </a:r>
            <a:endParaRPr lang="en-US" sz="1200" dirty="0"/>
          </a:p>
        </p:txBody>
      </p:sp>
      <p:sp>
        <p:nvSpPr>
          <p:cNvPr id="16" name="Text 3"/>
          <p:cNvSpPr txBox="1"/>
          <p:nvPr/>
        </p:nvSpPr>
        <p:spPr>
          <a:xfrm>
            <a:off x="3381725" y="2022025"/>
            <a:ext cx="2408100" cy="737400"/>
          </a:xfrm>
          <a:prstGeom prst="rect">
            <a:avLst/>
          </a:prstGeom>
          <a:noFill/>
          <a:ln/>
        </p:spPr>
        <p:txBody>
          <a:bodyPr wrap="square" lIns="0" tIns="0" rIns="0" bIns="0" rtlCol="0" anchor="ctr"/>
          <a:lstStyle/>
          <a:p>
            <a:pPr algn="ctr" indent="0" marL="0">
              <a:lnSpc>
                <a:spcPct val="100000"/>
              </a:lnSpc>
              <a:buNone/>
            </a:pPr>
            <a:r>
              <a:rPr lang="en-US" sz="1194" b="1" dirty="0">
                <a:solidFill>
                  <a:srgbClr val="E3E8D1"/>
                </a:solidFill>
                <a:latin typeface="Arial" pitchFamily="34" charset="0"/>
                <a:ea typeface="Arial" pitchFamily="34" charset="-122"/>
                <a:cs typeface="Arial" pitchFamily="34" charset="-120"/>
              </a:rPr>
              <a:t>Games and videos
</a:t>
            </a:r>
            <a:pPr algn="ctr" indent="0" marL="0">
              <a:lnSpc>
                <a:spcPct val="100000"/>
              </a:lnSpc>
              <a:buNone/>
            </a:pPr>
            <a:r>
              <a:rPr lang="en-US" sz="498"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96" dirty="0">
                <a:solidFill>
                  <a:srgbClr val="E3E8D1"/>
                </a:solidFill>
                <a:latin typeface="Arial" pitchFamily="34" charset="0"/>
                <a:ea typeface="Arial" pitchFamily="34" charset="-122"/>
                <a:cs typeface="Arial" pitchFamily="34" charset="-120"/>
              </a:rPr>
              <a:t>Игры и short videos могут быть развлечением после уроков или прогулки. Они подходят для отдыха, если время ограничено и остаётся место для движения, еды и сна.
</a:t>
            </a:r>
            <a:endParaRPr lang="en-US" sz="1194" dirty="0"/>
          </a:p>
        </p:txBody>
      </p:sp>
      <p:sp>
        <p:nvSpPr>
          <p:cNvPr id="17" name="Text 4"/>
          <p:cNvSpPr txBox="1"/>
          <p:nvPr/>
        </p:nvSpPr>
        <p:spPr>
          <a:xfrm>
            <a:off x="6191651" y="2022025"/>
            <a:ext cx="2408100" cy="737400"/>
          </a:xfrm>
          <a:prstGeom prst="rect">
            <a:avLst/>
          </a:prstGeom>
          <a:noFill/>
          <a:ln/>
        </p:spPr>
        <p:txBody>
          <a:bodyPr wrap="square" lIns="0" tIns="0" rIns="0" bIns="0" rtlCol="0" anchor="ctr"/>
          <a:lstStyle/>
          <a:p>
            <a:pPr algn="ctr" indent="0" marL="0">
              <a:lnSpc>
                <a:spcPct val="100000"/>
              </a:lnSpc>
              <a:buNone/>
            </a:pPr>
            <a:r>
              <a:rPr lang="en-US" sz="1123" b="1" dirty="0">
                <a:solidFill>
                  <a:srgbClr val="E3E8D1"/>
                </a:solidFill>
                <a:latin typeface="Arial" pitchFamily="34" charset="0"/>
                <a:ea typeface="Arial" pitchFamily="34" charset="-122"/>
                <a:cs typeface="Arial" pitchFamily="34" charset="-120"/>
              </a:rPr>
              <a:t>Messages with friends
</a:t>
            </a:r>
            <a:pPr algn="ctr" indent="0" marL="0">
              <a:lnSpc>
                <a:spcPct val="100000"/>
              </a:lnSpc>
              <a:buNone/>
            </a:pPr>
            <a:r>
              <a:rPr lang="en-US" sz="468"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42" dirty="0">
                <a:solidFill>
                  <a:srgbClr val="E3E8D1"/>
                </a:solidFill>
                <a:latin typeface="Arial" pitchFamily="34" charset="0"/>
                <a:ea typeface="Arial" pitchFamily="34" charset="-122"/>
                <a:cs typeface="Arial" pitchFamily="34" charset="-120"/>
              </a:rPr>
              <a:t>С помощью gadgets ученики могут писать друзьям, договариваться о встрече и делиться новостями. Для общения полезны слова message, chat и call, но без долгих переписок ночью.
</a:t>
            </a:r>
            <a:endParaRPr lang="en-US" sz="1123" dirty="0"/>
          </a:p>
        </p:txBody>
      </p:sp>
      <p:sp>
        <p:nvSpPr>
          <p:cNvPr id="18" name="Text 5"/>
          <p:cNvSpPr txBox="1"/>
          <p:nvPr/>
        </p:nvSpPr>
        <p:spPr>
          <a:xfrm>
            <a:off x="571825" y="3684042"/>
            <a:ext cx="2408100" cy="737400"/>
          </a:xfrm>
          <a:prstGeom prst="rect">
            <a:avLst/>
          </a:prstGeom>
          <a:noFill/>
          <a:ln/>
        </p:spPr>
        <p:txBody>
          <a:bodyPr wrap="square" lIns="0" tIns="0" rIns="0" bIns="0" rtlCol="0" anchor="ctr"/>
          <a:lstStyle/>
          <a:p>
            <a:pPr algn="ctr" indent="0" marL="0">
              <a:lnSpc>
                <a:spcPct val="100000"/>
              </a:lnSpc>
              <a:buNone/>
            </a:pPr>
            <a:r>
              <a:rPr lang="en-US" sz="1123" b="1" dirty="0">
                <a:solidFill>
                  <a:srgbClr val="E3E8D1"/>
                </a:solidFill>
                <a:latin typeface="Arial" pitchFamily="34" charset="0"/>
                <a:ea typeface="Arial" pitchFamily="34" charset="-122"/>
                <a:cs typeface="Arial" pitchFamily="34" charset="-120"/>
              </a:rPr>
              <a:t>Music and relaxation
</a:t>
            </a:r>
            <a:pPr algn="ctr" indent="0" marL="0">
              <a:lnSpc>
                <a:spcPct val="100000"/>
              </a:lnSpc>
              <a:buNone/>
            </a:pPr>
            <a:r>
              <a:rPr lang="en-US" sz="468"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42" dirty="0">
                <a:solidFill>
                  <a:srgbClr val="E3E8D1"/>
                </a:solidFill>
                <a:latin typeface="Arial" pitchFamily="34" charset="0"/>
                <a:ea typeface="Arial" pitchFamily="34" charset="-122"/>
                <a:cs typeface="Arial" pitchFamily="34" charset="-120"/>
              </a:rPr>
              <a:t>Музыка помогает отдохнуть, настроиться на спокойный вечер и заняться творчеством. Лучше выбирать удобное время для listening and relaxing, чтобы гаджеты не мешали семейным делам.
</a:t>
            </a:r>
            <a:endParaRPr lang="en-US" sz="1123" dirty="0"/>
          </a:p>
        </p:txBody>
      </p:sp>
      <p:sp>
        <p:nvSpPr>
          <p:cNvPr id="19" name="Text 6"/>
          <p:cNvSpPr txBox="1"/>
          <p:nvPr/>
        </p:nvSpPr>
        <p:spPr>
          <a:xfrm>
            <a:off x="3381725" y="3684042"/>
            <a:ext cx="2408100" cy="737400"/>
          </a:xfrm>
          <a:prstGeom prst="rect">
            <a:avLst/>
          </a:prstGeom>
          <a:noFill/>
          <a:ln/>
        </p:spPr>
        <p:txBody>
          <a:bodyPr wrap="square" lIns="0" tIns="0" rIns="0" bIns="0" rtlCol="0" anchor="ctr"/>
          <a:lstStyle/>
          <a:p>
            <a:pPr algn="ctr" indent="0" marL="0">
              <a:lnSpc>
                <a:spcPct val="100000"/>
              </a:lnSpc>
              <a:buNone/>
            </a:pPr>
            <a:r>
              <a:rPr lang="en-US" sz="1158" b="1" dirty="0">
                <a:solidFill>
                  <a:srgbClr val="E3E8D1"/>
                </a:solidFill>
                <a:latin typeface="Arial" pitchFamily="34" charset="0"/>
                <a:ea typeface="Arial" pitchFamily="34" charset="-122"/>
                <a:cs typeface="Arial" pitchFamily="34" charset="-120"/>
              </a:rPr>
              <a:t>Balance matters
</a:t>
            </a:r>
            <a:pPr algn="ctr" indent="0" marL="0">
              <a:lnSpc>
                <a:spcPct val="100000"/>
              </a:lnSpc>
              <a:buNone/>
            </a:pPr>
            <a:r>
              <a:rPr lang="en-US" sz="482"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68" dirty="0">
                <a:solidFill>
                  <a:srgbClr val="E3E8D1"/>
                </a:solidFill>
                <a:latin typeface="Arial" pitchFamily="34" charset="0"/>
                <a:ea typeface="Arial" pitchFamily="34" charset="-122"/>
                <a:cs typeface="Arial" pitchFamily="34" charset="-120"/>
              </a:rPr>
              <a:t>Полезный выходной сочетает экранное время, движение, еду и отдых. Если заранее сделать паузу для прогулки или спорта, глаза меньше устают, а самочувствие остаётся лучше.
</a:t>
            </a:r>
            <a:endParaRPr lang="en-US" sz="1158"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186833" y="2089322"/>
            <a:ext cx="4376738" cy="1538295"/>
          </a:xfrm>
          <a:prstGeom prst="rect">
            <a:avLst/>
          </a:prstGeom>
        </p:spPr>
      </p:pic>
      <p:sp>
        <p:nvSpPr>
          <p:cNvPr id="6"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Safety rules for different weekend activities
</a:t>
            </a:r>
            <a:endParaRPr lang="en-US" sz="3000" dirty="0"/>
          </a:p>
        </p:txBody>
      </p:sp>
      <p:sp>
        <p:nvSpPr>
          <p:cNvPr id="7"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13</a:t>
            </a:r>
            <a:endParaRPr lang="en-US" sz="800" dirty="0"/>
          </a:p>
        </p:txBody>
      </p:sp>
      <p:sp>
        <p:nvSpPr>
          <p:cNvPr id="8" name="Text 2"/>
          <p:cNvSpPr txBox="1"/>
          <p:nvPr/>
        </p:nvSpPr>
        <p:spPr>
          <a:xfrm>
            <a:off x="4186832" y="4422356"/>
            <a:ext cx="3477923" cy="384131"/>
          </a:xfrm>
          <a:prstGeom prst="rect">
            <a:avLst/>
          </a:prstGeom>
          <a:noFill/>
          <a:ln/>
        </p:spPr>
        <p:txBody>
          <a:bodyPr wrap="square" lIns="0" tIns="0" rIns="0" bIns="0" rtlCol="0" anchor="ctr"/>
          <a:lstStyle/>
          <a:p>
            <a:pPr algn="l" indent="0" marL="0">
              <a:lnSpc>
                <a:spcPct val="100000"/>
              </a:lnSpc>
              <a:buNone/>
            </a:pPr>
            <a:r>
              <a:rPr lang="en-US" sz="1097" dirty="0">
                <a:solidFill>
                  <a:srgbClr val="9EB145"/>
                </a:solidFill>
                <a:latin typeface="Arial" pitchFamily="34" charset="0"/>
                <a:ea typeface="Arial" pitchFamily="34" charset="-122"/>
                <a:cs typeface="Arial" pitchFamily="34" charset="-120"/>
              </a:rPr>
              <a:t>Безопасность зависит от места и вида занятия: для улицы, спорта, воды и дома нужны разные привычки.
</a:t>
            </a:r>
            <a:endParaRPr lang="en-US" sz="1097" dirty="0"/>
          </a:p>
        </p:txBody>
      </p:sp>
      <p:sp>
        <p:nvSpPr>
          <p:cNvPr id="9" name="Text 3"/>
          <p:cNvSpPr txBox="1"/>
          <p:nvPr/>
        </p:nvSpPr>
        <p:spPr>
          <a:xfrm>
            <a:off x="601265" y="1886113"/>
            <a:ext cx="2997995" cy="2599693"/>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Короткая таблица помогает связать каждое занятие с простой и понятной мерой безопасности.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5C47"/>
                </a:solidFill>
                <a:latin typeface="Arial" pitchFamily="34" charset="0"/>
                <a:ea typeface="Arial" pitchFamily="34" charset="-122"/>
                <a:cs typeface="Arial" pitchFamily="34" charset="-120"/>
              </a:rPr>
              <a:t>Учебные правила безопасности для школьников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Free and low-cost weekend ideas
</a:t>
            </a:r>
            <a:endParaRPr lang="en-US" sz="3000" dirty="0"/>
          </a:p>
        </p:txBody>
      </p:sp>
      <p:sp>
        <p:nvSpPr>
          <p:cNvPr id="10" name="Text 1"/>
          <p:cNvSpPr txBox="1"/>
          <p:nvPr/>
        </p:nvSpPr>
        <p:spPr>
          <a:xfrm>
            <a:off x="8053388"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14</a:t>
            </a:r>
            <a:endParaRPr lang="en-US" sz="800" dirty="0"/>
          </a:p>
        </p:txBody>
      </p:sp>
      <p:sp>
        <p:nvSpPr>
          <p:cNvPr id="11" name="Text 2"/>
          <p:cNvSpPr txBox="1"/>
          <p:nvPr/>
        </p:nvSpPr>
        <p:spPr>
          <a:xfrm>
            <a:off x="431800" y="1783205"/>
            <a:ext cx="2685651" cy="11685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Park and yard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Прогулка в парке или игры во дворе не требуют больших затрат и подходят почти всем. Такие занятия дают движение, свежий воздух и простую возможность провести время с друзьями или семьёй.
</a:t>
            </a:r>
            <a:endParaRPr lang="en-US" sz="1200" dirty="0"/>
          </a:p>
        </p:txBody>
      </p:sp>
      <p:sp>
        <p:nvSpPr>
          <p:cNvPr id="12" name="Text 3"/>
          <p:cNvSpPr txBox="1"/>
          <p:nvPr/>
        </p:nvSpPr>
        <p:spPr>
          <a:xfrm>
            <a:off x="3241700" y="1783205"/>
            <a:ext cx="2685651" cy="11685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Home fun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Чтение, рисование, настольные игры и домашний киносеанс легко организовать в любой день. Эти идеи особенно удобны, когда погода плохая или хочется спокойного отдыха без спешки.
</a:t>
            </a:r>
            <a:endParaRPr lang="en-US" sz="1200" dirty="0"/>
          </a:p>
        </p:txBody>
      </p:sp>
      <p:sp>
        <p:nvSpPr>
          <p:cNvPr id="13" name="Text 4"/>
          <p:cNvSpPr txBox="1"/>
          <p:nvPr/>
        </p:nvSpPr>
        <p:spPr>
          <a:xfrm>
            <a:off x="6051626" y="1783205"/>
            <a:ext cx="2685651" cy="11685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Helping at home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Помощь родителям тоже может быть хорошей идеей для выходного. Уборка, сортировка вещей или простые дела по дому занимают немного времени и учат ответственности.
</a:t>
            </a:r>
            <a:endParaRPr lang="en-US" sz="1200" dirty="0"/>
          </a:p>
        </p:txBody>
      </p:sp>
      <p:sp>
        <p:nvSpPr>
          <p:cNvPr id="14" name="Text 5"/>
          <p:cNvSpPr txBox="1"/>
          <p:nvPr/>
        </p:nvSpPr>
        <p:spPr>
          <a:xfrm>
            <a:off x="431800" y="3323449"/>
            <a:ext cx="2685651" cy="11685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Creative time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Сделать простые поделки, открытку или маленький проект можно почти без расходов. Для этого нужны только бумага, карандаши, клей и немного фантазии.
</a:t>
            </a:r>
            <a:endParaRPr lang="en-US" sz="1200" dirty="0"/>
          </a:p>
        </p:txBody>
      </p:sp>
      <p:sp>
        <p:nvSpPr>
          <p:cNvPr id="15" name="Text 6"/>
          <p:cNvSpPr txBox="1"/>
          <p:nvPr/>
        </p:nvSpPr>
        <p:spPr>
          <a:xfrm>
            <a:off x="3241700" y="3323449"/>
            <a:ext cx="2685651" cy="11685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Flexible plans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Такие идеи легко менять в зависимости от погоды, свободного времени и настроения. Поэтому выходные остаются интересными, даже если планы нужно быстро перестроить.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1536435"/>
            <a:ext cx="8331111" cy="29896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15</a:t>
            </a:r>
            <a:endParaRPr lang="en-US" sz="800" dirty="0"/>
          </a:p>
        </p:txBody>
      </p:sp>
      <p:sp>
        <p:nvSpPr>
          <p:cNvPr id="7" name="Text 1"/>
          <p:cNvSpPr txBox="1"/>
          <p:nvPr/>
        </p:nvSpPr>
        <p:spPr>
          <a:xfrm>
            <a:off x="428625" y="368710"/>
            <a:ext cx="7867342" cy="845344"/>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How to plan a calm weekend
</a:t>
            </a:r>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80000"/>
              </a:lnSpc>
              <a:buNone/>
            </a:pPr>
            <a:r>
              <a:rPr lang="en-US" sz="1200" dirty="0">
                <a:solidFill>
                  <a:srgbClr val="FFFFFF"/>
                </a:solidFill>
                <a:latin typeface="Arial" pitchFamily="34" charset="0"/>
                <a:ea typeface="Arial" pitchFamily="34" charset="-122"/>
                <a:cs typeface="Arial" pitchFamily="34" charset="-120"/>
              </a:rPr>
              <a:t>Логика выбора занятий: от свободного времени и погоды к отдыху и подготовке к новой неделе.
</a:t>
            </a:r>
            <a:endParaRPr lang="en-US" sz="3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8080" y="1499600"/>
            <a:ext cx="2470339" cy="22941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25456" y="1499600"/>
            <a:ext cx="2477662" cy="228982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27541" y="1499600"/>
            <a:ext cx="2468718" cy="2289825"/>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Creative weekend hobbies
</a:t>
            </a:r>
            <a:endParaRPr lang="en-US" sz="3000" dirty="0"/>
          </a:p>
        </p:txBody>
      </p:sp>
      <p:sp>
        <p:nvSpPr>
          <p:cNvPr id="11"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16</a:t>
            </a:r>
            <a:endParaRPr lang="en-US" sz="800" dirty="0"/>
          </a:p>
        </p:txBody>
      </p:sp>
      <p:sp>
        <p:nvSpPr>
          <p:cNvPr id="12" name="Text 2"/>
          <p:cNvSpPr txBox="1"/>
          <p:nvPr/>
        </p:nvSpPr>
        <p:spPr>
          <a:xfrm>
            <a:off x="468844" y="3914646"/>
            <a:ext cx="2420634" cy="694225"/>
          </a:xfrm>
          <a:prstGeom prst="rect">
            <a:avLst/>
          </a:prstGeom>
          <a:noFill/>
          <a:ln/>
        </p:spPr>
        <p:txBody>
          <a:bodyPr wrap="square" lIns="0" tIns="0" rIns="0" bIns="0" rtlCol="0" anchor="t"/>
          <a:lstStyle/>
          <a:p>
            <a:pPr algn="l" indent="0" marL="0">
              <a:lnSpc>
                <a:spcPct val="100000"/>
              </a:lnSpc>
              <a:buNone/>
            </a:pPr>
            <a:r>
              <a:rPr lang="en-US" sz="1182" b="1" dirty="0">
                <a:solidFill>
                  <a:srgbClr val="005C47"/>
                </a:solidFill>
                <a:latin typeface="Arial" pitchFamily="34" charset="0"/>
                <a:ea typeface="Arial" pitchFamily="34" charset="-122"/>
                <a:cs typeface="Arial" pitchFamily="34" charset="-120"/>
              </a:rPr>
              <a:t>A table full of colours
</a:t>
            </a:r>
            <a:pPr algn="l" indent="0" marL="0">
              <a:lnSpc>
                <a:spcPct val="100000"/>
              </a:lnSpc>
              <a:buNone/>
            </a:pPr>
            <a:r>
              <a:rPr lang="en-US" sz="493"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87" dirty="0">
                <a:solidFill>
                  <a:srgbClr val="000000"/>
                </a:solidFill>
                <a:latin typeface="Arial" pitchFamily="34" charset="0"/>
                <a:ea typeface="Arial" pitchFamily="34" charset="-122"/>
                <a:cs typeface="Arial" pitchFamily="34" charset="-120"/>
              </a:rPr>
              <a:t>On Saturday morning, Anna sits at the table with paper, brushes and bright colours. She paints a small park with a red ball and a yellow sun, then shows her favourite picture to her family.
</a:t>
            </a:r>
            <a:endParaRPr lang="en-US" sz="1182" dirty="0"/>
          </a:p>
        </p:txBody>
      </p:sp>
      <p:sp>
        <p:nvSpPr>
          <p:cNvPr id="13" name="Text 3"/>
          <p:cNvSpPr txBox="1"/>
          <p:nvPr/>
        </p:nvSpPr>
        <p:spPr>
          <a:xfrm>
            <a:off x="3344780" y="3914646"/>
            <a:ext cx="2420634" cy="694225"/>
          </a:xfrm>
          <a:prstGeom prst="rect">
            <a:avLst/>
          </a:prstGeom>
          <a:noFill/>
          <a:ln/>
        </p:spPr>
        <p:txBody>
          <a:bodyPr wrap="square" lIns="0" tIns="0" rIns="0" bIns="0" rtlCol="0" anchor="t"/>
          <a:lstStyle/>
          <a:p>
            <a:pPr algn="l" indent="0" marL="0">
              <a:lnSpc>
                <a:spcPct val="100000"/>
              </a:lnSpc>
              <a:buNone/>
            </a:pPr>
            <a:r>
              <a:rPr lang="en-US" sz="1059" b="1" dirty="0">
                <a:solidFill>
                  <a:srgbClr val="005C47"/>
                </a:solidFill>
                <a:latin typeface="Arial" pitchFamily="34" charset="0"/>
                <a:ea typeface="Arial" pitchFamily="34" charset="-122"/>
                <a:cs typeface="Arial" pitchFamily="34" charset="-120"/>
              </a:rPr>
              <a:t>Making something by hand
</a:t>
            </a:r>
            <a:pPr algn="l" indent="0" marL="0">
              <a:lnSpc>
                <a:spcPct val="100000"/>
              </a:lnSpc>
              <a:buNone/>
            </a:pPr>
            <a:r>
              <a:rPr lang="en-US" sz="441"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95" dirty="0">
                <a:solidFill>
                  <a:srgbClr val="000000"/>
                </a:solidFill>
                <a:latin typeface="Arial" pitchFamily="34" charset="0"/>
                <a:ea typeface="Arial" pitchFamily="34" charset="-122"/>
                <a:cs typeface="Arial" pitchFamily="34" charset="-120"/>
              </a:rPr>
              <a:t>Max likes to build models from cardboard and simple materials. He cuts, folds and glues each part carefully, because he wants his hobby to look neat. When the model is ready, he takes a photo and saves the idea.
</a:t>
            </a:r>
            <a:endParaRPr lang="en-US" sz="1059" dirty="0"/>
          </a:p>
        </p:txBody>
      </p:sp>
      <p:sp>
        <p:nvSpPr>
          <p:cNvPr id="14" name="Text 4"/>
          <p:cNvSpPr txBox="1"/>
          <p:nvPr/>
        </p:nvSpPr>
        <p:spPr>
          <a:xfrm>
            <a:off x="6250213" y="3914646"/>
            <a:ext cx="2420634" cy="694225"/>
          </a:xfrm>
          <a:prstGeom prst="rect">
            <a:avLst/>
          </a:prstGeom>
          <a:noFill/>
          <a:ln/>
        </p:spPr>
        <p:txBody>
          <a:bodyPr wrap="square" lIns="0" tIns="0" rIns="0" bIns="0" rtlCol="0" anchor="t"/>
          <a:lstStyle/>
          <a:p>
            <a:pPr algn="l" indent="0" marL="0">
              <a:lnSpc>
                <a:spcPct val="100000"/>
              </a:lnSpc>
              <a:buNone/>
            </a:pPr>
            <a:r>
              <a:rPr lang="en-US" sz="1086" b="1" dirty="0">
                <a:solidFill>
                  <a:srgbClr val="005C47"/>
                </a:solidFill>
                <a:latin typeface="Arial" pitchFamily="34" charset="0"/>
                <a:ea typeface="Arial" pitchFamily="34" charset="-122"/>
                <a:cs typeface="Arial" pitchFamily="34" charset="-120"/>
              </a:rPr>
              <a:t>Music and small stories
</a:t>
            </a:r>
            <a:pPr algn="l" indent="0" marL="0">
              <a:lnSpc>
                <a:spcPct val="100000"/>
              </a:lnSpc>
              <a:buNone/>
            </a:pPr>
            <a:r>
              <a:rPr lang="en-US" sz="453"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15" dirty="0">
                <a:solidFill>
                  <a:srgbClr val="000000"/>
                </a:solidFill>
                <a:latin typeface="Arial" pitchFamily="34" charset="0"/>
                <a:ea typeface="Arial" pitchFamily="34" charset="-122"/>
                <a:cs typeface="Arial" pitchFamily="34" charset="-120"/>
              </a:rPr>
              <a:t>Some children spend the weekend playing music, writing short stories or making crafts. These creative activities are quiet, interesting and fun, and they help students use imagination after a busy school week.
</a:t>
            </a:r>
            <a:endParaRPr lang="en-US" sz="1086"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73461" y="1491249"/>
            <a:ext cx="4486275" cy="2705100"/>
          </a:xfrm>
          <a:prstGeom prst="rect">
            <a:avLst/>
          </a:prstGeom>
        </p:spPr>
      </p:pic>
      <p:sp>
        <p:nvSpPr>
          <p:cNvPr id="5"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17</a:t>
            </a:r>
            <a:endParaRPr lang="en-US" sz="800" dirty="0"/>
          </a:p>
        </p:txBody>
      </p:sp>
      <p:sp>
        <p:nvSpPr>
          <p:cNvPr id="6" name="Text 1"/>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A balanced weekend day
</a:t>
            </a:r>
            <a:endParaRPr lang="en-US" sz="3000" dirty="0"/>
          </a:p>
        </p:txBody>
      </p:sp>
      <p:sp>
        <p:nvSpPr>
          <p:cNvPr id="7" name="Text 2"/>
          <p:cNvSpPr txBox="1"/>
          <p:nvPr/>
        </p:nvSpPr>
        <p:spPr>
          <a:xfrm>
            <a:off x="714683" y="1895475"/>
            <a:ext cx="3067051" cy="2599693"/>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Небольшие паузы между делами помогают сохранить силы и сделать день спокойным, но не скучным.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9EB145"/>
                </a:solidFill>
                <a:latin typeface="Arial" pitchFamily="34" charset="0"/>
                <a:ea typeface="Arial" pitchFamily="34" charset="-122"/>
                <a:cs typeface="Arial" pitchFamily="34" charset="-120"/>
              </a:rPr>
              <a:t>Учебный пример распределения времени для шестого класса
</a:t>
            </a:r>
            <a:endParaRPr lang="en-US" sz="1200" dirty="0"/>
          </a:p>
        </p:txBody>
      </p:sp>
      <p:sp>
        <p:nvSpPr>
          <p:cNvPr id="8" name="Text 3"/>
          <p:cNvSpPr txBox="1"/>
          <p:nvPr/>
        </p:nvSpPr>
        <p:spPr>
          <a:xfrm>
            <a:off x="4264096" y="4371975"/>
            <a:ext cx="3503233" cy="495300"/>
          </a:xfrm>
          <a:prstGeom prst="rect">
            <a:avLst/>
          </a:prstGeom>
          <a:noFill/>
          <a:ln/>
        </p:spPr>
        <p:txBody>
          <a:bodyPr wrap="square" lIns="0" tIns="0" rIns="0" bIns="0" rtlCol="0" anchor="t"/>
          <a:lstStyle/>
          <a:p>
            <a:pPr algn="l" indent="0" marL="0">
              <a:lnSpc>
                <a:spcPct val="100000"/>
              </a:lnSpc>
              <a:buNone/>
            </a:pPr>
            <a:r>
              <a:rPr lang="en-US" sz="1200" dirty="0">
                <a:solidFill>
                  <a:srgbClr val="555657"/>
                </a:solidFill>
                <a:latin typeface="Arial" pitchFamily="34" charset="0"/>
                <a:ea typeface="Arial" pitchFamily="34" charset="-122"/>
                <a:cs typeface="Arial" pitchFamily="34" charset="-120"/>
              </a:rPr>
              <a:t>Когда время распределено между сном, движением и полезными делами, выходной помогает восстановиться к понедельнику.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Common mistakes that spoil weekends
</a:t>
            </a:r>
            <a:endParaRPr lang="en-US" sz="3000" dirty="0"/>
          </a:p>
        </p:txBody>
      </p:sp>
      <p:sp>
        <p:nvSpPr>
          <p:cNvPr id="9" name="Text 1"/>
          <p:cNvSpPr txBox="1"/>
          <p:nvPr/>
        </p:nvSpPr>
        <p:spPr>
          <a:xfrm>
            <a:off x="8053388"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18</a:t>
            </a:r>
            <a:endParaRPr lang="en-US" sz="800" dirty="0"/>
          </a:p>
        </p:txBody>
      </p:sp>
      <p:sp>
        <p:nvSpPr>
          <p:cNvPr id="10" name="Text 2"/>
          <p:cNvSpPr txBox="1"/>
          <p:nvPr/>
        </p:nvSpPr>
        <p:spPr>
          <a:xfrm>
            <a:off x="571825" y="2022025"/>
            <a:ext cx="2408100" cy="737400"/>
          </a:xfrm>
          <a:prstGeom prst="rect">
            <a:avLst/>
          </a:prstGeom>
          <a:noFill/>
          <a:ln/>
        </p:spPr>
        <p:txBody>
          <a:bodyPr wrap="square" lIns="0" tIns="0" rIns="0" bIns="0" rtlCol="0" anchor="ctr"/>
          <a:lstStyle/>
          <a:p>
            <a:pPr algn="ctr" indent="0" marL="0">
              <a:lnSpc>
                <a:spcPct val="100000"/>
              </a:lnSpc>
              <a:buNone/>
            </a:pPr>
            <a:r>
              <a:rPr lang="en-US" sz="1164" b="1" dirty="0">
                <a:solidFill>
                  <a:srgbClr val="E3E8D1"/>
                </a:solidFill>
                <a:latin typeface="Arial" pitchFamily="34" charset="0"/>
                <a:ea typeface="Arial" pitchFamily="34" charset="-122"/>
                <a:cs typeface="Arial" pitchFamily="34" charset="-120"/>
              </a:rPr>
              <a:t>Too much sleep
</a:t>
            </a:r>
            <a:pPr algn="ctr" indent="0" marL="0">
              <a:lnSpc>
                <a:spcPct val="100000"/>
              </a:lnSpc>
              <a:buNone/>
            </a:pPr>
            <a:r>
              <a:rPr lang="en-US" sz="485"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73" dirty="0">
                <a:solidFill>
                  <a:srgbClr val="E3E8D1"/>
                </a:solidFill>
                <a:latin typeface="Arial" pitchFamily="34" charset="0"/>
                <a:ea typeface="Arial" pitchFamily="34" charset="-122"/>
                <a:cs typeface="Arial" pitchFamily="34" charset="-120"/>
              </a:rPr>
              <a:t>Если встать слишком поздно, день становится коротким, а важные дела откладываются. Из-за этого появляется спешка, и отдых уже не кажется спокойным и приятным.
</a:t>
            </a:r>
            <a:endParaRPr lang="en-US" sz="1164" dirty="0"/>
          </a:p>
        </p:txBody>
      </p:sp>
      <p:sp>
        <p:nvSpPr>
          <p:cNvPr id="11" name="Text 3"/>
          <p:cNvSpPr txBox="1"/>
          <p:nvPr/>
        </p:nvSpPr>
        <p:spPr>
          <a:xfrm>
            <a:off x="3381725" y="2022025"/>
            <a:ext cx="2408100" cy="737400"/>
          </a:xfrm>
          <a:prstGeom prst="rect">
            <a:avLst/>
          </a:prstGeom>
          <a:noFill/>
          <a:ln/>
        </p:spPr>
        <p:txBody>
          <a:bodyPr wrap="square" lIns="0" tIns="0" rIns="0" bIns="0" rtlCol="0" anchor="ctr"/>
          <a:lstStyle/>
          <a:p>
            <a:pPr algn="ctr" indent="0" marL="0">
              <a:lnSpc>
                <a:spcPct val="100000"/>
              </a:lnSpc>
              <a:buNone/>
            </a:pPr>
            <a:r>
              <a:rPr lang="en-US" sz="1174" b="1" dirty="0">
                <a:solidFill>
                  <a:srgbClr val="E3E8D1"/>
                </a:solidFill>
                <a:latin typeface="Arial" pitchFamily="34" charset="0"/>
                <a:ea typeface="Arial" pitchFamily="34" charset="-122"/>
                <a:cs typeface="Arial" pitchFamily="34" charset="-120"/>
              </a:rPr>
              <a:t>Only screens
</a:t>
            </a:r>
            <a:pPr algn="ctr" indent="0" marL="0">
              <a:lnSpc>
                <a:spcPct val="100000"/>
              </a:lnSpc>
              <a:buNone/>
            </a:pPr>
            <a:r>
              <a:rPr lang="en-US" sz="489"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81" dirty="0">
                <a:solidFill>
                  <a:srgbClr val="E3E8D1"/>
                </a:solidFill>
                <a:latin typeface="Arial" pitchFamily="34" charset="0"/>
                <a:ea typeface="Arial" pitchFamily="34" charset="-122"/>
                <a:cs typeface="Arial" pitchFamily="34" charset="-120"/>
              </a:rPr>
              <a:t>Когда весь день проходит за телефоном или компьютером, глаза устают, а движения почти нет. Вечером становится труднее чувствовать себя бодро и готовиться к новой неделе.
</a:t>
            </a:r>
            <a:endParaRPr lang="en-US" sz="1174" dirty="0"/>
          </a:p>
        </p:txBody>
      </p:sp>
      <p:sp>
        <p:nvSpPr>
          <p:cNvPr id="12" name="Text 4"/>
          <p:cNvSpPr txBox="1"/>
          <p:nvPr/>
        </p:nvSpPr>
        <p:spPr>
          <a:xfrm>
            <a:off x="6191651" y="2022025"/>
            <a:ext cx="2408100" cy="737400"/>
          </a:xfrm>
          <a:prstGeom prst="rect">
            <a:avLst/>
          </a:prstGeom>
          <a:noFill/>
          <a:ln/>
        </p:spPr>
        <p:txBody>
          <a:bodyPr wrap="square" lIns="0" tIns="0" rIns="0" bIns="0" rtlCol="0" anchor="ctr"/>
          <a:lstStyle/>
          <a:p>
            <a:pPr algn="ctr" indent="0" marL="0">
              <a:lnSpc>
                <a:spcPct val="100000"/>
              </a:lnSpc>
              <a:buNone/>
            </a:pPr>
            <a:r>
              <a:rPr lang="en-US" sz="1124" b="1" dirty="0">
                <a:solidFill>
                  <a:srgbClr val="E3E8D1"/>
                </a:solidFill>
                <a:latin typeface="Arial" pitchFamily="34" charset="0"/>
                <a:ea typeface="Arial" pitchFamily="34" charset="-122"/>
                <a:cs typeface="Arial" pitchFamily="34" charset="-120"/>
              </a:rPr>
              <a:t>No plan
</a:t>
            </a:r>
            <a:pPr algn="ctr" indent="0" marL="0">
              <a:lnSpc>
                <a:spcPct val="100000"/>
              </a:lnSpc>
              <a:buNone/>
            </a:pPr>
            <a:r>
              <a:rPr lang="en-US" sz="468"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43" dirty="0">
                <a:solidFill>
                  <a:srgbClr val="E3E8D1"/>
                </a:solidFill>
                <a:latin typeface="Arial" pitchFamily="34" charset="0"/>
                <a:ea typeface="Arial" pitchFamily="34" charset="-122"/>
                <a:cs typeface="Arial" pitchFamily="34" charset="-120"/>
              </a:rPr>
              <a:t>Без простого плана легко забыть про домашние дела, прогулку или встречу с семьёй. Тогда выходные проходят быстро, но не приносят ощущения полезно проведённого времени.
</a:t>
            </a:r>
            <a:endParaRPr lang="en-US" sz="1124" dirty="0"/>
          </a:p>
        </p:txBody>
      </p:sp>
      <p:sp>
        <p:nvSpPr>
          <p:cNvPr id="13" name="Text 5"/>
          <p:cNvSpPr txBox="1"/>
          <p:nvPr/>
        </p:nvSpPr>
        <p:spPr>
          <a:xfrm>
            <a:off x="1963000" y="3684042"/>
            <a:ext cx="2408100" cy="737400"/>
          </a:xfrm>
          <a:prstGeom prst="rect">
            <a:avLst/>
          </a:prstGeom>
          <a:noFill/>
          <a:ln/>
        </p:spPr>
        <p:txBody>
          <a:bodyPr wrap="square" lIns="0" tIns="0" rIns="0" bIns="0" rtlCol="0" anchor="ctr"/>
          <a:lstStyle/>
          <a:p>
            <a:pPr algn="ctr" indent="0" marL="0">
              <a:lnSpc>
                <a:spcPct val="100000"/>
              </a:lnSpc>
              <a:buNone/>
            </a:pPr>
            <a:r>
              <a:rPr lang="en-US" sz="1152" b="1" dirty="0">
                <a:solidFill>
                  <a:srgbClr val="E3E8D1"/>
                </a:solidFill>
                <a:latin typeface="Arial" pitchFamily="34" charset="0"/>
                <a:ea typeface="Arial" pitchFamily="34" charset="-122"/>
                <a:cs typeface="Arial" pitchFamily="34" charset="-120"/>
              </a:rPr>
              <a:t>Arguments at home
</a:t>
            </a:r>
            <a:pPr algn="ctr" indent="0" marL="0">
              <a:lnSpc>
                <a:spcPct val="100000"/>
              </a:lnSpc>
              <a:buNone/>
            </a:pPr>
            <a:r>
              <a:rPr lang="en-US" sz="48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64" dirty="0">
                <a:solidFill>
                  <a:srgbClr val="E3E8D1"/>
                </a:solidFill>
                <a:latin typeface="Arial" pitchFamily="34" charset="0"/>
                <a:ea typeface="Arial" pitchFamily="34" charset="-122"/>
                <a:cs typeface="Arial" pitchFamily="34" charset="-120"/>
              </a:rPr>
              <a:t>Споры о домашних обязанностях портят настроение всем членам семьи. Если заранее договориться, кто и что делает, выходной проходит спокойнее и без лишних конфликтов.
</a:t>
            </a:r>
            <a:endParaRPr lang="en-US" sz="1152" dirty="0"/>
          </a:p>
        </p:txBody>
      </p:sp>
      <p:sp>
        <p:nvSpPr>
          <p:cNvPr id="14" name="Text 6"/>
          <p:cNvSpPr txBox="1"/>
          <p:nvPr/>
        </p:nvSpPr>
        <p:spPr>
          <a:xfrm>
            <a:off x="4772900" y="3684042"/>
            <a:ext cx="2408100" cy="737400"/>
          </a:xfrm>
          <a:prstGeom prst="rect">
            <a:avLst/>
          </a:prstGeom>
          <a:noFill/>
          <a:ln/>
        </p:spPr>
        <p:txBody>
          <a:bodyPr wrap="square" lIns="0" tIns="0" rIns="0" bIns="0" rtlCol="0" anchor="ctr"/>
          <a:lstStyle/>
          <a:p>
            <a:pPr algn="ctr" indent="0" marL="0">
              <a:lnSpc>
                <a:spcPct val="100000"/>
              </a:lnSpc>
              <a:buNone/>
            </a:pPr>
            <a:r>
              <a:rPr lang="en-US" sz="1177" b="1" dirty="0">
                <a:solidFill>
                  <a:srgbClr val="E3E8D1"/>
                </a:solidFill>
                <a:latin typeface="Arial" pitchFamily="34" charset="0"/>
                <a:ea typeface="Arial" pitchFamily="34" charset="-122"/>
                <a:cs typeface="Arial" pitchFamily="34" charset="-120"/>
              </a:rPr>
              <a:t>Late bedtime
</a:t>
            </a:r>
            <a:pPr algn="ctr" indent="0" marL="0">
              <a:lnSpc>
                <a:spcPct val="100000"/>
              </a:lnSpc>
              <a:buNone/>
            </a:pPr>
            <a:r>
              <a:rPr lang="en-US" sz="49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882" dirty="0">
                <a:solidFill>
                  <a:srgbClr val="E3E8D1"/>
                </a:solidFill>
                <a:latin typeface="Arial" pitchFamily="34" charset="0"/>
                <a:ea typeface="Arial" pitchFamily="34" charset="-122"/>
                <a:cs typeface="Arial" pitchFamily="34" charset="-120"/>
              </a:rPr>
              <a:t>Если лечь слишком поздно, утром трудно проснуться вовремя, а понедельник кажется особенно тяжёлым. Хороший отдых включает не только развлечения, но и нормальный сон.
</a:t>
            </a:r>
            <a:endParaRPr lang="en-US" sz="1177"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91640" y="1543987"/>
            <a:ext cx="2913715" cy="295118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005C47"/>
                </a:solidFill>
                <a:latin typeface="Arial" pitchFamily="34" charset="0"/>
                <a:ea typeface="Arial" pitchFamily="34" charset="-122"/>
                <a:cs typeface="Arial" pitchFamily="34" charset="-120"/>
              </a:rPr>
              <a:t>Weekend activities in different seasons
</a:t>
            </a:r>
            <a:endParaRPr lang="en-US" sz="3000" dirty="0"/>
          </a:p>
        </p:txBody>
      </p:sp>
      <p:sp>
        <p:nvSpPr>
          <p:cNvPr id="9" name="Text 1"/>
          <p:cNvSpPr txBox="1"/>
          <p:nvPr/>
        </p:nvSpPr>
        <p:spPr>
          <a:xfrm>
            <a:off x="8053388"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000000"/>
                </a:solidFill>
                <a:latin typeface="Arial" pitchFamily="34" charset="0"/>
                <a:ea typeface="Arial" pitchFamily="34" charset="-122"/>
                <a:cs typeface="Arial" pitchFamily="34" charset="-120"/>
              </a:rPr>
              <a:t>19</a:t>
            </a:r>
            <a:endParaRPr lang="en-US" sz="800" dirty="0"/>
          </a:p>
        </p:txBody>
      </p:sp>
      <p:sp>
        <p:nvSpPr>
          <p:cNvPr id="10" name="Text 2"/>
          <p:cNvSpPr txBox="1"/>
          <p:nvPr/>
        </p:nvSpPr>
        <p:spPr>
          <a:xfrm>
            <a:off x="431800" y="1779438"/>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Summer ideas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Летом удобно ездить на велосипеде, устраивать пикники и играть на улице. Тёплая погода делает такие выходные активными, весёлыми и удобными для встреч с друзьями.
</a:t>
            </a:r>
            <a:endParaRPr lang="en-US" sz="1300" dirty="0"/>
          </a:p>
        </p:txBody>
      </p:sp>
      <p:sp>
        <p:nvSpPr>
          <p:cNvPr id="11" name="Text 3"/>
          <p:cNvSpPr txBox="1"/>
          <p:nvPr/>
        </p:nvSpPr>
        <p:spPr>
          <a:xfrm>
            <a:off x="431800" y="3286595"/>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Winter fun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Зимой популярны катание на коньках, снежные игры и домашние занятия. Если на улице холодно, ученики могут читать, рисовать или играть в настольные игры.
</a:t>
            </a:r>
            <a:endParaRPr lang="en-US" sz="1300" dirty="0"/>
          </a:p>
        </p:txBody>
      </p:sp>
      <p:sp>
        <p:nvSpPr>
          <p:cNvPr id="12" name="Text 4"/>
          <p:cNvSpPr txBox="1"/>
          <p:nvPr/>
        </p:nvSpPr>
        <p:spPr>
          <a:xfrm>
            <a:off x="3195411" y="1769635"/>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Autumn plans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Осенью хорошо гулять в парке, собирать листья и наблюдать, как меняется природа. Спокойные прогулки помогают использовать сезонную лексику и замечать детали вокруг.
</a:t>
            </a:r>
            <a:endParaRPr lang="en-US" sz="1300" dirty="0"/>
          </a:p>
        </p:txBody>
      </p:sp>
      <p:sp>
        <p:nvSpPr>
          <p:cNvPr id="13" name="Text 5"/>
          <p:cNvSpPr txBox="1"/>
          <p:nvPr/>
        </p:nvSpPr>
        <p:spPr>
          <a:xfrm>
            <a:off x="3195411" y="3286595"/>
            <a:ext cx="2536338" cy="1208573"/>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Spring changes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Весной подходят экскурсии, посадка цветов и наблюдение за тем, как просыпается природа. Это удобное время для простых рассказов о погоде, настроении и любимых делах.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338049" y="1398735"/>
            <a:ext cx="6467903" cy="2346030"/>
          </a:xfrm>
          <a:prstGeom prst="rect">
            <a:avLst/>
          </a:prstGeom>
          <a:noFill/>
          <a:ln/>
        </p:spPr>
        <p:txBody>
          <a:bodyPr wrap="square" lIns="0" tIns="0" rIns="0" bIns="0" rtlCol="0" anchor="ctr"/>
          <a:lstStyle/>
          <a:p>
            <a:pPr algn="ctr" indent="0" marL="0">
              <a:lnSpc>
                <a:spcPct val="100000"/>
              </a:lnSpc>
              <a:buNone/>
            </a:pPr>
            <a:r>
              <a:rPr lang="en-US" sz="3600" b="1" dirty="0">
                <a:solidFill>
                  <a:srgbClr val="FFFFFF"/>
                </a:solidFill>
                <a:latin typeface="Arial" pitchFamily="34" charset="0"/>
                <a:ea typeface="Arial" pitchFamily="34" charset="-122"/>
                <a:cs typeface="Arial" pitchFamily="34" charset="-120"/>
              </a:rPr>
              <a:t>Weekend activities: a simple idea to remember
</a:t>
            </a:r>
            <a:pPr algn="ctr" indent="0" marL="0">
              <a:lnSpc>
                <a:spcPct val="100000"/>
              </a:lnSpc>
              <a:buNone/>
            </a:pPr>
            <a:r>
              <a:rPr lang="en-US" sz="3600" b="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400" dirty="0">
                <a:solidFill>
                  <a:srgbClr val="9EB145"/>
                </a:solidFill>
                <a:latin typeface="Arial" pitchFamily="34" charset="0"/>
                <a:ea typeface="Arial" pitchFamily="34" charset="-122"/>
                <a:cs typeface="Arial" pitchFamily="34" charset="-120"/>
              </a:rPr>
              <a:t>Тема weekend activities учит говорить о привычках, отдыхе и обязанностях простыми английскими фразами. Хорошие выходные помогают ученикам успеть отдохнуть, провести время с близкими и спокойно начать новую неделю.
</a:t>
            </a:r>
            <a:endParaRPr lang="en-US" sz="3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2026-05-30T16:30:08Z</dcterms:created>
  <dcterms:modified xsi:type="dcterms:W3CDTF">2026-05-30T16:30:08Z</dcterms:modified>
</cp:coreProperties>
</file>