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jpeg"/><Relationship Id="rId5" Type="http://schemas.openxmlformats.org/officeDocument/2006/relationships/image" Target="../media/image-7-5.jpeg"/><Relationship Id="rId6" Type="http://schemas.openxmlformats.org/officeDocument/2006/relationships/image" Target="../media/image-7-6.jpe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jpeg"/><Relationship Id="rId5" Type="http://schemas.openxmlformats.org/officeDocument/2006/relationships/image" Target="../media/image-11-5.jpe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e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image" Target="../media/image-18-11.png"/><Relationship Id="rId12" Type="http://schemas.openxmlformats.org/officeDocument/2006/relationships/image" Target="../media/image-18-12.png"/><Relationship Id="rId13" Type="http://schemas.openxmlformats.org/officeDocument/2006/relationships/image" Target="../media/image-18-13.png"/><Relationship Id="rId14" Type="http://schemas.openxmlformats.org/officeDocument/2006/relationships/image" Target="../media/image-18-14.png"/><Relationship Id="rId15" Type="http://schemas.openxmlformats.org/officeDocument/2006/relationships/image" Target="../media/image-18-15.png"/><Relationship Id="rId16" Type="http://schemas.openxmlformats.org/officeDocument/2006/relationships/slideLayout" Target="../slideLayouts/slideLayout1.xml"/><Relationship Id="rId1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0025" y="1958022"/>
            <a:ext cx="4347000" cy="2733855"/>
          </a:xfrm>
          <a:prstGeom prst="rect">
            <a:avLst/>
          </a:prstGeom>
        </p:spPr>
      </p:pic>
      <p:sp>
        <p:nvSpPr>
          <p:cNvPr id="4" name="Text 0"/>
          <p:cNvSpPr txBox="1"/>
          <p:nvPr/>
        </p:nvSpPr>
        <p:spPr>
          <a:xfrm>
            <a:off x="450000" y="450000"/>
            <a:ext cx="8244000" cy="1042800"/>
          </a:xfrm>
          <a:prstGeom prst="rect">
            <a:avLst/>
          </a:prstGeom>
          <a:noFill/>
          <a:ln/>
        </p:spPr>
        <p:txBody>
          <a:bodyPr wrap="square" lIns="0" tIns="0" rIns="0" bIns="0" rtlCol="0" anchor="ctr"/>
          <a:lstStyle/>
          <a:p>
            <a:pPr algn="l" indent="0" marL="0">
              <a:lnSpc>
                <a:spcPct val="80000"/>
              </a:lnSpc>
              <a:buNone/>
            </a:pPr>
            <a:r>
              <a:rPr lang="en-US" sz="3212" b="1" dirty="0">
                <a:solidFill>
                  <a:srgbClr val="FFFFFF"/>
                </a:solidFill>
                <a:latin typeface="Arial" pitchFamily="34" charset="0"/>
                <a:ea typeface="Arial" pitchFamily="34" charset="-122"/>
                <a:cs typeface="Arial" pitchFamily="34" charset="-120"/>
              </a:rPr>
              <a:t>Посессивность в английском языке: кому что принадлежит
</a:t>
            </a:r>
            <a:endParaRPr lang="en-US" sz="3212" dirty="0"/>
          </a:p>
        </p:txBody>
      </p:sp>
      <p:sp>
        <p:nvSpPr>
          <p:cNvPr id="5" name="Text 1"/>
          <p:cNvSpPr txBox="1"/>
          <p:nvPr/>
        </p:nvSpPr>
        <p:spPr>
          <a:xfrm>
            <a:off x="5217550" y="4500900"/>
            <a:ext cx="2628600" cy="192600"/>
          </a:xfrm>
          <a:prstGeom prst="rect">
            <a:avLst/>
          </a:prstGeom>
          <a:noFill/>
          <a:ln/>
        </p:spPr>
        <p:txBody>
          <a:bodyPr wrap="square" lIns="0" tIns="0" rIns="0" bIns="0" rtlCol="0" anchor="ctr"/>
          <a:lstStyle/>
          <a:p>
            <a:pPr algn="l" indent="0" marL="0">
              <a:lnSpc>
                <a:spcPct val="115000"/>
              </a:lnSpc>
              <a:buNone/>
            </a:pPr>
            <a:r>
              <a:rPr lang="en-US" sz="746" dirty="0">
                <a:solidFill>
                  <a:srgbClr val="434343"/>
                </a:solidFill>
                <a:latin typeface="Arial" pitchFamily="34" charset="0"/>
                <a:ea typeface="Arial" pitchFamily="34" charset="-122"/>
                <a:cs typeface="Arial" pitchFamily="34" charset="-120"/>
              </a:rPr>
              <a:t>
</a:t>
            </a:r>
            <a:endParaRPr lang="en-US" sz="746" dirty="0"/>
          </a:p>
        </p:txBody>
      </p:sp>
      <p:sp>
        <p:nvSpPr>
          <p:cNvPr id="6" name="Text 2"/>
          <p:cNvSpPr txBox="1"/>
          <p:nvPr/>
        </p:nvSpPr>
        <p:spPr>
          <a:xfrm>
            <a:off x="5217550" y="3501125"/>
            <a:ext cx="3476400" cy="801600"/>
          </a:xfrm>
          <a:prstGeom prst="rect">
            <a:avLst/>
          </a:prstGeom>
          <a:noFill/>
          <a:ln/>
        </p:spPr>
        <p:txBody>
          <a:bodyPr wrap="square" lIns="0" tIns="0" rIns="0" bIns="0" rtlCol="0" anchor="ctr"/>
          <a:lstStyle/>
          <a:p>
            <a:pPr algn="l" indent="0" marL="0">
              <a:lnSpc>
                <a:spcPct val="115000"/>
              </a:lnSpc>
              <a:buNone/>
            </a:pPr>
            <a:r>
              <a:rPr lang="en-US" sz="986" dirty="0">
                <a:solidFill>
                  <a:srgbClr val="434343"/>
                </a:solidFill>
                <a:latin typeface="Arial" pitchFamily="34" charset="0"/>
                <a:ea typeface="Arial" pitchFamily="34" charset="-122"/>
                <a:cs typeface="Arial" pitchFamily="34" charset="-120"/>
              </a:rPr>
              <a:t>Учимся говорить, чья это вещь, игрушка или книга.
</a:t>
            </a:r>
            <a:endParaRPr lang="en-US" sz="98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219527" y="0"/>
            <a:ext cx="3927946" cy="5143500"/>
          </a:xfrm>
          <a:prstGeom prst="rect">
            <a:avLst/>
          </a:prstGeom>
        </p:spPr>
      </p:pic>
      <p:sp>
        <p:nvSpPr>
          <p:cNvPr id="4" name="Text 0"/>
          <p:cNvSpPr txBox="1"/>
          <p:nvPr/>
        </p:nvSpPr>
        <p:spPr>
          <a:xfrm>
            <a:off x="450000" y="2605175"/>
            <a:ext cx="3931800" cy="884700"/>
          </a:xfrm>
          <a:prstGeom prst="rect">
            <a:avLst/>
          </a:prstGeom>
          <a:noFill/>
          <a:ln/>
        </p:spPr>
        <p:txBody>
          <a:bodyPr wrap="square" lIns="0" tIns="0" rIns="0" bIns="0" rtlCol="0" anchor="b"/>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Как сказать «чей?» по-английски
</a:t>
            </a:r>
            <a:endParaRPr lang="en-US" sz="2400" dirty="0"/>
          </a:p>
        </p:txBody>
      </p:sp>
      <p:sp>
        <p:nvSpPr>
          <p:cNvPr id="5" name="Text 1"/>
          <p:cNvSpPr txBox="1"/>
          <p:nvPr/>
        </p:nvSpPr>
        <p:spPr>
          <a:xfrm>
            <a:off x="450000" y="3771600"/>
            <a:ext cx="4060200" cy="921900"/>
          </a:xfrm>
          <a:prstGeom prst="rect">
            <a:avLst/>
          </a:prstGeom>
          <a:noFill/>
          <a:ln/>
        </p:spPr>
        <p:txBody>
          <a:bodyPr wrap="square" lIns="0" tIns="0" rIns="0" bIns="0" rtlCol="0" anchor="b"/>
          <a:lstStyle/>
          <a:p>
            <a:pPr algn="l" indent="0" marL="0">
              <a:lnSpc>
                <a:spcPct val="115000"/>
              </a:lnSpc>
              <a:buNone/>
            </a:pPr>
            <a:r>
              <a:rPr lang="en-US" sz="1086" dirty="0">
                <a:solidFill>
                  <a:srgbClr val="FFFFFF"/>
                </a:solidFill>
                <a:latin typeface="Arial" pitchFamily="34" charset="0"/>
                <a:ea typeface="Arial" pitchFamily="34" charset="-122"/>
                <a:cs typeface="Arial" pitchFamily="34" charset="-120"/>
              </a:rPr>
              <a:t>В речи о школе, доме, семье и питомцах часто нужно быстро назвать владельца. Для этого в английском есть удобные короткие слова и формы: my desk, your ruler, his ball, her cat, our class, their books.
</a:t>
            </a:r>
            <a:endParaRPr lang="en-US" sz="1086" dirty="0"/>
          </a:p>
        </p:txBody>
      </p:sp>
      <p:sp>
        <p:nvSpPr>
          <p:cNvPr id="6" name="Text 2"/>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2</a:t>
            </a:r>
            <a:endParaRPr lang="en-US" sz="62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50025" y="449800"/>
            <a:ext cx="3931800" cy="884700"/>
          </a:xfrm>
          <a:prstGeom prst="rect">
            <a:avLst/>
          </a:prstGeom>
          <a:noFill/>
          <a:ln/>
        </p:spPr>
        <p:txBody>
          <a:bodyPr wrap="square" lIns="0" tIns="0" rIns="0" bIns="0" rtlCol="0" anchor="b"/>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Что значит possession
</a:t>
            </a:r>
            <a:endParaRPr lang="en-US" sz="2400" dirty="0"/>
          </a:p>
        </p:txBody>
      </p:sp>
      <p:sp>
        <p:nvSpPr>
          <p:cNvPr id="9"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3</a:t>
            </a:r>
            <a:endParaRPr lang="en-US" sz="622" dirty="0"/>
          </a:p>
        </p:txBody>
      </p:sp>
      <p:sp>
        <p:nvSpPr>
          <p:cNvPr id="10" name="Text 2"/>
          <p:cNvSpPr txBox="1"/>
          <p:nvPr/>
        </p:nvSpPr>
        <p:spPr>
          <a:xfrm>
            <a:off x="450025" y="1769575"/>
            <a:ext cx="3931800" cy="683700"/>
          </a:xfrm>
          <a:prstGeom prst="rect">
            <a:avLst/>
          </a:prstGeom>
          <a:noFill/>
          <a:ln/>
        </p:spPr>
        <p:txBody>
          <a:bodyPr wrap="square" lIns="0" tIns="0" rIns="0" bIns="0" rtlCol="0" anchor="ctr"/>
          <a:lstStyle/>
          <a:p>
            <a:pPr algn="l" indent="0" marL="0">
              <a:lnSpc>
                <a:spcPct val="115000"/>
              </a:lnSpc>
              <a:buNone/>
            </a:pPr>
            <a:r>
              <a:rPr lang="en-US" sz="1014" b="1" dirty="0">
                <a:solidFill>
                  <a:srgbClr val="FFFFFF"/>
                </a:solidFill>
                <a:latin typeface="Arial" pitchFamily="34" charset="0"/>
                <a:ea typeface="Arial" pitchFamily="34" charset="-122"/>
                <a:cs typeface="Arial" pitchFamily="34" charset="-120"/>
              </a:rPr>
              <a:t>Простая идея
</a:t>
            </a:r>
            <a:pPr algn="l" indent="0" marL="0">
              <a:lnSpc>
                <a:spcPct val="115000"/>
              </a:lnSpc>
              <a:buNone/>
            </a:pPr>
            <a:r>
              <a:rPr lang="en-US" sz="62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Possession — это принадлежность: кто-то владеет вещью, животным или местом. Можно сказать, что это ответ на вопрос «чей?».
</a:t>
            </a:r>
            <a:endParaRPr lang="en-US" sz="1014" dirty="0"/>
          </a:p>
        </p:txBody>
      </p:sp>
      <p:sp>
        <p:nvSpPr>
          <p:cNvPr id="11" name="Text 3"/>
          <p:cNvSpPr txBox="1"/>
          <p:nvPr/>
        </p:nvSpPr>
        <p:spPr>
          <a:xfrm>
            <a:off x="450025" y="2516358"/>
            <a:ext cx="3931800" cy="683700"/>
          </a:xfrm>
          <a:prstGeom prst="rect">
            <a:avLst/>
          </a:prstGeom>
          <a:noFill/>
          <a:ln/>
        </p:spPr>
        <p:txBody>
          <a:bodyPr wrap="square" lIns="0" tIns="0" rIns="0" bIns="0" rtlCol="0" anchor="ctr"/>
          <a:lstStyle/>
          <a:p>
            <a:pPr algn="l" indent="0" marL="0">
              <a:lnSpc>
                <a:spcPct val="115000"/>
              </a:lnSpc>
              <a:buNone/>
            </a:pPr>
            <a:r>
              <a:rPr lang="en-US" sz="1053" b="1" dirty="0">
                <a:solidFill>
                  <a:srgbClr val="FFFFFF"/>
                </a:solidFill>
                <a:latin typeface="Arial" pitchFamily="34" charset="0"/>
                <a:ea typeface="Arial" pitchFamily="34" charset="-122"/>
                <a:cs typeface="Arial" pitchFamily="34" charset="-120"/>
              </a:rPr>
              <a:t>Что может принадлежать
</a:t>
            </a:r>
            <a:pPr algn="l" indent="0" marL="0">
              <a:lnSpc>
                <a:spcPct val="115000"/>
              </a:lnSpc>
              <a:buNone/>
            </a:pPr>
            <a:r>
              <a:rPr lang="en-US" sz="64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53" dirty="0">
                <a:solidFill>
                  <a:srgbClr val="FFFFFF"/>
                </a:solidFill>
                <a:latin typeface="Arial" pitchFamily="34" charset="0"/>
                <a:ea typeface="Arial" pitchFamily="34" charset="-122"/>
                <a:cs typeface="Arial" pitchFamily="34" charset="-120"/>
              </a:rPr>
              <a:t>Это может быть тетрадь, рюкзак, ластик, кот, дом или игрушка. Важно не предмет, а связь между предметом и владельцем.
</a:t>
            </a:r>
            <a:endParaRPr lang="en-US" sz="1053" dirty="0"/>
          </a:p>
        </p:txBody>
      </p:sp>
      <p:sp>
        <p:nvSpPr>
          <p:cNvPr id="12" name="Text 4"/>
          <p:cNvSpPr txBox="1"/>
          <p:nvPr/>
        </p:nvSpPr>
        <p:spPr>
          <a:xfrm>
            <a:off x="450025" y="3263142"/>
            <a:ext cx="3931800" cy="683700"/>
          </a:xfrm>
          <a:prstGeom prst="rect">
            <a:avLst/>
          </a:prstGeom>
          <a:noFill/>
          <a:ln/>
        </p:spPr>
        <p:txBody>
          <a:bodyPr wrap="square" lIns="0" tIns="0" rIns="0" bIns="0" rtlCol="0" anchor="ctr"/>
          <a:lstStyle/>
          <a:p>
            <a:pPr algn="l" indent="0" marL="0">
              <a:lnSpc>
                <a:spcPct val="115000"/>
              </a:lnSpc>
              <a:buNone/>
            </a:pPr>
            <a:r>
              <a:rPr lang="en-US" sz="1014" b="1" dirty="0">
                <a:solidFill>
                  <a:srgbClr val="FFFFFF"/>
                </a:solidFill>
                <a:latin typeface="Arial" pitchFamily="34" charset="0"/>
                <a:ea typeface="Arial" pitchFamily="34" charset="-122"/>
                <a:cs typeface="Arial" pitchFamily="34" charset="-120"/>
              </a:rPr>
              <a:t>Как это показывают
</a:t>
            </a:r>
            <a:pPr algn="l" indent="0" marL="0">
              <a:lnSpc>
                <a:spcPct val="115000"/>
              </a:lnSpc>
              <a:buNone/>
            </a:pPr>
            <a:r>
              <a:rPr lang="en-US" sz="62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В английском принадлежность часто выражают словом перед существительным или формой с апострофом. Оба способа помогают сразу понять, кому что принадлежит.
</a:t>
            </a:r>
            <a:endParaRPr lang="en-US" sz="1014" dirty="0"/>
          </a:p>
        </p:txBody>
      </p:sp>
      <p:sp>
        <p:nvSpPr>
          <p:cNvPr id="13" name="Text 5"/>
          <p:cNvSpPr txBox="1"/>
          <p:nvPr/>
        </p:nvSpPr>
        <p:spPr>
          <a:xfrm>
            <a:off x="450025" y="4009944"/>
            <a:ext cx="3931800" cy="683700"/>
          </a:xfrm>
          <a:prstGeom prst="rect">
            <a:avLst/>
          </a:prstGeom>
          <a:noFill/>
          <a:ln/>
        </p:spPr>
        <p:txBody>
          <a:bodyPr wrap="square" lIns="0" tIns="0" rIns="0" bIns="0" rtlCol="0" anchor="ctr"/>
          <a:lstStyle/>
          <a:p>
            <a:pPr algn="l" indent="0" marL="0">
              <a:lnSpc>
                <a:spcPct val="115000"/>
              </a:lnSpc>
              <a:buNone/>
            </a:pPr>
            <a:r>
              <a:rPr lang="en-US" sz="1014" b="1" dirty="0">
                <a:solidFill>
                  <a:srgbClr val="FFFFFF"/>
                </a:solidFill>
                <a:latin typeface="Arial" pitchFamily="34" charset="0"/>
                <a:ea typeface="Arial" pitchFamily="34" charset="-122"/>
                <a:cs typeface="Arial" pitchFamily="34" charset="-120"/>
              </a:rPr>
              <a:t>Для младших школьников
</a:t>
            </a:r>
            <a:pPr algn="l" indent="0" marL="0">
              <a:lnSpc>
                <a:spcPct val="115000"/>
              </a:lnSpc>
              <a:buNone/>
            </a:pPr>
            <a:r>
              <a:rPr lang="en-US" sz="62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Тема особенно удобна, когда рядом знакомые слова из класса и дома. Чем проще пример, тем легче запомнить новый способ говорить о принадлежности.
</a:t>
            </a:r>
            <a:endParaRPr lang="en-US" sz="1014"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350" y="4324"/>
            <a:ext cx="9144000" cy="224135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4</a:t>
            </a:r>
            <a:endParaRPr lang="en-US" sz="622" dirty="0"/>
          </a:p>
        </p:txBody>
      </p:sp>
      <p:sp>
        <p:nvSpPr>
          <p:cNvPr id="9" name="Text 1"/>
          <p:cNvSpPr txBox="1"/>
          <p:nvPr/>
        </p:nvSpPr>
        <p:spPr>
          <a:xfrm>
            <a:off x="455350" y="2700000"/>
            <a:ext cx="8244000" cy="5112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Мой, твой, наш: слова перед существительным
</a:t>
            </a:r>
            <a:endParaRPr lang="en-US" sz="2400" dirty="0"/>
          </a:p>
        </p:txBody>
      </p:sp>
      <p:sp>
        <p:nvSpPr>
          <p:cNvPr id="10" name="Text 2"/>
          <p:cNvSpPr txBox="1"/>
          <p:nvPr/>
        </p:nvSpPr>
        <p:spPr>
          <a:xfrm>
            <a:off x="2568219" y="3445850"/>
            <a:ext cx="1889400" cy="1221900"/>
          </a:xfrm>
          <a:prstGeom prst="rect">
            <a:avLst/>
          </a:prstGeom>
          <a:noFill/>
          <a:ln/>
        </p:spPr>
        <p:txBody>
          <a:bodyPr wrap="square" lIns="0" tIns="0" rIns="0" bIns="0" rtlCol="0" anchor="t"/>
          <a:lstStyle/>
          <a:p>
            <a:pPr algn="l" indent="0" marL="0">
              <a:lnSpc>
                <a:spcPct val="115000"/>
              </a:lnSpc>
              <a:buNone/>
            </a:pPr>
            <a:r>
              <a:rPr lang="en-US" sz="1267" b="1" dirty="0">
                <a:solidFill>
                  <a:srgbClr val="FFFFFF"/>
                </a:solidFill>
                <a:latin typeface="Arial" pitchFamily="34" charset="0"/>
                <a:ea typeface="Arial" pitchFamily="34" charset="-122"/>
                <a:cs typeface="Arial" pitchFamily="34" charset="-120"/>
              </a:rPr>
              <a:t>Форма не меняется
</a:t>
            </a:r>
            <a:pPr algn="l" indent="0" marL="0">
              <a:lnSpc>
                <a:spcPct val="115000"/>
              </a:lnSpc>
              <a:buNone/>
            </a:pPr>
            <a:r>
              <a:rPr lang="en-US" sz="67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0" dirty="0">
                <a:solidFill>
                  <a:srgbClr val="FFFFFF"/>
                </a:solidFill>
                <a:latin typeface="Arial" pitchFamily="34" charset="0"/>
                <a:ea typeface="Arial" pitchFamily="34" charset="-122"/>
                <a:cs typeface="Arial" pitchFamily="34" charset="-120"/>
              </a:rPr>
              <a:t>Эти слова не зависят от числа предметов: говорят my book и my books. Меняется только существительное, а слово-владелец остаётся тем же.
</a:t>
            </a:r>
            <a:endParaRPr lang="en-US" sz="1267" dirty="0"/>
          </a:p>
        </p:txBody>
      </p:sp>
      <p:sp>
        <p:nvSpPr>
          <p:cNvPr id="11" name="Text 3"/>
          <p:cNvSpPr txBox="1"/>
          <p:nvPr/>
        </p:nvSpPr>
        <p:spPr>
          <a:xfrm>
            <a:off x="4686381" y="3445850"/>
            <a:ext cx="1889400" cy="1221900"/>
          </a:xfrm>
          <a:prstGeom prst="rect">
            <a:avLst/>
          </a:prstGeom>
          <a:noFill/>
          <a:ln/>
        </p:spPr>
        <p:txBody>
          <a:bodyPr wrap="square" lIns="0" tIns="0" rIns="0" bIns="0" rtlCol="0" anchor="t"/>
          <a:lstStyle/>
          <a:p>
            <a:pPr algn="l" indent="0" marL="0">
              <a:lnSpc>
                <a:spcPct val="115000"/>
              </a:lnSpc>
              <a:buNone/>
            </a:pPr>
            <a:r>
              <a:rPr lang="en-US" sz="1102" b="1" dirty="0">
                <a:solidFill>
                  <a:srgbClr val="FFFFFF"/>
                </a:solidFill>
                <a:latin typeface="Arial" pitchFamily="34" charset="0"/>
                <a:ea typeface="Arial" pitchFamily="34" charset="-122"/>
                <a:cs typeface="Arial" pitchFamily="34" charset="-120"/>
              </a:rPr>
              <a:t>Простые школьные примеры
</a:t>
            </a:r>
            <a:pPr algn="l" indent="0" marL="0">
              <a:lnSpc>
                <a:spcPct val="115000"/>
              </a:lnSpc>
              <a:buNone/>
            </a:pPr>
            <a:r>
              <a:rPr lang="en-US" sz="58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31" dirty="0">
                <a:solidFill>
                  <a:srgbClr val="FFFFFF"/>
                </a:solidFill>
                <a:latin typeface="Arial" pitchFamily="34" charset="0"/>
                <a:ea typeface="Arial" pitchFamily="34" charset="-122"/>
                <a:cs typeface="Arial" pitchFamily="34" charset="-120"/>
              </a:rPr>
              <a:t>Для третьего класса особенно полезны короткие модели с привычными словами: my pencil, your bag, our classroom. Они легко связываются с реальной жизнью.
</a:t>
            </a:r>
            <a:endParaRPr lang="en-US" sz="1102" dirty="0"/>
          </a:p>
        </p:txBody>
      </p:sp>
      <p:sp>
        <p:nvSpPr>
          <p:cNvPr id="12" name="Text 4"/>
          <p:cNvSpPr txBox="1"/>
          <p:nvPr/>
        </p:nvSpPr>
        <p:spPr>
          <a:xfrm>
            <a:off x="6804550" y="3445850"/>
            <a:ext cx="1889400" cy="1221900"/>
          </a:xfrm>
          <a:prstGeom prst="rect">
            <a:avLst/>
          </a:prstGeom>
          <a:noFill/>
          <a:ln/>
        </p:spPr>
        <p:txBody>
          <a:bodyPr wrap="square" lIns="0" tIns="0" rIns="0" bIns="0" rtlCol="0" anchor="t"/>
          <a:lstStyle/>
          <a:p>
            <a:pPr algn="l" indent="0" marL="0">
              <a:lnSpc>
                <a:spcPct val="115000"/>
              </a:lnSpc>
              <a:buNone/>
            </a:pPr>
            <a:r>
              <a:rPr lang="en-US" sz="1286" b="1" dirty="0">
                <a:solidFill>
                  <a:srgbClr val="FFFFFF"/>
                </a:solidFill>
                <a:latin typeface="Arial" pitchFamily="34" charset="0"/>
                <a:ea typeface="Arial" pitchFamily="34" charset="-122"/>
                <a:cs typeface="Arial" pitchFamily="34" charset="-120"/>
              </a:rPr>
              <a:t>Один вопрос
</a:t>
            </a:r>
            <a:pPr algn="l" indent="0" marL="0">
              <a:lnSpc>
                <a:spcPct val="115000"/>
              </a:lnSpc>
              <a:buNone/>
            </a:pPr>
            <a:r>
              <a:rPr lang="en-US" sz="6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86" dirty="0">
                <a:solidFill>
                  <a:srgbClr val="FFFFFF"/>
                </a:solidFill>
                <a:latin typeface="Arial" pitchFamily="34" charset="0"/>
                <a:ea typeface="Arial" pitchFamily="34" charset="-122"/>
                <a:cs typeface="Arial" pitchFamily="34" charset="-120"/>
              </a:rPr>
              <a:t>Все эти слова отвечают на вопрос «чей?». Услышали вещь и владельца — значит, тема possession уже рядом и можно не бояться!
</a:t>
            </a:r>
            <a:endParaRPr lang="en-US" sz="1286" dirty="0"/>
          </a:p>
        </p:txBody>
      </p:sp>
      <p:sp>
        <p:nvSpPr>
          <p:cNvPr id="13" name="Text 5"/>
          <p:cNvSpPr txBox="1"/>
          <p:nvPr/>
        </p:nvSpPr>
        <p:spPr>
          <a:xfrm>
            <a:off x="450050" y="3445850"/>
            <a:ext cx="1889400" cy="1221900"/>
          </a:xfrm>
          <a:prstGeom prst="rect">
            <a:avLst/>
          </a:prstGeom>
          <a:noFill/>
          <a:ln/>
        </p:spPr>
        <p:txBody>
          <a:bodyPr wrap="square" lIns="0" tIns="0" rIns="0" bIns="0" rtlCol="0" anchor="t"/>
          <a:lstStyle/>
          <a:p>
            <a:pPr algn="l" indent="0" marL="0">
              <a:lnSpc>
                <a:spcPct val="115000"/>
              </a:lnSpc>
              <a:buNone/>
            </a:pPr>
            <a:r>
              <a:rPr lang="en-US" sz="1238" b="1" dirty="0">
                <a:solidFill>
                  <a:srgbClr val="FFFFFF"/>
                </a:solidFill>
                <a:latin typeface="Arial" pitchFamily="34" charset="0"/>
                <a:ea typeface="Arial" pitchFamily="34" charset="-122"/>
                <a:cs typeface="Arial" pitchFamily="34" charset="-120"/>
              </a:rPr>
              <a:t>Ставим перед предметом
</a:t>
            </a:r>
            <a:pPr algn="l" indent="0" marL="0">
              <a:lnSpc>
                <a:spcPct val="115000"/>
              </a:lnSpc>
              <a:buNone/>
            </a:pPr>
            <a:r>
              <a:rPr lang="en-US" sz="66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45" dirty="0">
                <a:solidFill>
                  <a:srgbClr val="FFFFFF"/>
                </a:solidFill>
                <a:latin typeface="Arial" pitchFamily="34" charset="0"/>
                <a:ea typeface="Arial" pitchFamily="34" charset="-122"/>
                <a:cs typeface="Arial" pitchFamily="34" charset="-120"/>
              </a:rPr>
              <a:t>Слова my, your, his, her, its, our, their стоят перед существительным. Они показывают владельца, а сам предмет остаётся после них.
</a:t>
            </a:r>
            <a:endParaRPr lang="en-US" sz="1238"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5</a:t>
            </a:r>
            <a:endParaRPr lang="en-US" sz="622" dirty="0"/>
          </a:p>
        </p:txBody>
      </p:sp>
      <p:sp>
        <p:nvSpPr>
          <p:cNvPr id="7" name="Text 1"/>
          <p:cNvSpPr txBox="1"/>
          <p:nvPr/>
        </p:nvSpPr>
        <p:spPr>
          <a:xfrm>
            <a:off x="450025" y="449800"/>
            <a:ext cx="3653100" cy="1017000"/>
          </a:xfrm>
          <a:prstGeom prst="rect">
            <a:avLst/>
          </a:prstGeom>
          <a:noFill/>
          <a:ln/>
        </p:spPr>
        <p:txBody>
          <a:bodyPr wrap="square" lIns="0" tIns="0" rIns="0" bIns="0" rtlCol="0" anchor="b"/>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His, her, its: три слова для владельца
</a:t>
            </a:r>
            <a:endParaRPr lang="en-US" sz="2000" dirty="0"/>
          </a:p>
        </p:txBody>
      </p:sp>
      <p:sp>
        <p:nvSpPr>
          <p:cNvPr id="8" name="Text 2"/>
          <p:cNvSpPr txBox="1"/>
          <p:nvPr/>
        </p:nvSpPr>
        <p:spPr>
          <a:xfrm>
            <a:off x="810775" y="2812175"/>
            <a:ext cx="3292200" cy="805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Her — для девочки или женщины
</a:t>
            </a:r>
            <a:pPr algn="l" indent="0" marL="0">
              <a:lnSpc>
                <a:spcPct val="115000"/>
              </a:lnSpc>
              <a:buNone/>
            </a:pPr>
            <a:r>
              <a:rPr lang="en-US" sz="5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Her используется, когда предмет принадлежит девочке или женщине: her toy, her shoes. Слово стоит перед существительным и не меняется.
</a:t>
            </a:r>
            <a:endParaRPr lang="en-US" sz="1100" dirty="0"/>
          </a:p>
        </p:txBody>
      </p:sp>
      <p:sp>
        <p:nvSpPr>
          <p:cNvPr id="9" name="Text 3"/>
          <p:cNvSpPr txBox="1"/>
          <p:nvPr/>
        </p:nvSpPr>
        <p:spPr>
          <a:xfrm>
            <a:off x="810775" y="3887700"/>
            <a:ext cx="3292200" cy="805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Its — для животного или вещи
</a:t>
            </a:r>
            <a:pPr algn="l" indent="0" marL="0">
              <a:lnSpc>
                <a:spcPct val="115000"/>
              </a:lnSpc>
              <a:buNone/>
            </a:pPr>
            <a:r>
              <a:rPr lang="en-US" sz="5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Its помогает сказать о животном или предмете: its tail, its door. Это слово тоже отвечает на вопрос «чей?» и не требует лишних объяснений.
</a:t>
            </a:r>
            <a:endParaRPr lang="en-US" sz="1100" dirty="0"/>
          </a:p>
        </p:txBody>
      </p:sp>
      <p:sp>
        <p:nvSpPr>
          <p:cNvPr id="10" name="Text 4"/>
          <p:cNvSpPr txBox="1"/>
          <p:nvPr/>
        </p:nvSpPr>
        <p:spPr>
          <a:xfrm>
            <a:off x="810775" y="1736650"/>
            <a:ext cx="3292200" cy="805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His — для мальчика или мужчины
</a:t>
            </a:r>
            <a:pPr algn="l" indent="0" marL="0">
              <a:lnSpc>
                <a:spcPct val="115000"/>
              </a:lnSpc>
              <a:buNone/>
            </a:pPr>
            <a:r>
              <a:rPr lang="en-US" sz="5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His показывает, что владелец — мальчик или мужчина: his bike, his hat. Это короткое слово сразу ставит владельца перед глазами.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6</a:t>
            </a:r>
            <a:endParaRPr lang="en-US" sz="622" dirty="0"/>
          </a:p>
        </p:txBody>
      </p:sp>
      <p:sp>
        <p:nvSpPr>
          <p:cNvPr id="9" name="Text 1"/>
          <p:cNvSpPr txBox="1"/>
          <p:nvPr/>
        </p:nvSpPr>
        <p:spPr>
          <a:xfrm>
            <a:off x="450000" y="450000"/>
            <a:ext cx="8244000" cy="6564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Апостроф и форма ’s
</a:t>
            </a:r>
            <a:endParaRPr lang="en-US" sz="2400" dirty="0"/>
          </a:p>
        </p:txBody>
      </p:sp>
      <p:sp>
        <p:nvSpPr>
          <p:cNvPr id="10" name="Text 2"/>
          <p:cNvSpPr txBox="1"/>
          <p:nvPr/>
        </p:nvSpPr>
        <p:spPr>
          <a:xfrm>
            <a:off x="586488" y="2041900"/>
            <a:ext cx="1843800" cy="1291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Имя владельца
</a:t>
            </a:r>
            <a:pPr algn="l" indent="0" marL="0">
              <a:lnSpc>
                <a:spcPct val="115000"/>
              </a:lnSpc>
              <a:buNone/>
            </a:pPr>
            <a:r>
              <a:rPr lang="en-US" sz="5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Если владелец назван именем, часто добавляют ’s: Sam’s ball, Nina’s book. Так сразу видно, кому принадлежит предмет.
</a:t>
            </a:r>
            <a:endParaRPr lang="en-US" sz="1100" dirty="0"/>
          </a:p>
        </p:txBody>
      </p:sp>
      <p:sp>
        <p:nvSpPr>
          <p:cNvPr id="11" name="Text 3"/>
          <p:cNvSpPr txBox="1"/>
          <p:nvPr/>
        </p:nvSpPr>
        <p:spPr>
          <a:xfrm>
            <a:off x="2674427" y="2041900"/>
            <a:ext cx="1843800" cy="1291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Что делает апостроф
</a:t>
            </a:r>
            <a:pPr algn="l" indent="0" marL="0">
              <a:lnSpc>
                <a:spcPct val="115000"/>
              </a:lnSpc>
              <a:buNone/>
            </a:pPr>
            <a:r>
              <a:rPr lang="en-US" sz="5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Апостроф показывает принадлежность, а не звук. Он помогает написать форму правильно и не потеряться в коротком английском слове.
</a:t>
            </a:r>
            <a:endParaRPr lang="en-US" sz="1100" dirty="0"/>
          </a:p>
        </p:txBody>
      </p:sp>
      <p:sp>
        <p:nvSpPr>
          <p:cNvPr id="12" name="Text 4"/>
          <p:cNvSpPr txBox="1"/>
          <p:nvPr/>
        </p:nvSpPr>
        <p:spPr>
          <a:xfrm>
            <a:off x="4762369" y="2041900"/>
            <a:ext cx="1843800" cy="1291800"/>
          </a:xfrm>
          <a:prstGeom prst="rect">
            <a:avLst/>
          </a:prstGeom>
          <a:noFill/>
          <a:ln/>
        </p:spPr>
        <p:txBody>
          <a:bodyPr wrap="square" lIns="0" tIns="0" rIns="0" bIns="0" rtlCol="0" anchor="t"/>
          <a:lstStyle/>
          <a:p>
            <a:pPr algn="l" indent="0" marL="0">
              <a:lnSpc>
                <a:spcPct val="115000"/>
              </a:lnSpc>
              <a:buNone/>
            </a:pPr>
            <a:r>
              <a:rPr lang="en-US" sz="1037" b="1" dirty="0">
                <a:solidFill>
                  <a:srgbClr val="FFFFFF"/>
                </a:solidFill>
                <a:latin typeface="Arial" pitchFamily="34" charset="0"/>
                <a:ea typeface="Arial" pitchFamily="34" charset="-122"/>
                <a:cs typeface="Arial" pitchFamily="34" charset="-120"/>
              </a:rPr>
              <a:t>Когда владельцев несколько
</a:t>
            </a:r>
            <a:pPr algn="l" indent="0" marL="0">
              <a:lnSpc>
                <a:spcPct val="115000"/>
              </a:lnSpc>
              <a:buNone/>
            </a:pPr>
            <a:r>
              <a:rPr lang="en-US" sz="55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37" dirty="0">
                <a:solidFill>
                  <a:srgbClr val="FFFFFF"/>
                </a:solidFill>
                <a:latin typeface="Arial" pitchFamily="34" charset="0"/>
                <a:ea typeface="Arial" pitchFamily="34" charset="-122"/>
                <a:cs typeface="Arial" pitchFamily="34" charset="-120"/>
              </a:rPr>
              <a:t>Если предмет принадлежит нескольким людям, форма меняется: the boys’ room. Апостроф ставится после s, потому что владельцев больше одного.
</a:t>
            </a:r>
            <a:endParaRPr lang="en-US" sz="1037" dirty="0"/>
          </a:p>
        </p:txBody>
      </p:sp>
      <p:sp>
        <p:nvSpPr>
          <p:cNvPr id="13" name="Text 5"/>
          <p:cNvSpPr txBox="1"/>
          <p:nvPr/>
        </p:nvSpPr>
        <p:spPr>
          <a:xfrm>
            <a:off x="6850308" y="2041900"/>
            <a:ext cx="1843800" cy="1291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Заметный знак темы
</a:t>
            </a:r>
            <a:pPr algn="l" indent="0" marL="0">
              <a:lnSpc>
                <a:spcPct val="115000"/>
              </a:lnSpc>
              <a:buNone/>
            </a:pPr>
            <a:r>
              <a:rPr lang="en-US" sz="5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Для младших школьников ’s — один из самых заметных признаков possession. Его легко увидеть в слове, если внимательно смотреть на конец имени.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50000" y="2701245"/>
            <a:ext cx="2747700" cy="1991009"/>
          </a:xfrm>
          <a:prstGeom prst="rect">
            <a:avLst/>
          </a:prstGeom>
        </p:spPr>
      </p:pic>
      <p:pic>
        <p:nvPicPr>
          <p:cNvPr id="6" name="Image 4" descr="preencoded.png">    </p:cNvPr>
          <p:cNvPicPr>
            <a:picLocks noChangeAspect="1"/>
          </p:cNvPicPr>
          <p:nvPr/>
        </p:nvPicPr>
        <p:blipFill>
          <a:blip r:embed="rId5"/>
          <a:stretch>
            <a:fillRect/>
          </a:stretch>
        </p:blipFill>
        <p:spPr>
          <a:xfrm>
            <a:off x="3197793" y="2701137"/>
            <a:ext cx="2748000" cy="1991227"/>
          </a:xfrm>
          <a:prstGeom prst="rect">
            <a:avLst/>
          </a:prstGeom>
        </p:spPr>
      </p:pic>
      <p:pic>
        <p:nvPicPr>
          <p:cNvPr id="7" name="Image 5" descr="preencoded.png">    </p:cNvPr>
          <p:cNvPicPr>
            <a:picLocks noChangeAspect="1"/>
          </p:cNvPicPr>
          <p:nvPr/>
        </p:nvPicPr>
        <p:blipFill>
          <a:blip r:embed="rId6"/>
          <a:stretch>
            <a:fillRect/>
          </a:stretch>
        </p:blipFill>
        <p:spPr>
          <a:xfrm>
            <a:off x="5945896" y="2701137"/>
            <a:ext cx="2748000" cy="1991227"/>
          </a:xfrm>
          <a:prstGeom prst="rect">
            <a:avLst/>
          </a:prstGeom>
        </p:spPr>
      </p:pic>
      <p:sp>
        <p:nvSpPr>
          <p:cNvPr id="8" name="Text 0"/>
          <p:cNvSpPr txBox="1"/>
          <p:nvPr/>
        </p:nvSpPr>
        <p:spPr>
          <a:xfrm>
            <a:off x="450000" y="450000"/>
            <a:ext cx="8244000" cy="450000"/>
          </a:xfrm>
          <a:prstGeom prst="rect">
            <a:avLst/>
          </a:prstGeom>
          <a:noFill/>
          <a:ln/>
        </p:spPr>
        <p:txBody>
          <a:bodyPr wrap="square" lIns="0" tIns="0" rIns="0" bIns="0" rtlCol="0" anchor="t"/>
          <a:lstStyle/>
          <a:p>
            <a:pPr algn="l" indent="0" marL="0">
              <a:lnSpc>
                <a:spcPct val="80000"/>
              </a:lnSpc>
              <a:buNone/>
            </a:pPr>
            <a:r>
              <a:rPr lang="en-US" sz="2200" b="1" dirty="0">
                <a:solidFill>
                  <a:srgbClr val="FFFFFF"/>
                </a:solidFill>
                <a:latin typeface="Arial" pitchFamily="34" charset="0"/>
                <a:ea typeface="Arial" pitchFamily="34" charset="-122"/>
                <a:cs typeface="Arial" pitchFamily="34" charset="-120"/>
              </a:rPr>
              <a:t>Примеры с именами учеников
</a:t>
            </a:r>
            <a:endParaRPr lang="en-US" sz="2200" dirty="0"/>
          </a:p>
        </p:txBody>
      </p:sp>
      <p:sp>
        <p:nvSpPr>
          <p:cNvPr id="9"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7</a:t>
            </a:r>
            <a:endParaRPr lang="en-US" sz="622" dirty="0"/>
          </a:p>
        </p:txBody>
      </p:sp>
      <p:sp>
        <p:nvSpPr>
          <p:cNvPr id="10" name="Text 2"/>
          <p:cNvSpPr txBox="1"/>
          <p:nvPr/>
        </p:nvSpPr>
        <p:spPr>
          <a:xfrm>
            <a:off x="596200" y="1350000"/>
            <a:ext cx="2455500" cy="9000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Книга Анны
</a:t>
            </a:r>
            <a:pPr algn="l" indent="0" marL="0">
              <a:lnSpc>
                <a:spcPct val="115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Anna opened her backpack and found Anna’s book right on top. She smiled, because the name showed the owner immediately. Сначала идёт имя, потом предмет, и смысл становится понятным без долгих объяснений.
</a:t>
            </a:r>
            <a:endParaRPr lang="en-US" sz="900" dirty="0"/>
          </a:p>
        </p:txBody>
      </p:sp>
      <p:sp>
        <p:nvSpPr>
          <p:cNvPr id="11" name="Text 3"/>
          <p:cNvSpPr txBox="1"/>
          <p:nvPr/>
        </p:nvSpPr>
        <p:spPr>
          <a:xfrm>
            <a:off x="3344393" y="1350000"/>
            <a:ext cx="2455500" cy="9000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Велосипед Тома
</a:t>
            </a:r>
            <a:pPr algn="l" indent="0" marL="0">
              <a:lnSpc>
                <a:spcPct val="115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Tom parked Tom’s bike near the school fence and ran to class. The little apostrophe quietly did its job. It told everyone that the bike belonged to Tom, not to the teacher or the cat.
</a:t>
            </a:r>
            <a:endParaRPr lang="en-US" sz="900" dirty="0"/>
          </a:p>
        </p:txBody>
      </p:sp>
      <p:sp>
        <p:nvSpPr>
          <p:cNvPr id="12" name="Text 4"/>
          <p:cNvSpPr txBox="1"/>
          <p:nvPr/>
        </p:nvSpPr>
        <p:spPr>
          <a:xfrm>
            <a:off x="6092496" y="1350000"/>
            <a:ext cx="2455500" cy="9000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Пенал Лили
</a:t>
            </a:r>
            <a:pPr algn="l" indent="0" marL="0">
              <a:lnSpc>
                <a:spcPct val="115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Lily showed Lily’s pencil case to her friend and proudly pointed to the stickers. The order of words worked like a tiny map. First the owner, then the thing — and nobody gets lost.
</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8</a:t>
            </a:r>
            <a:endParaRPr lang="en-US" sz="622" dirty="0"/>
          </a:p>
        </p:txBody>
      </p:sp>
      <p:sp>
        <p:nvSpPr>
          <p:cNvPr id="7" name="Text 1"/>
          <p:cNvSpPr txBox="1"/>
          <p:nvPr/>
        </p:nvSpPr>
        <p:spPr>
          <a:xfrm>
            <a:off x="450025" y="449800"/>
            <a:ext cx="3653100" cy="1017000"/>
          </a:xfrm>
          <a:prstGeom prst="rect">
            <a:avLst/>
          </a:prstGeom>
          <a:noFill/>
          <a:ln/>
        </p:spPr>
        <p:txBody>
          <a:bodyPr wrap="square" lIns="0" tIns="0" rIns="0" bIns="0" rtlCol="0" anchor="b"/>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Когда используется of
</a:t>
            </a:r>
            <a:endParaRPr lang="en-US" sz="2000" dirty="0"/>
          </a:p>
        </p:txBody>
      </p:sp>
      <p:sp>
        <p:nvSpPr>
          <p:cNvPr id="8" name="Text 2"/>
          <p:cNvSpPr txBox="1"/>
          <p:nvPr/>
        </p:nvSpPr>
        <p:spPr>
          <a:xfrm>
            <a:off x="810775" y="2812175"/>
            <a:ext cx="3292200" cy="805800"/>
          </a:xfrm>
          <a:prstGeom prst="rect">
            <a:avLst/>
          </a:prstGeom>
          <a:noFill/>
          <a:ln/>
        </p:spPr>
        <p:txBody>
          <a:bodyPr wrap="square" lIns="0" tIns="0" rIns="0" bIns="0" rtlCol="0" anchor="t"/>
          <a:lstStyle/>
          <a:p>
            <a:pPr algn="l" indent="0" marL="0">
              <a:lnSpc>
                <a:spcPct val="115000"/>
              </a:lnSpc>
              <a:buNone/>
            </a:pPr>
            <a:r>
              <a:rPr lang="en-US" sz="1057" b="1" dirty="0">
                <a:solidFill>
                  <a:srgbClr val="FFFFFF"/>
                </a:solidFill>
                <a:latin typeface="Arial" pitchFamily="34" charset="0"/>
                <a:ea typeface="Arial" pitchFamily="34" charset="-122"/>
                <a:cs typeface="Arial" pitchFamily="34" charset="-120"/>
              </a:rPr>
              <a:t>Когда слово длинное
</a:t>
            </a:r>
            <a:pPr algn="l" indent="0" marL="0">
              <a:lnSpc>
                <a:spcPct val="115000"/>
              </a:lnSpc>
              <a:buNone/>
            </a:pPr>
            <a:r>
              <a:rPr lang="en-US" sz="56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57" dirty="0">
                <a:solidFill>
                  <a:srgbClr val="FFFFFF"/>
                </a:solidFill>
                <a:latin typeface="Arial" pitchFamily="34" charset="0"/>
                <a:ea typeface="Arial" pitchFamily="34" charset="-122"/>
                <a:cs typeface="Arial" pitchFamily="34" charset="-120"/>
              </a:rPr>
              <a:t>Если связь между предметами звучит как целая фраза, of помогает сделать предложение понятным. Это удобно, когда имя владельца не стоит рядом.
</a:t>
            </a:r>
            <a:endParaRPr lang="en-US" sz="1057" dirty="0"/>
          </a:p>
        </p:txBody>
      </p:sp>
      <p:sp>
        <p:nvSpPr>
          <p:cNvPr id="9" name="Text 3"/>
          <p:cNvSpPr txBox="1"/>
          <p:nvPr/>
        </p:nvSpPr>
        <p:spPr>
          <a:xfrm>
            <a:off x="810775" y="3887700"/>
            <a:ext cx="3292200" cy="805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Что запомнить детям
</a:t>
            </a:r>
            <a:pPr algn="l" indent="0" marL="0">
              <a:lnSpc>
                <a:spcPct val="115000"/>
              </a:lnSpc>
              <a:buNone/>
            </a:pPr>
            <a:r>
              <a:rPr lang="en-US" sz="5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Полезное правило для третьего класса: короткое имя или слово часто сочетается с ’s, а длинная фраза часто строится с of.
</a:t>
            </a:r>
            <a:endParaRPr lang="en-US" sz="1100" dirty="0"/>
          </a:p>
        </p:txBody>
      </p:sp>
      <p:sp>
        <p:nvSpPr>
          <p:cNvPr id="10" name="Text 4"/>
          <p:cNvSpPr txBox="1"/>
          <p:nvPr/>
        </p:nvSpPr>
        <p:spPr>
          <a:xfrm>
            <a:off x="810775" y="1736650"/>
            <a:ext cx="3292200" cy="805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Связь через of
</a:t>
            </a:r>
            <a:pPr algn="l" indent="0" marL="0">
              <a:lnSpc>
                <a:spcPct val="115000"/>
              </a:lnSpc>
              <a:buNone/>
            </a:pPr>
            <a:r>
              <a:rPr lang="en-US" sz="5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Форма of тоже показывает принадлежность: the name of the game, the door of the classroom. Она соединяет слова чуть длиннее и спокойнее.
</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9</a:t>
            </a:r>
            <a:endParaRPr lang="en-US" sz="622" dirty="0"/>
          </a:p>
        </p:txBody>
      </p:sp>
      <p:sp>
        <p:nvSpPr>
          <p:cNvPr id="4" name="Text 1"/>
          <p:cNvSpPr txBox="1"/>
          <p:nvPr/>
        </p:nvSpPr>
        <p:spPr>
          <a:xfrm>
            <a:off x="5418275" y="1925225"/>
            <a:ext cx="3275700" cy="12930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Одна форма стоит перед предметом, а другая заменяет его в предложении. Это делает речь короче и понятнее для ученика.
</a:t>
            </a:r>
            <a:endParaRPr lang="en-US" sz="1000" dirty="0"/>
          </a:p>
        </p:txBody>
      </p:sp>
      <p:sp>
        <p:nvSpPr>
          <p:cNvPr id="5" name="Text 2"/>
          <p:cNvSpPr txBox="1"/>
          <p:nvPr/>
        </p:nvSpPr>
        <p:spPr>
          <a:xfrm>
            <a:off x="450000" y="1310544"/>
            <a:ext cx="3275700" cy="1211700"/>
          </a:xfrm>
          <a:prstGeom prst="rect">
            <a:avLst/>
          </a:prstGeom>
          <a:noFill/>
          <a:ln/>
        </p:spPr>
        <p:txBody>
          <a:bodyPr wrap="square" lIns="0" tIns="0" rIns="0" bIns="0" rtlCol="0" anchor="b"/>
          <a:lstStyle/>
          <a:p>
            <a:pPr algn="ctr" indent="0" marL="0">
              <a:lnSpc>
                <a:spcPct val="100000"/>
              </a:lnSpc>
              <a:buNone/>
            </a:pPr>
            <a:r>
              <a:rPr lang="en-US" sz="7200" b="1" dirty="0">
                <a:solidFill>
                  <a:srgbClr val="FFFFFF"/>
                </a:solidFill>
                <a:latin typeface="Arial" pitchFamily="34" charset="0"/>
                <a:ea typeface="Arial" pitchFamily="34" charset="-122"/>
                <a:cs typeface="Arial" pitchFamily="34" charset="-120"/>
              </a:rPr>
              <a:t>2
</a:t>
            </a:r>
            <a:endParaRPr lang="en-US" sz="7200" dirty="0"/>
          </a:p>
        </p:txBody>
      </p:sp>
      <p:sp>
        <p:nvSpPr>
          <p:cNvPr id="6" name="Text 3"/>
          <p:cNvSpPr txBox="1"/>
          <p:nvPr/>
        </p:nvSpPr>
        <p:spPr>
          <a:xfrm>
            <a:off x="450000" y="2621216"/>
            <a:ext cx="3275700" cy="1211700"/>
          </a:xfrm>
          <a:prstGeom prst="rect">
            <a:avLst/>
          </a:prstGeom>
          <a:noFill/>
          <a:ln/>
        </p:spPr>
        <p:txBody>
          <a:bodyPr wrap="square" lIns="0" tIns="0" rIns="0" bIns="0" rtlCol="0" anchor="t"/>
          <a:lstStyle/>
          <a:p>
            <a:pPr algn="ctr" indent="0" marL="0">
              <a:lnSpc>
                <a:spcPct val="100000"/>
              </a:lnSpc>
              <a:buNone/>
            </a:pPr>
            <a:r>
              <a:rPr lang="en-US" sz="2000" b="1" dirty="0">
                <a:solidFill>
                  <a:srgbClr val="FFFFFF"/>
                </a:solidFill>
                <a:latin typeface="Arial" pitchFamily="34" charset="0"/>
                <a:ea typeface="Arial" pitchFamily="34" charset="-122"/>
                <a:cs typeface="Arial" pitchFamily="34" charset="-120"/>
              </a:rPr>
              <a:t>две близкие формы помогают не повторять существительное и говорить короче.
</a:t>
            </a:r>
            <a:endParaRPr lang="en-US" sz="2000" dirty="0"/>
          </a:p>
        </p:txBody>
      </p:sp>
      <p:sp>
        <p:nvSpPr>
          <p:cNvPr id="7" name="Text 4"/>
          <p:cNvSpPr txBox="1"/>
          <p:nvPr/>
        </p:nvSpPr>
        <p:spPr>
          <a:xfrm>
            <a:off x="5418275" y="4461225"/>
            <a:ext cx="3275700" cy="2322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Материал презентации
</a:t>
            </a:r>
            <a:endParaRPr lang="en-US" sz="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10</a:t>
            </a:r>
            <a:endParaRPr lang="en-US" sz="622" dirty="0"/>
          </a:p>
        </p:txBody>
      </p:sp>
      <p:sp>
        <p:nvSpPr>
          <p:cNvPr id="9" name="Text 1"/>
          <p:cNvSpPr txBox="1"/>
          <p:nvPr/>
        </p:nvSpPr>
        <p:spPr>
          <a:xfrm>
            <a:off x="450000" y="450000"/>
            <a:ext cx="8244000" cy="6564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It’s и its: самая известная путаница
</a:t>
            </a:r>
            <a:endParaRPr lang="en-US" sz="2400" dirty="0"/>
          </a:p>
        </p:txBody>
      </p:sp>
      <p:sp>
        <p:nvSpPr>
          <p:cNvPr id="10" name="Text 2"/>
          <p:cNvSpPr txBox="1"/>
          <p:nvPr/>
        </p:nvSpPr>
        <p:spPr>
          <a:xfrm>
            <a:off x="586488" y="2041900"/>
            <a:ext cx="1843800" cy="1291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It’s — это сокращение
</a:t>
            </a:r>
            <a:pPr algn="l" indent="0" marL="0">
              <a:lnSpc>
                <a:spcPct val="115000"/>
              </a:lnSpc>
              <a:buNone/>
            </a:pPr>
            <a:r>
              <a:rPr lang="en-US" sz="5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It’s обычно значит it is или it has. Здесь апостроф показывает пропущенные буквы, а не принадлежность.
</a:t>
            </a:r>
            <a:endParaRPr lang="en-US" sz="1100" dirty="0"/>
          </a:p>
        </p:txBody>
      </p:sp>
      <p:sp>
        <p:nvSpPr>
          <p:cNvPr id="11" name="Text 3"/>
          <p:cNvSpPr txBox="1"/>
          <p:nvPr/>
        </p:nvSpPr>
        <p:spPr>
          <a:xfrm>
            <a:off x="2674427" y="2041900"/>
            <a:ext cx="1843800" cy="1291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Its — про принадлежность
</a:t>
            </a:r>
            <a:pPr algn="l" indent="0" marL="0">
              <a:lnSpc>
                <a:spcPct val="115000"/>
              </a:lnSpc>
              <a:buNone/>
            </a:pPr>
            <a:r>
              <a:rPr lang="en-US" sz="5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Its показывает, что что-то принадлежит животному или вещи: The dog wagged its tail. Здесь апостроф не нужен.
</a:t>
            </a:r>
            <a:endParaRPr lang="en-US" sz="1100" dirty="0"/>
          </a:p>
        </p:txBody>
      </p:sp>
      <p:sp>
        <p:nvSpPr>
          <p:cNvPr id="12" name="Text 4"/>
          <p:cNvSpPr txBox="1"/>
          <p:nvPr/>
        </p:nvSpPr>
        <p:spPr>
          <a:xfrm>
            <a:off x="4762369" y="2041900"/>
            <a:ext cx="1843800" cy="1291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Похожи, но не одинаковы
</a:t>
            </a:r>
            <a:pPr algn="l" indent="0" marL="0">
              <a:lnSpc>
                <a:spcPct val="115000"/>
              </a:lnSpc>
              <a:buNone/>
            </a:pPr>
            <a:r>
              <a:rPr lang="en-US" sz="5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Эти слова часто путают, потому что они выглядят почти одинаково. Но у них разный смысл и разная роль в предложении.
</a:t>
            </a:r>
            <a:endParaRPr lang="en-US" sz="1100" dirty="0"/>
          </a:p>
        </p:txBody>
      </p:sp>
      <p:sp>
        <p:nvSpPr>
          <p:cNvPr id="13" name="Text 5"/>
          <p:cNvSpPr txBox="1"/>
          <p:nvPr/>
        </p:nvSpPr>
        <p:spPr>
          <a:xfrm>
            <a:off x="6850308" y="2041900"/>
            <a:ext cx="1843800" cy="1291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Проверка перед письмом
</a:t>
            </a:r>
            <a:pPr algn="l" indent="0" marL="0">
              <a:lnSpc>
                <a:spcPct val="115000"/>
              </a:lnSpc>
              <a:buNone/>
            </a:pPr>
            <a:r>
              <a:rPr lang="en-US" sz="5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Если можно заменить слово на it is, нужен it’s. Если нужно сказать «чей?», выбираем its. Маленькая проверка спасает от ошибки.
</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572300" y="1351787"/>
            <a:ext cx="4121700" cy="1110927"/>
          </a:xfrm>
          <a:prstGeom prst="rect">
            <a:avLst/>
          </a:prstGeom>
        </p:spPr>
      </p:pic>
      <p:pic>
        <p:nvPicPr>
          <p:cNvPr id="5" name="Image 3" descr="preencoded.png">    </p:cNvPr>
          <p:cNvPicPr>
            <a:picLocks noChangeAspect="1"/>
          </p:cNvPicPr>
          <p:nvPr/>
        </p:nvPicPr>
        <p:blipFill>
          <a:blip r:embed="rId4"/>
          <a:stretch>
            <a:fillRect/>
          </a:stretch>
        </p:blipFill>
        <p:spPr>
          <a:xfrm>
            <a:off x="4571700" y="2466199"/>
            <a:ext cx="4122300" cy="1111089"/>
          </a:xfrm>
          <a:prstGeom prst="rect">
            <a:avLst/>
          </a:prstGeom>
        </p:spPr>
      </p:pic>
      <p:pic>
        <p:nvPicPr>
          <p:cNvPr id="6" name="Image 4" descr="preencoded.png">    </p:cNvPr>
          <p:cNvPicPr>
            <a:picLocks noChangeAspect="1"/>
          </p:cNvPicPr>
          <p:nvPr/>
        </p:nvPicPr>
        <p:blipFill>
          <a:blip r:embed="rId5"/>
          <a:stretch>
            <a:fillRect/>
          </a:stretch>
        </p:blipFill>
        <p:spPr>
          <a:xfrm>
            <a:off x="4571700" y="3580665"/>
            <a:ext cx="4122300" cy="1111089"/>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50000" y="450000"/>
            <a:ext cx="8244000" cy="450000"/>
          </a:xfrm>
          <a:prstGeom prst="rect">
            <a:avLst/>
          </a:prstGeom>
          <a:noFill/>
          <a:ln/>
        </p:spPr>
        <p:txBody>
          <a:bodyPr wrap="square" lIns="0" tIns="0" rIns="0" bIns="0" rtlCol="0" anchor="t"/>
          <a:lstStyle/>
          <a:p>
            <a:pPr algn="l" indent="0" marL="0">
              <a:lnSpc>
                <a:spcPct val="80000"/>
              </a:lnSpc>
              <a:buNone/>
            </a:pPr>
            <a:r>
              <a:rPr lang="en-US" sz="2200" b="1" dirty="0">
                <a:solidFill>
                  <a:srgbClr val="FFFFFF"/>
                </a:solidFill>
                <a:latin typeface="Arial" pitchFamily="34" charset="0"/>
                <a:ea typeface="Arial" pitchFamily="34" charset="-122"/>
                <a:cs typeface="Arial" pitchFamily="34" charset="-120"/>
              </a:rPr>
              <a:t>Предметы в классе и дома
</a:t>
            </a:r>
            <a:endParaRPr lang="en-US" sz="2200" dirty="0"/>
          </a:p>
        </p:txBody>
      </p:sp>
      <p:sp>
        <p:nvSpPr>
          <p:cNvPr id="9"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11</a:t>
            </a:r>
            <a:endParaRPr lang="en-US" sz="622" dirty="0"/>
          </a:p>
        </p:txBody>
      </p:sp>
      <p:sp>
        <p:nvSpPr>
          <p:cNvPr id="10" name="Text 2"/>
          <p:cNvSpPr txBox="1"/>
          <p:nvPr/>
        </p:nvSpPr>
        <p:spPr>
          <a:xfrm>
            <a:off x="455250" y="1516450"/>
            <a:ext cx="3661200" cy="7821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Рюкзак у парты
</a:t>
            </a:r>
            <a:pPr algn="l" indent="0" marL="0">
              <a:lnSpc>
                <a:spcPct val="115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Утром школьник ставит рюкзак возле парты и сразу говорит: my backpack. Рядом лежит your ruler, а на столе — her notebook. Простые слова помогают быстро понять, кому что принадлежит, без длинных объяснений и лишних вопросов.
</a:t>
            </a:r>
            <a:endParaRPr lang="en-US" sz="900" dirty="0"/>
          </a:p>
        </p:txBody>
      </p:sp>
      <p:sp>
        <p:nvSpPr>
          <p:cNvPr id="11" name="Text 3"/>
          <p:cNvSpPr txBox="1"/>
          <p:nvPr/>
        </p:nvSpPr>
        <p:spPr>
          <a:xfrm>
            <a:off x="455250" y="2630889"/>
            <a:ext cx="3661200" cy="7821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Вещи в комнате
</a:t>
            </a:r>
            <a:pPr algn="l" indent="0" marL="0">
              <a:lnSpc>
                <a:spcPct val="115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Дома всё тоже становится понятнее с посессивностью. Можно сказать our classroom, my desk или his bag, когда речь идёт о знакомых предметах. Такие примеры легко представить, потому что они почти копируют обычный школьный день.
</a:t>
            </a:r>
            <a:endParaRPr lang="en-US" sz="900" dirty="0"/>
          </a:p>
        </p:txBody>
      </p:sp>
      <p:sp>
        <p:nvSpPr>
          <p:cNvPr id="12" name="Text 4"/>
          <p:cNvSpPr txBox="1"/>
          <p:nvPr/>
        </p:nvSpPr>
        <p:spPr>
          <a:xfrm>
            <a:off x="455250" y="3745350"/>
            <a:ext cx="3661200" cy="7821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Кошачья миска
</a:t>
            </a:r>
            <a:pPr algn="l" indent="0" marL="0">
              <a:lnSpc>
                <a:spcPct val="115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Даже у питомцев есть свои вещи: the cat’s bowl, the cat’s toy. Здесь принадлежность видна очень ясно, как яркая наклейка на тетради. Ребёнок быстро запоминает правило, потому что оно связано с живой, понятной картинкой.
</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0000" y="2073251"/>
            <a:ext cx="8244000" cy="2617898"/>
          </a:xfrm>
          <a:prstGeom prst="rect">
            <a:avLst/>
          </a:prstGeom>
        </p:spPr>
      </p:pic>
      <p:sp>
        <p:nvSpPr>
          <p:cNvPr id="4"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12</a:t>
            </a:r>
            <a:endParaRPr lang="en-US" sz="622" dirty="0"/>
          </a:p>
        </p:txBody>
      </p:sp>
      <p:sp>
        <p:nvSpPr>
          <p:cNvPr id="5" name="Text 1"/>
          <p:cNvSpPr txBox="1"/>
          <p:nvPr/>
        </p:nvSpPr>
        <p:spPr>
          <a:xfrm>
            <a:off x="450000" y="450000"/>
            <a:ext cx="8244000" cy="4647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Как выбрать нужную форму принадлежности
</a:t>
            </a:r>
            <a:endParaRPr lang="en-US" sz="2400" dirty="0"/>
          </a:p>
        </p:txBody>
      </p:sp>
      <p:sp>
        <p:nvSpPr>
          <p:cNvPr id="6" name="Text 2"/>
          <p:cNvSpPr txBox="1"/>
          <p:nvPr/>
        </p:nvSpPr>
        <p:spPr>
          <a:xfrm>
            <a:off x="450025" y="990000"/>
            <a:ext cx="8244000" cy="179100"/>
          </a:xfrm>
          <a:prstGeom prst="rect">
            <a:avLst/>
          </a:prstGeom>
          <a:noFill/>
          <a:ln/>
        </p:spPr>
        <p:txBody>
          <a:bodyPr wrap="square" lIns="0" tIns="0" rIns="0" bIns="0" rtlCol="0" anchor="t"/>
          <a:lstStyle/>
          <a:p>
            <a:pPr algn="l" indent="0" marL="0">
              <a:lnSpc>
                <a:spcPct val="80000"/>
              </a:lnSpc>
              <a:buNone/>
            </a:pPr>
            <a:r>
              <a:rPr lang="en-US" sz="1000" b="1" dirty="0">
                <a:solidFill>
                  <a:srgbClr val="FFFFFF"/>
                </a:solidFill>
                <a:latin typeface="Arial" pitchFamily="34" charset="0"/>
                <a:ea typeface="Arial" pitchFamily="34" charset="-122"/>
                <a:cs typeface="Arial" pitchFamily="34" charset="-120"/>
              </a:rPr>
              <a:t>Алгоритм для выбора формы: имя владельца, короткое слово перед существительным или замена уже названного предмета.
</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50025" y="449800"/>
            <a:ext cx="3931800" cy="884700"/>
          </a:xfrm>
          <a:prstGeom prst="rect">
            <a:avLst/>
          </a:prstGeom>
          <a:noFill/>
          <a:ln/>
        </p:spPr>
        <p:txBody>
          <a:bodyPr wrap="square" lIns="0" tIns="0" rIns="0" bIns="0" rtlCol="0" anchor="b"/>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Принадлежность во множественном числе
</a:t>
            </a:r>
            <a:endParaRPr lang="en-US" sz="2400" dirty="0"/>
          </a:p>
        </p:txBody>
      </p:sp>
      <p:sp>
        <p:nvSpPr>
          <p:cNvPr id="8"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13</a:t>
            </a:r>
            <a:endParaRPr lang="en-US" sz="622" dirty="0"/>
          </a:p>
        </p:txBody>
      </p:sp>
      <p:sp>
        <p:nvSpPr>
          <p:cNvPr id="9" name="Text 2"/>
          <p:cNvSpPr txBox="1"/>
          <p:nvPr/>
        </p:nvSpPr>
        <p:spPr>
          <a:xfrm>
            <a:off x="450025" y="1769575"/>
            <a:ext cx="3931800" cy="918300"/>
          </a:xfrm>
          <a:prstGeom prst="rect">
            <a:avLst/>
          </a:prstGeom>
          <a:noFill/>
          <a:ln/>
        </p:spPr>
        <p:txBody>
          <a:bodyPr wrap="square" lIns="0" tIns="0" rIns="0" bIns="0" rtlCol="0" anchor="ctr"/>
          <a:lstStyle/>
          <a:p>
            <a:pPr algn="l" indent="0" marL="0">
              <a:lnSpc>
                <a:spcPct val="115000"/>
              </a:lnSpc>
              <a:buNone/>
            </a:pPr>
            <a:r>
              <a:rPr lang="en-US" sz="1120" b="1" dirty="0">
                <a:solidFill>
                  <a:srgbClr val="FFFFFF"/>
                </a:solidFill>
                <a:latin typeface="Arial" pitchFamily="34" charset="0"/>
                <a:ea typeface="Arial" pitchFamily="34" charset="-122"/>
                <a:cs typeface="Arial" pitchFamily="34" charset="-120"/>
              </a:rPr>
              <a:t>Когда хозяев много
</a:t>
            </a:r>
            <a:pPr algn="l" indent="0" marL="0">
              <a:lnSpc>
                <a:spcPct val="115000"/>
              </a:lnSpc>
              <a:buNone/>
            </a:pPr>
            <a:r>
              <a:rPr lang="en-US" sz="68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20" dirty="0">
                <a:solidFill>
                  <a:srgbClr val="FFFFFF"/>
                </a:solidFill>
                <a:latin typeface="Arial" pitchFamily="34" charset="0"/>
                <a:ea typeface="Arial" pitchFamily="34" charset="-122"/>
                <a:cs typeface="Arial" pitchFamily="34" charset="-120"/>
              </a:rPr>
              <a:t>Если предмет принадлежит группе людей, форма показывает это сразу. The girls’ bags означает, что сумки принадлежат девочкам, а the teachers’ office — что кабинет общий для учителей.
</a:t>
            </a:r>
            <a:endParaRPr lang="en-US" sz="1120" dirty="0"/>
          </a:p>
        </p:txBody>
      </p:sp>
      <p:sp>
        <p:nvSpPr>
          <p:cNvPr id="10" name="Text 3"/>
          <p:cNvSpPr txBox="1"/>
          <p:nvPr/>
        </p:nvSpPr>
        <p:spPr>
          <a:xfrm>
            <a:off x="450025" y="2772468"/>
            <a:ext cx="3931800" cy="918300"/>
          </a:xfrm>
          <a:prstGeom prst="rect">
            <a:avLst/>
          </a:prstGeom>
          <a:noFill/>
          <a:ln/>
        </p:spPr>
        <p:txBody>
          <a:bodyPr wrap="square" lIns="0" tIns="0" rIns="0" bIns="0" rtlCol="0" anchor="ctr"/>
          <a:lstStyle/>
          <a:p>
            <a:pPr algn="l" indent="0" marL="0">
              <a:lnSpc>
                <a:spcPct val="115000"/>
              </a:lnSpc>
              <a:buNone/>
            </a:pPr>
            <a:r>
              <a:rPr lang="en-US" sz="1120" b="1" dirty="0">
                <a:solidFill>
                  <a:srgbClr val="FFFFFF"/>
                </a:solidFill>
                <a:latin typeface="Arial" pitchFamily="34" charset="0"/>
                <a:ea typeface="Arial" pitchFamily="34" charset="-122"/>
                <a:cs typeface="Arial" pitchFamily="34" charset="-120"/>
              </a:rPr>
              <a:t>Множественное число без s
</a:t>
            </a:r>
            <a:pPr algn="l" indent="0" marL="0">
              <a:lnSpc>
                <a:spcPct val="115000"/>
              </a:lnSpc>
              <a:buNone/>
            </a:pPr>
            <a:r>
              <a:rPr lang="en-US" sz="68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20" dirty="0">
                <a:solidFill>
                  <a:srgbClr val="FFFFFF"/>
                </a:solidFill>
                <a:latin typeface="Arial" pitchFamily="34" charset="0"/>
                <a:ea typeface="Arial" pitchFamily="34" charset="-122"/>
                <a:cs typeface="Arial" pitchFamily="34" charset="-120"/>
              </a:rPr>
              <a:t>Не все множественные формы заканчиваются на -s. Поэтому children’s books пишется с ’s, потому что слово children уже само по себе обозначает нескольких детей и не получает обычное окончание.
</a:t>
            </a:r>
            <a:endParaRPr lang="en-US" sz="1120" dirty="0"/>
          </a:p>
        </p:txBody>
      </p:sp>
      <p:sp>
        <p:nvSpPr>
          <p:cNvPr id="11" name="Text 4"/>
          <p:cNvSpPr txBox="1"/>
          <p:nvPr/>
        </p:nvSpPr>
        <p:spPr>
          <a:xfrm>
            <a:off x="450025" y="3775360"/>
            <a:ext cx="3931800" cy="918300"/>
          </a:xfrm>
          <a:prstGeom prst="rect">
            <a:avLst/>
          </a:prstGeom>
          <a:noFill/>
          <a:ln/>
        </p:spPr>
        <p:txBody>
          <a:bodyPr wrap="square" lIns="0" tIns="0" rIns="0" bIns="0" rtlCol="0" anchor="ctr"/>
          <a:lstStyle/>
          <a:p>
            <a:pPr algn="l" indent="0" marL="0">
              <a:lnSpc>
                <a:spcPct val="115000"/>
              </a:lnSpc>
              <a:buNone/>
            </a:pPr>
            <a:r>
              <a:rPr lang="en-US" sz="1120" b="1" dirty="0">
                <a:solidFill>
                  <a:srgbClr val="FFFFFF"/>
                </a:solidFill>
                <a:latin typeface="Arial" pitchFamily="34" charset="0"/>
                <a:ea typeface="Arial" pitchFamily="34" charset="-122"/>
                <a:cs typeface="Arial" pitchFamily="34" charset="-120"/>
              </a:rPr>
              <a:t>Апостроф помогает не путаться
</a:t>
            </a:r>
            <a:pPr algn="l" indent="0" marL="0">
              <a:lnSpc>
                <a:spcPct val="115000"/>
              </a:lnSpc>
              <a:buNone/>
            </a:pPr>
            <a:r>
              <a:rPr lang="en-US" sz="68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20" dirty="0">
                <a:solidFill>
                  <a:srgbClr val="FFFFFF"/>
                </a:solidFill>
                <a:latin typeface="Arial" pitchFamily="34" charset="0"/>
                <a:ea typeface="Arial" pitchFamily="34" charset="-122"/>
                <a:cs typeface="Arial" pitchFamily="34" charset="-120"/>
              </a:rPr>
              <a:t>Один маленький знак делает большую работу. Он показывает, что речь идёт не просто о нескольких предметах, а о том, кому они принадлежат, поэтому письмо становится аккуратным и понятным.
</a:t>
            </a:r>
            <a:endParaRPr lang="en-US" sz="112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97129" y="0"/>
            <a:ext cx="4550792"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14</a:t>
            </a:r>
            <a:endParaRPr lang="en-US" sz="622" dirty="0"/>
          </a:p>
        </p:txBody>
      </p:sp>
      <p:sp>
        <p:nvSpPr>
          <p:cNvPr id="8" name="Text 1"/>
          <p:cNvSpPr txBox="1"/>
          <p:nvPr/>
        </p:nvSpPr>
        <p:spPr>
          <a:xfrm>
            <a:off x="450025" y="449800"/>
            <a:ext cx="3653100" cy="1017000"/>
          </a:xfrm>
          <a:prstGeom prst="rect">
            <a:avLst/>
          </a:prstGeom>
          <a:noFill/>
          <a:ln/>
        </p:spPr>
        <p:txBody>
          <a:bodyPr wrap="square" lIns="0" tIns="0" rIns="0" bIns="0" rtlCol="0" anchor="b"/>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Семья и принадлежность
</a:t>
            </a:r>
            <a:endParaRPr lang="en-US" sz="2000" dirty="0"/>
          </a:p>
        </p:txBody>
      </p:sp>
      <p:sp>
        <p:nvSpPr>
          <p:cNvPr id="9" name="Text 2"/>
          <p:cNvSpPr txBox="1"/>
          <p:nvPr/>
        </p:nvSpPr>
        <p:spPr>
          <a:xfrm>
            <a:off x="810775" y="2812175"/>
            <a:ext cx="3292200" cy="805800"/>
          </a:xfrm>
          <a:prstGeom prst="rect">
            <a:avLst/>
          </a:prstGeom>
          <a:noFill/>
          <a:ln/>
        </p:spPr>
        <p:txBody>
          <a:bodyPr wrap="square" lIns="0" tIns="0" rIns="0" bIns="0" rtlCol="0" anchor="t"/>
          <a:lstStyle/>
          <a:p>
            <a:pPr algn="l" indent="0" marL="0">
              <a:lnSpc>
                <a:spcPct val="115000"/>
              </a:lnSpc>
              <a:buNone/>
            </a:pPr>
            <a:r>
              <a:rPr lang="en-US" sz="997" b="1" dirty="0">
                <a:solidFill>
                  <a:srgbClr val="FFFFFF"/>
                </a:solidFill>
                <a:latin typeface="Arial" pitchFamily="34" charset="0"/>
                <a:ea typeface="Arial" pitchFamily="34" charset="-122"/>
                <a:cs typeface="Arial" pitchFamily="34" charset="-120"/>
              </a:rPr>
              <a:t>Общий дом, общий смысл
</a:t>
            </a:r>
            <a:pPr algn="l" indent="0" marL="0">
              <a:lnSpc>
                <a:spcPct val="115000"/>
              </a:lnSpc>
              <a:buNone/>
            </a:pPr>
            <a:r>
              <a:rPr lang="en-US" sz="53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7" dirty="0">
                <a:solidFill>
                  <a:srgbClr val="FFFFFF"/>
                </a:solidFill>
                <a:latin typeface="Arial" pitchFamily="34" charset="0"/>
                <a:ea typeface="Arial" pitchFamily="34" charset="-122"/>
                <a:cs typeface="Arial" pitchFamily="34" charset="-120"/>
              </a:rPr>
              <a:t>Our grandparents’ house показывает, что дом принадлежит сразу нескольким людям. Такие фразы помогают увидеть, как английский язык умеет коротко и ясно говорить о семье без длинных объяснений.
</a:t>
            </a:r>
            <a:endParaRPr lang="en-US" sz="997" dirty="0"/>
          </a:p>
        </p:txBody>
      </p:sp>
      <p:sp>
        <p:nvSpPr>
          <p:cNvPr id="10" name="Text 3"/>
          <p:cNvSpPr txBox="1"/>
          <p:nvPr/>
        </p:nvSpPr>
        <p:spPr>
          <a:xfrm>
            <a:off x="810775" y="3887700"/>
            <a:ext cx="3292200" cy="805800"/>
          </a:xfrm>
          <a:prstGeom prst="rect">
            <a:avLst/>
          </a:prstGeom>
          <a:noFill/>
          <a:ln/>
        </p:spPr>
        <p:txBody>
          <a:bodyPr wrap="square" lIns="0" tIns="0" rIns="0" bIns="0" rtlCol="0" anchor="t"/>
          <a:lstStyle/>
          <a:p>
            <a:pPr algn="l" indent="0" marL="0">
              <a:lnSpc>
                <a:spcPct val="115000"/>
              </a:lnSpc>
              <a:buNone/>
            </a:pPr>
            <a:r>
              <a:rPr lang="en-US" sz="997" b="1" dirty="0">
                <a:solidFill>
                  <a:srgbClr val="FFFFFF"/>
                </a:solidFill>
                <a:latin typeface="Arial" pitchFamily="34" charset="0"/>
                <a:ea typeface="Arial" pitchFamily="34" charset="-122"/>
                <a:cs typeface="Arial" pitchFamily="34" charset="-120"/>
              </a:rPr>
              <a:t>Слова о семье растут вместе с правилом
</a:t>
            </a:r>
            <a:pPr algn="l" indent="0" marL="0">
              <a:lnSpc>
                <a:spcPct val="115000"/>
              </a:lnSpc>
              <a:buNone/>
            </a:pPr>
            <a:r>
              <a:rPr lang="en-US" sz="53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7" dirty="0">
                <a:solidFill>
                  <a:srgbClr val="FFFFFF"/>
                </a:solidFill>
                <a:latin typeface="Arial" pitchFamily="34" charset="0"/>
                <a:ea typeface="Arial" pitchFamily="34" charset="-122"/>
                <a:cs typeface="Arial" pitchFamily="34" charset="-120"/>
              </a:rPr>
              <a:t>Когда ученик повторяет my father’s bag или our sister’s toys, он одновременно учит новые слова о родственниках. Так грамматика и лексика работают в одной команде, а не по отдельности.
</a:t>
            </a:r>
            <a:endParaRPr lang="en-US" sz="997" dirty="0"/>
          </a:p>
        </p:txBody>
      </p:sp>
      <p:sp>
        <p:nvSpPr>
          <p:cNvPr id="11" name="Text 4"/>
          <p:cNvSpPr txBox="1"/>
          <p:nvPr/>
        </p:nvSpPr>
        <p:spPr>
          <a:xfrm>
            <a:off x="810775" y="1736650"/>
            <a:ext cx="3292200" cy="805800"/>
          </a:xfrm>
          <a:prstGeom prst="rect">
            <a:avLst/>
          </a:prstGeom>
          <a:noFill/>
          <a:ln/>
        </p:spPr>
        <p:txBody>
          <a:bodyPr wrap="square" lIns="0" tIns="0" rIns="0" bIns="0" rtlCol="0" anchor="t"/>
          <a:lstStyle/>
          <a:p>
            <a:pPr algn="l" indent="0" marL="0">
              <a:lnSpc>
                <a:spcPct val="115000"/>
              </a:lnSpc>
              <a:buNone/>
            </a:pPr>
            <a:r>
              <a:rPr lang="en-US" sz="997" b="1" dirty="0">
                <a:solidFill>
                  <a:srgbClr val="FFFFFF"/>
                </a:solidFill>
                <a:latin typeface="Arial" pitchFamily="34" charset="0"/>
                <a:ea typeface="Arial" pitchFamily="34" charset="-122"/>
                <a:cs typeface="Arial" pitchFamily="34" charset="-120"/>
              </a:rPr>
              <a:t>Близкие и знакомые примеры
</a:t>
            </a:r>
            <a:pPr algn="l" indent="0" marL="0">
              <a:lnSpc>
                <a:spcPct val="115000"/>
              </a:lnSpc>
              <a:buNone/>
            </a:pPr>
            <a:r>
              <a:rPr lang="en-US" sz="53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7" dirty="0">
                <a:solidFill>
                  <a:srgbClr val="FFFFFF"/>
                </a:solidFill>
                <a:latin typeface="Arial" pitchFamily="34" charset="0"/>
                <a:ea typeface="Arial" pitchFamily="34" charset="-122"/>
                <a:cs typeface="Arial" pitchFamily="34" charset="-120"/>
              </a:rPr>
              <a:t>Семейные примеры легко запоминаются, потому что ребёнок хорошо знает этих людей. My mother’s phone или my brother’s room сразу связывают грамматику с домом, где всё привычно и понятно.
</a:t>
            </a:r>
            <a:endParaRPr lang="en-US" sz="997"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15</a:t>
            </a:r>
            <a:endParaRPr lang="en-US" sz="622" dirty="0"/>
          </a:p>
        </p:txBody>
      </p:sp>
      <p:sp>
        <p:nvSpPr>
          <p:cNvPr id="8" name="Text 1"/>
          <p:cNvSpPr txBox="1"/>
          <p:nvPr/>
        </p:nvSpPr>
        <p:spPr>
          <a:xfrm>
            <a:off x="450000" y="450000"/>
            <a:ext cx="8244000" cy="6564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Порядок слов в английском предложении
</a:t>
            </a:r>
            <a:endParaRPr lang="en-US" sz="2400" dirty="0"/>
          </a:p>
        </p:txBody>
      </p:sp>
      <p:sp>
        <p:nvSpPr>
          <p:cNvPr id="9" name="Text 2"/>
          <p:cNvSpPr txBox="1"/>
          <p:nvPr/>
        </p:nvSpPr>
        <p:spPr>
          <a:xfrm>
            <a:off x="632805" y="2048550"/>
            <a:ext cx="2469000" cy="1291800"/>
          </a:xfrm>
          <a:prstGeom prst="rect">
            <a:avLst/>
          </a:prstGeom>
          <a:noFill/>
          <a:ln/>
        </p:spPr>
        <p:txBody>
          <a:bodyPr wrap="square" lIns="0" tIns="0" rIns="0" bIns="0" rtlCol="0" anchor="t"/>
          <a:lstStyle/>
          <a:p>
            <a:pPr algn="l" indent="0" marL="0">
              <a:lnSpc>
                <a:spcPct val="115000"/>
              </a:lnSpc>
              <a:buNone/>
            </a:pPr>
            <a:r>
              <a:rPr lang="en-US" sz="1167" b="1" dirty="0">
                <a:solidFill>
                  <a:srgbClr val="FFFFFF"/>
                </a:solidFill>
                <a:latin typeface="Arial" pitchFamily="34" charset="0"/>
                <a:ea typeface="Arial" pitchFamily="34" charset="-122"/>
                <a:cs typeface="Arial" pitchFamily="34" charset="-120"/>
              </a:rPr>
              <a:t>Сначала владелец
</a:t>
            </a:r>
            <a:pPr algn="l" indent="0" marL="0">
              <a:lnSpc>
                <a:spcPct val="115000"/>
              </a:lnSpc>
              <a:buNone/>
            </a:pPr>
            <a:r>
              <a:rPr lang="en-US" sz="66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67" dirty="0">
                <a:solidFill>
                  <a:srgbClr val="FFFFFF"/>
                </a:solidFill>
                <a:latin typeface="Arial" pitchFamily="34" charset="0"/>
                <a:ea typeface="Arial" pitchFamily="34" charset="-122"/>
                <a:cs typeface="Arial" pitchFamily="34" charset="-120"/>
              </a:rPr>
              <a:t>В английском языке сначала называют того, кому что-то принадлежит, а потом сам предмет. Поэтому говорят Lily’s toy, my friend’s bag или our teacher’s book, а не наоборот.
</a:t>
            </a:r>
            <a:endParaRPr lang="en-US" sz="1167" dirty="0"/>
          </a:p>
        </p:txBody>
      </p:sp>
      <p:sp>
        <p:nvSpPr>
          <p:cNvPr id="10" name="Text 3"/>
          <p:cNvSpPr txBox="1"/>
          <p:nvPr/>
        </p:nvSpPr>
        <p:spPr>
          <a:xfrm>
            <a:off x="3428904" y="2048550"/>
            <a:ext cx="2469000" cy="1291800"/>
          </a:xfrm>
          <a:prstGeom prst="rect">
            <a:avLst/>
          </a:prstGeom>
          <a:noFill/>
          <a:ln/>
        </p:spPr>
        <p:txBody>
          <a:bodyPr wrap="square" lIns="0" tIns="0" rIns="0" bIns="0" rtlCol="0" anchor="t"/>
          <a:lstStyle/>
          <a:p>
            <a:pPr algn="l" indent="0" marL="0">
              <a:lnSpc>
                <a:spcPct val="115000"/>
              </a:lnSpc>
              <a:buNone/>
            </a:pPr>
            <a:r>
              <a:rPr lang="en-US" sz="1167" b="1" dirty="0">
                <a:solidFill>
                  <a:srgbClr val="FFFFFF"/>
                </a:solidFill>
                <a:latin typeface="Arial" pitchFamily="34" charset="0"/>
                <a:ea typeface="Arial" pitchFamily="34" charset="-122"/>
                <a:cs typeface="Arial" pitchFamily="34" charset="-120"/>
              </a:rPr>
              <a:t>Структура остаётся понятной
</a:t>
            </a:r>
            <a:pPr algn="l" indent="0" marL="0">
              <a:lnSpc>
                <a:spcPct val="115000"/>
              </a:lnSpc>
              <a:buNone/>
            </a:pPr>
            <a:r>
              <a:rPr lang="en-US" sz="66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67" dirty="0">
                <a:solidFill>
                  <a:srgbClr val="FFFFFF"/>
                </a:solidFill>
                <a:latin typeface="Arial" pitchFamily="34" charset="0"/>
                <a:ea typeface="Arial" pitchFamily="34" charset="-122"/>
                <a:cs typeface="Arial" pitchFamily="34" charset="-120"/>
              </a:rPr>
              <a:t>Такой порядок помогает сразу увидеть смысл фразы. Сначала идёт хозяин, затем форма принадлежности, затем предмет — и предложение читается как маленькая дорожка с указателями.
</a:t>
            </a:r>
            <a:endParaRPr lang="en-US" sz="1167" dirty="0"/>
          </a:p>
        </p:txBody>
      </p:sp>
      <p:sp>
        <p:nvSpPr>
          <p:cNvPr id="11" name="Text 4"/>
          <p:cNvSpPr txBox="1"/>
          <p:nvPr/>
        </p:nvSpPr>
        <p:spPr>
          <a:xfrm>
            <a:off x="6225005" y="2048550"/>
            <a:ext cx="2469000" cy="1291800"/>
          </a:xfrm>
          <a:prstGeom prst="rect">
            <a:avLst/>
          </a:prstGeom>
          <a:noFill/>
          <a:ln/>
        </p:spPr>
        <p:txBody>
          <a:bodyPr wrap="square" lIns="0" tIns="0" rIns="0" bIns="0" rtlCol="0" anchor="t"/>
          <a:lstStyle/>
          <a:p>
            <a:pPr algn="l" indent="0" marL="0">
              <a:lnSpc>
                <a:spcPct val="115000"/>
              </a:lnSpc>
              <a:buNone/>
            </a:pPr>
            <a:r>
              <a:rPr lang="en-US" sz="1073" b="1" dirty="0">
                <a:solidFill>
                  <a:srgbClr val="FFFFFF"/>
                </a:solidFill>
                <a:latin typeface="Arial" pitchFamily="34" charset="0"/>
                <a:ea typeface="Arial" pitchFamily="34" charset="-122"/>
                <a:cs typeface="Arial" pitchFamily="34" charset="-120"/>
              </a:rPr>
              <a:t>Русский и английский не совпадают
</a:t>
            </a:r>
            <a:pPr algn="l" indent="0" marL="0">
              <a:lnSpc>
                <a:spcPct val="115000"/>
              </a:lnSpc>
              <a:buNone/>
            </a:pPr>
            <a:r>
              <a:rPr lang="en-US" sz="61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В русском языке порядок слов может меняться свободнее, поэтому английская модель требует внимания. Если запомнить схему владелец + предмет, ошибки становятся заметно реже, а примеры — понятнее.
</a:t>
            </a:r>
            <a:endParaRPr lang="en-US" sz="1073"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16</a:t>
            </a:r>
            <a:endParaRPr lang="en-US" sz="622" dirty="0"/>
          </a:p>
        </p:txBody>
      </p:sp>
      <p:sp>
        <p:nvSpPr>
          <p:cNvPr id="8" name="Text 1"/>
          <p:cNvSpPr txBox="1"/>
          <p:nvPr/>
        </p:nvSpPr>
        <p:spPr>
          <a:xfrm>
            <a:off x="450013" y="449800"/>
            <a:ext cx="8244000" cy="5112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Частые ошибки учеников
</a:t>
            </a:r>
            <a:endParaRPr lang="en-US" sz="2400" dirty="0"/>
          </a:p>
        </p:txBody>
      </p:sp>
      <p:sp>
        <p:nvSpPr>
          <p:cNvPr id="9" name="Text 2"/>
          <p:cNvSpPr txBox="1"/>
          <p:nvPr/>
        </p:nvSpPr>
        <p:spPr>
          <a:xfrm>
            <a:off x="2568194" y="2120700"/>
            <a:ext cx="1889400" cy="1221900"/>
          </a:xfrm>
          <a:prstGeom prst="rect">
            <a:avLst/>
          </a:prstGeom>
          <a:noFill/>
          <a:ln/>
        </p:spPr>
        <p:txBody>
          <a:bodyPr wrap="square" lIns="0" tIns="0" rIns="0" bIns="0" rtlCol="0" anchor="t"/>
          <a:lstStyle/>
          <a:p>
            <a:pPr algn="l" indent="0" marL="0">
              <a:lnSpc>
                <a:spcPct val="115000"/>
              </a:lnSpc>
              <a:buNone/>
            </a:pPr>
            <a:r>
              <a:rPr lang="en-US" sz="1173" b="1" dirty="0">
                <a:solidFill>
                  <a:srgbClr val="FFFFFF"/>
                </a:solidFill>
                <a:latin typeface="Arial" pitchFamily="34" charset="0"/>
                <a:ea typeface="Arial" pitchFamily="34" charset="-122"/>
                <a:cs typeface="Arial" pitchFamily="34" charset="-120"/>
              </a:rPr>
              <a:t>Забытый апостроф
</a:t>
            </a:r>
            <a:pPr algn="l" indent="0" marL="0">
              <a:lnSpc>
                <a:spcPct val="115000"/>
              </a:lnSpc>
              <a:buNone/>
            </a:pPr>
            <a:r>
              <a:rPr lang="en-US" sz="62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0" dirty="0">
                <a:solidFill>
                  <a:srgbClr val="FFFFFF"/>
                </a:solidFill>
                <a:latin typeface="Arial" pitchFamily="34" charset="0"/>
                <a:ea typeface="Arial" pitchFamily="34" charset="-122"/>
                <a:cs typeface="Arial" pitchFamily="34" charset="-120"/>
              </a:rPr>
              <a:t>Иногда пишут Anna s bag вместо Anna’s bag. Без апострофа слово теряет знак принадлежности, и предложение выглядит так, будто что-то пропало по дороге.
</a:t>
            </a:r>
            <a:endParaRPr lang="en-US" sz="1173" dirty="0"/>
          </a:p>
        </p:txBody>
      </p:sp>
      <p:sp>
        <p:nvSpPr>
          <p:cNvPr id="10" name="Text 3"/>
          <p:cNvSpPr txBox="1"/>
          <p:nvPr/>
        </p:nvSpPr>
        <p:spPr>
          <a:xfrm>
            <a:off x="4686356" y="2120700"/>
            <a:ext cx="1889400" cy="1221900"/>
          </a:xfrm>
          <a:prstGeom prst="rect">
            <a:avLst/>
          </a:prstGeom>
          <a:noFill/>
          <a:ln/>
        </p:spPr>
        <p:txBody>
          <a:bodyPr wrap="square" lIns="0" tIns="0" rIns="0" bIns="0" rtlCol="0" anchor="t"/>
          <a:lstStyle/>
          <a:p>
            <a:pPr algn="l" indent="0" marL="0">
              <a:lnSpc>
                <a:spcPct val="115000"/>
              </a:lnSpc>
              <a:buNone/>
            </a:pPr>
            <a:r>
              <a:rPr lang="en-US" sz="1124" b="1" dirty="0">
                <a:solidFill>
                  <a:srgbClr val="FFFFFF"/>
                </a:solidFill>
                <a:latin typeface="Arial" pitchFamily="34" charset="0"/>
                <a:ea typeface="Arial" pitchFamily="34" charset="-122"/>
                <a:cs typeface="Arial" pitchFamily="34" charset="-120"/>
              </a:rPr>
              <a:t>My или mine
</a:t>
            </a:r>
            <a:pPr algn="l" indent="0" marL="0">
              <a:lnSpc>
                <a:spcPct val="115000"/>
              </a:lnSpc>
              <a:buNone/>
            </a:pPr>
            <a:r>
              <a:rPr lang="en-US" sz="59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9" dirty="0">
                <a:solidFill>
                  <a:srgbClr val="FFFFFF"/>
                </a:solidFill>
                <a:latin typeface="Arial" pitchFamily="34" charset="0"/>
                <a:ea typeface="Arial" pitchFamily="34" charset="-122"/>
                <a:cs typeface="Arial" pitchFamily="34" charset="-120"/>
              </a:rPr>
              <a:t>My стоит перед существительным, а mine заменяет его. Поэтому правильно my book, но This book is mine; оба слова нужны в разных местах предложения, а не вместе.
</a:t>
            </a:r>
            <a:endParaRPr lang="en-US" sz="1124" dirty="0"/>
          </a:p>
        </p:txBody>
      </p:sp>
      <p:sp>
        <p:nvSpPr>
          <p:cNvPr id="11" name="Text 4"/>
          <p:cNvSpPr txBox="1"/>
          <p:nvPr/>
        </p:nvSpPr>
        <p:spPr>
          <a:xfrm>
            <a:off x="6804525" y="2120700"/>
            <a:ext cx="1889400" cy="12219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Множественное число владельцев
</a:t>
            </a:r>
            <a:pPr algn="l" indent="0" marL="0">
              <a:lnSpc>
                <a:spcPct val="115000"/>
              </a:lnSpc>
              <a:buNone/>
            </a:pPr>
            <a:r>
              <a:rPr lang="en-US" sz="5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29" dirty="0">
                <a:solidFill>
                  <a:srgbClr val="FFFFFF"/>
                </a:solidFill>
                <a:latin typeface="Arial" pitchFamily="34" charset="0"/>
                <a:ea typeface="Arial" pitchFamily="34" charset="-122"/>
                <a:cs typeface="Arial" pitchFamily="34" charset="-120"/>
              </a:rPr>
              <a:t>В формах the boys’ room и children’s books важно заметить, где уже есть -s, а где его нет. Это маленькое правило помогает писать без лишних ошибок и догадок.
</a:t>
            </a:r>
            <a:endParaRPr lang="en-US" sz="1100" dirty="0"/>
          </a:p>
        </p:txBody>
      </p:sp>
      <p:sp>
        <p:nvSpPr>
          <p:cNvPr id="12" name="Text 5"/>
          <p:cNvSpPr txBox="1"/>
          <p:nvPr/>
        </p:nvSpPr>
        <p:spPr>
          <a:xfrm>
            <a:off x="450025" y="2120700"/>
            <a:ext cx="1889400" cy="1221900"/>
          </a:xfrm>
          <a:prstGeom prst="rect">
            <a:avLst/>
          </a:prstGeom>
          <a:noFill/>
          <a:ln/>
        </p:spPr>
        <p:txBody>
          <a:bodyPr wrap="square" lIns="0" tIns="0" rIns="0" bIns="0" rtlCol="0" anchor="t"/>
          <a:lstStyle/>
          <a:p>
            <a:pPr algn="l" indent="0" marL="0">
              <a:lnSpc>
                <a:spcPct val="115000"/>
              </a:lnSpc>
              <a:buNone/>
            </a:pPr>
            <a:r>
              <a:rPr lang="en-US" sz="1267" b="1" dirty="0">
                <a:solidFill>
                  <a:srgbClr val="FFFFFF"/>
                </a:solidFill>
                <a:latin typeface="Arial" pitchFamily="34" charset="0"/>
                <a:ea typeface="Arial" pitchFamily="34" charset="-122"/>
                <a:cs typeface="Arial" pitchFamily="34" charset="-120"/>
              </a:rPr>
              <a:t>It’s и its
</a:t>
            </a:r>
            <a:pPr algn="l" indent="0" marL="0">
              <a:lnSpc>
                <a:spcPct val="115000"/>
              </a:lnSpc>
              <a:buNone/>
            </a:pPr>
            <a:r>
              <a:rPr lang="en-US" sz="67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0" dirty="0">
                <a:solidFill>
                  <a:srgbClr val="FFFFFF"/>
                </a:solidFill>
                <a:latin typeface="Arial" pitchFamily="34" charset="0"/>
                <a:ea typeface="Arial" pitchFamily="34" charset="-122"/>
                <a:cs typeface="Arial" pitchFamily="34" charset="-120"/>
              </a:rPr>
              <a:t>Эти слова выглядят похоже, поэтому их часто путают. It’s значит it is или it has, а its показывает принадлежность, например в the dog wagged its tail.
</a:t>
            </a:r>
            <a:endParaRPr lang="en-US" sz="1267"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97129" y="0"/>
            <a:ext cx="4550792"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17</a:t>
            </a:r>
            <a:endParaRPr lang="en-US" sz="622" dirty="0"/>
          </a:p>
        </p:txBody>
      </p:sp>
      <p:sp>
        <p:nvSpPr>
          <p:cNvPr id="8" name="Text 1"/>
          <p:cNvSpPr txBox="1"/>
          <p:nvPr/>
        </p:nvSpPr>
        <p:spPr>
          <a:xfrm>
            <a:off x="450025" y="449800"/>
            <a:ext cx="3653100" cy="1017000"/>
          </a:xfrm>
          <a:prstGeom prst="rect">
            <a:avLst/>
          </a:prstGeom>
          <a:noFill/>
          <a:ln/>
        </p:spPr>
        <p:txBody>
          <a:bodyPr wrap="square" lIns="0" tIns="0" rIns="0" bIns="0" rtlCol="0" anchor="b"/>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Мини-истории с possession
</a:t>
            </a:r>
            <a:endParaRPr lang="en-US" sz="2000" dirty="0"/>
          </a:p>
        </p:txBody>
      </p:sp>
      <p:sp>
        <p:nvSpPr>
          <p:cNvPr id="9" name="Text 2"/>
          <p:cNvSpPr txBox="1"/>
          <p:nvPr/>
        </p:nvSpPr>
        <p:spPr>
          <a:xfrm>
            <a:off x="810775" y="2812175"/>
            <a:ext cx="3292200" cy="805800"/>
          </a:xfrm>
          <a:prstGeom prst="rect">
            <a:avLst/>
          </a:prstGeom>
          <a:noFill/>
          <a:ln/>
        </p:spPr>
        <p:txBody>
          <a:bodyPr wrap="square" lIns="0" tIns="0" rIns="0" bIns="0" rtlCol="0" anchor="t"/>
          <a:lstStyle/>
          <a:p>
            <a:pPr algn="l" indent="0" marL="0">
              <a:lnSpc>
                <a:spcPct val="115000"/>
              </a:lnSpc>
              <a:buNone/>
            </a:pPr>
            <a:r>
              <a:rPr lang="en-US" sz="997" b="1" dirty="0">
                <a:solidFill>
                  <a:srgbClr val="FFFFFF"/>
                </a:solidFill>
                <a:latin typeface="Arial" pitchFamily="34" charset="0"/>
                <a:ea typeface="Arial" pitchFamily="34" charset="-122"/>
                <a:cs typeface="Arial" pitchFamily="34" charset="-120"/>
              </a:rPr>
              <a:t>Девочка и рюкзак
</a:t>
            </a:r>
            <a:pPr algn="l" indent="0" marL="0">
              <a:lnSpc>
                <a:spcPct val="115000"/>
              </a:lnSpc>
              <a:buNone/>
            </a:pPr>
            <a:r>
              <a:rPr lang="en-US" sz="53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7" dirty="0">
                <a:solidFill>
                  <a:srgbClr val="FFFFFF"/>
                </a:solidFill>
                <a:latin typeface="Arial" pitchFamily="34" charset="0"/>
                <a:ea typeface="Arial" pitchFamily="34" charset="-122"/>
                <a:cs typeface="Arial" pitchFamily="34" charset="-120"/>
              </a:rPr>
              <a:t>Emma opened her bag. Здесь легко понять, что рюкзак или сумка — её вещь. Когда имя, действие и принадлежность соединяются в одном предложении, английская грамматика перестаёт казаться скучной.
</a:t>
            </a:r>
            <a:endParaRPr lang="en-US" sz="997" dirty="0"/>
          </a:p>
        </p:txBody>
      </p:sp>
      <p:sp>
        <p:nvSpPr>
          <p:cNvPr id="10" name="Text 3"/>
          <p:cNvSpPr txBox="1"/>
          <p:nvPr/>
        </p:nvSpPr>
        <p:spPr>
          <a:xfrm>
            <a:off x="810775" y="3887700"/>
            <a:ext cx="3292200" cy="805800"/>
          </a:xfrm>
          <a:prstGeom prst="rect">
            <a:avLst/>
          </a:prstGeom>
          <a:noFill/>
          <a:ln/>
        </p:spPr>
        <p:txBody>
          <a:bodyPr wrap="square" lIns="0" tIns="0" rIns="0" bIns="0" rtlCol="0" anchor="t"/>
          <a:lstStyle/>
          <a:p>
            <a:pPr algn="l" indent="0" marL="0">
              <a:lnSpc>
                <a:spcPct val="115000"/>
              </a:lnSpc>
              <a:buNone/>
            </a:pPr>
            <a:r>
              <a:rPr lang="en-US" sz="997" b="1" dirty="0">
                <a:solidFill>
                  <a:srgbClr val="FFFFFF"/>
                </a:solidFill>
                <a:latin typeface="Arial" pitchFamily="34" charset="0"/>
                <a:ea typeface="Arial" pitchFamily="34" charset="-122"/>
                <a:cs typeface="Arial" pitchFamily="34" charset="-120"/>
              </a:rPr>
              <a:t>Мы и наши книги
</a:t>
            </a:r>
            <a:pPr algn="l" indent="0" marL="0">
              <a:lnSpc>
                <a:spcPct val="115000"/>
              </a:lnSpc>
              <a:buNone/>
            </a:pPr>
            <a:r>
              <a:rPr lang="en-US" sz="53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7" dirty="0">
                <a:solidFill>
                  <a:srgbClr val="FFFFFF"/>
                </a:solidFill>
                <a:latin typeface="Arial" pitchFamily="34" charset="0"/>
                <a:ea typeface="Arial" pitchFamily="34" charset="-122"/>
                <a:cs typeface="Arial" pitchFamily="34" charset="-120"/>
              </a:rPr>
              <a:t>We packed our books. Эта фраза показывает, как слово our сразу объединяет нескольких владельцев. Короткие истории особенно полезны в начальной школе, потому что они похожи на живую речь.
</a:t>
            </a:r>
            <a:endParaRPr lang="en-US" sz="997" dirty="0"/>
          </a:p>
        </p:txBody>
      </p:sp>
      <p:sp>
        <p:nvSpPr>
          <p:cNvPr id="11" name="Text 4"/>
          <p:cNvSpPr txBox="1"/>
          <p:nvPr/>
        </p:nvSpPr>
        <p:spPr>
          <a:xfrm>
            <a:off x="810775" y="1736650"/>
            <a:ext cx="3292200" cy="805800"/>
          </a:xfrm>
          <a:prstGeom prst="rect">
            <a:avLst/>
          </a:prstGeom>
          <a:noFill/>
          <a:ln/>
        </p:spPr>
        <p:txBody>
          <a:bodyPr wrap="square" lIns="0" tIns="0" rIns="0" bIns="0" rtlCol="0" anchor="t"/>
          <a:lstStyle/>
          <a:p>
            <a:pPr algn="l" indent="0" marL="0">
              <a:lnSpc>
                <a:spcPct val="115000"/>
              </a:lnSpc>
              <a:buNone/>
            </a:pPr>
            <a:r>
              <a:rPr lang="en-US" sz="997" b="1" dirty="0">
                <a:solidFill>
                  <a:srgbClr val="FFFFFF"/>
                </a:solidFill>
                <a:latin typeface="Arial" pitchFamily="34" charset="0"/>
                <a:ea typeface="Arial" pitchFamily="34" charset="-122"/>
                <a:cs typeface="Arial" pitchFamily="34" charset="-120"/>
              </a:rPr>
              <a:t>Кот и игрушка
</a:t>
            </a:r>
            <a:pPr algn="l" indent="0" marL="0">
              <a:lnSpc>
                <a:spcPct val="115000"/>
              </a:lnSpc>
              <a:buNone/>
            </a:pPr>
            <a:r>
              <a:rPr lang="en-US" sz="53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7" dirty="0">
                <a:solidFill>
                  <a:srgbClr val="FFFFFF"/>
                </a:solidFill>
                <a:latin typeface="Arial" pitchFamily="34" charset="0"/>
                <a:ea typeface="Arial" pitchFamily="34" charset="-122"/>
                <a:cs typeface="Arial" pitchFamily="34" charset="-120"/>
              </a:rPr>
              <a:t>The cat found its toy. В одном коротком предложении видно, что игрушка принадлежит коту. Такие фразы работают как маленькие сценки и помогают не только запомнить правило, но и почувствовать его в действии.
</a:t>
            </a:r>
            <a:endParaRPr lang="en-US" sz="997"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446579" y="1568391"/>
            <a:ext cx="357600" cy="31786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2446570" y="2250275"/>
            <a:ext cx="357600" cy="28608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2446570" y="2880507"/>
            <a:ext cx="357600" cy="3576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2446570" y="3582242"/>
            <a:ext cx="357600" cy="286080"/>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pic>
        <p:nvPicPr>
          <p:cNvPr id="15" name="Image 13" descr="preencoded.png">    </p:cNvPr>
          <p:cNvPicPr>
            <a:picLocks noChangeAspect="1"/>
          </p:cNvPicPr>
          <p:nvPr/>
        </p:nvPicPr>
        <p:blipFill>
          <a:blip r:embed="rId14"/>
          <a:stretch>
            <a:fillRect/>
          </a:stretch>
        </p:blipFill>
        <p:spPr>
          <a:xfrm>
            <a:off x="0" y="0"/>
            <a:ext cx="9144000" cy="5143500"/>
          </a:xfrm>
          <a:prstGeom prst="rect">
            <a:avLst/>
          </a:prstGeom>
        </p:spPr>
      </p:pic>
      <p:pic>
        <p:nvPicPr>
          <p:cNvPr id="16" name="Image 14" descr="preencoded.png">    </p:cNvPr>
          <p:cNvPicPr>
            <a:picLocks noChangeAspect="1"/>
          </p:cNvPicPr>
          <p:nvPr/>
        </p:nvPicPr>
        <p:blipFill>
          <a:blip r:embed="rId15"/>
          <a:stretch>
            <a:fillRect/>
          </a:stretch>
        </p:blipFill>
        <p:spPr>
          <a:xfrm>
            <a:off x="2446570" y="4232326"/>
            <a:ext cx="357600" cy="317867"/>
          </a:xfrm>
          <a:prstGeom prst="rect">
            <a:avLst/>
          </a:prstGeom>
        </p:spPr>
      </p:pic>
      <p:sp>
        <p:nvSpPr>
          <p:cNvPr id="17" name="Text 0"/>
          <p:cNvSpPr txBox="1"/>
          <p:nvPr/>
        </p:nvSpPr>
        <p:spPr>
          <a:xfrm>
            <a:off x="450000" y="450000"/>
            <a:ext cx="8244000" cy="630600"/>
          </a:xfrm>
          <a:prstGeom prst="rect">
            <a:avLst/>
          </a:prstGeom>
          <a:noFill/>
          <a:ln/>
        </p:spPr>
        <p:txBody>
          <a:bodyPr wrap="square" lIns="0" tIns="0" rIns="0" bIns="0" rtlCol="0" anchor="t"/>
          <a:lstStyle/>
          <a:p>
            <a:pPr algn="l" indent="0" marL="0">
              <a:lnSpc>
                <a:spcPct val="80000"/>
              </a:lnSpc>
              <a:buNone/>
            </a:pPr>
            <a:r>
              <a:rPr lang="en-US" sz="2400" b="1" dirty="0">
                <a:solidFill>
                  <a:srgbClr val="061984"/>
                </a:solidFill>
                <a:latin typeface="Arial" pitchFamily="34" charset="0"/>
                <a:ea typeface="Arial" pitchFamily="34" charset="-122"/>
                <a:cs typeface="Arial" pitchFamily="34" charset="-120"/>
              </a:rPr>
              <a:t>Где тема встречается каждый день
</a:t>
            </a:r>
            <a:endParaRPr lang="en-US" sz="2400" dirty="0"/>
          </a:p>
        </p:txBody>
      </p:sp>
      <p:sp>
        <p:nvSpPr>
          <p:cNvPr id="18"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18</a:t>
            </a:r>
            <a:endParaRPr lang="en-US" sz="622" dirty="0"/>
          </a:p>
        </p:txBody>
      </p:sp>
      <p:sp>
        <p:nvSpPr>
          <p:cNvPr id="19" name="Text 2"/>
          <p:cNvSpPr txBox="1"/>
          <p:nvPr/>
        </p:nvSpPr>
        <p:spPr>
          <a:xfrm>
            <a:off x="3113280" y="1491916"/>
            <a:ext cx="3635100" cy="470400"/>
          </a:xfrm>
          <a:prstGeom prst="rect">
            <a:avLst/>
          </a:prstGeom>
          <a:noFill/>
          <a:ln/>
        </p:spPr>
        <p:txBody>
          <a:bodyPr wrap="square" lIns="0" tIns="0" rIns="0" bIns="0" rtlCol="0" anchor="ctr"/>
          <a:lstStyle/>
          <a:p>
            <a:pPr algn="l" indent="0" marL="0">
              <a:lnSpc>
                <a:spcPct val="115000"/>
              </a:lnSpc>
              <a:buNone/>
            </a:pPr>
            <a:r>
              <a:rPr lang="en-US" sz="737" b="1" dirty="0">
                <a:solidFill>
                  <a:srgbClr val="061984"/>
                </a:solidFill>
                <a:latin typeface="Arial" pitchFamily="34" charset="0"/>
                <a:ea typeface="Arial" pitchFamily="34" charset="-122"/>
                <a:cs typeface="Arial" pitchFamily="34" charset="-120"/>
              </a:rPr>
              <a:t>Дома
</a:t>
            </a:r>
            <a:pPr algn="l" indent="0" marL="0">
              <a:lnSpc>
                <a:spcPct val="115000"/>
              </a:lnSpc>
              <a:buNone/>
            </a:pPr>
            <a:r>
              <a:rPr lang="en-US" sz="237"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737" dirty="0">
                <a:solidFill>
                  <a:srgbClr val="061984"/>
                </a:solidFill>
                <a:latin typeface="Arial" pitchFamily="34" charset="0"/>
                <a:ea typeface="Arial" pitchFamily="34" charset="-122"/>
                <a:cs typeface="Arial" pitchFamily="34" charset="-120"/>
              </a:rPr>
              <a:t>В доме легко встретить my room, her chair или our house. Такие примеры помогают говорить о вещах вокруг себя и сразу понимать, кто чем пользуется.
</a:t>
            </a:r>
            <a:endParaRPr lang="en-US" sz="737" dirty="0"/>
          </a:p>
        </p:txBody>
      </p:sp>
      <p:sp>
        <p:nvSpPr>
          <p:cNvPr id="20" name="Text 3"/>
          <p:cNvSpPr txBox="1"/>
          <p:nvPr/>
        </p:nvSpPr>
        <p:spPr>
          <a:xfrm>
            <a:off x="3113269" y="2157905"/>
            <a:ext cx="3635100" cy="470400"/>
          </a:xfrm>
          <a:prstGeom prst="rect">
            <a:avLst/>
          </a:prstGeom>
          <a:noFill/>
          <a:ln/>
        </p:spPr>
        <p:txBody>
          <a:bodyPr wrap="square" lIns="0" tIns="0" rIns="0" bIns="0" rtlCol="0" anchor="ctr"/>
          <a:lstStyle/>
          <a:p>
            <a:pPr algn="l" indent="0" marL="0">
              <a:lnSpc>
                <a:spcPct val="115000"/>
              </a:lnSpc>
              <a:buNone/>
            </a:pPr>
            <a:r>
              <a:rPr lang="en-US" sz="737" b="1" dirty="0">
                <a:solidFill>
                  <a:srgbClr val="061984"/>
                </a:solidFill>
                <a:latin typeface="Arial" pitchFamily="34" charset="0"/>
                <a:ea typeface="Arial" pitchFamily="34" charset="-122"/>
                <a:cs typeface="Arial" pitchFamily="34" charset="-120"/>
              </a:rPr>
              <a:t>В школе
</a:t>
            </a:r>
            <a:pPr algn="l" indent="0" marL="0">
              <a:lnSpc>
                <a:spcPct val="115000"/>
              </a:lnSpc>
              <a:buNone/>
            </a:pPr>
            <a:r>
              <a:rPr lang="en-US" sz="237"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737" dirty="0">
                <a:solidFill>
                  <a:srgbClr val="061984"/>
                </a:solidFill>
                <a:latin typeface="Arial" pitchFamily="34" charset="0"/>
                <a:ea typeface="Arial" pitchFamily="34" charset="-122"/>
                <a:cs typeface="Arial" pitchFamily="34" charset="-120"/>
              </a:rPr>
              <a:t>В классе часто слышны my desk, your ruler, our classroom. Эти фразы встречаются в заданиях, подписях к картинкам и коротких диалогах на уроке английского.
</a:t>
            </a:r>
            <a:endParaRPr lang="en-US" sz="737" dirty="0"/>
          </a:p>
        </p:txBody>
      </p:sp>
      <p:sp>
        <p:nvSpPr>
          <p:cNvPr id="21" name="Text 4"/>
          <p:cNvSpPr txBox="1"/>
          <p:nvPr/>
        </p:nvSpPr>
        <p:spPr>
          <a:xfrm>
            <a:off x="3113269" y="2823894"/>
            <a:ext cx="3635100" cy="470400"/>
          </a:xfrm>
          <a:prstGeom prst="rect">
            <a:avLst/>
          </a:prstGeom>
          <a:noFill/>
          <a:ln/>
        </p:spPr>
        <p:txBody>
          <a:bodyPr wrap="square" lIns="0" tIns="0" rIns="0" bIns="0" rtlCol="0" anchor="ctr"/>
          <a:lstStyle/>
          <a:p>
            <a:pPr algn="l" indent="0" marL="0">
              <a:lnSpc>
                <a:spcPct val="115000"/>
              </a:lnSpc>
              <a:buNone/>
            </a:pPr>
            <a:r>
              <a:rPr lang="en-US" sz="737" b="1" dirty="0">
                <a:solidFill>
                  <a:srgbClr val="061984"/>
                </a:solidFill>
                <a:latin typeface="Arial" pitchFamily="34" charset="0"/>
                <a:ea typeface="Arial" pitchFamily="34" charset="-122"/>
                <a:cs typeface="Arial" pitchFamily="34" charset="-120"/>
              </a:rPr>
              <a:t>У питомцев
</a:t>
            </a:r>
            <a:pPr algn="l" indent="0" marL="0">
              <a:lnSpc>
                <a:spcPct val="115000"/>
              </a:lnSpc>
              <a:buNone/>
            </a:pPr>
            <a:r>
              <a:rPr lang="en-US" sz="237"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737" dirty="0">
                <a:solidFill>
                  <a:srgbClr val="061984"/>
                </a:solidFill>
                <a:latin typeface="Arial" pitchFamily="34" charset="0"/>
                <a:ea typeface="Arial" pitchFamily="34" charset="-122"/>
                <a:cs typeface="Arial" pitchFamily="34" charset="-120"/>
              </a:rPr>
              <a:t>Когда речь идёт о животных, появляются its tail, its toy, the cat’s bowl. Ребёнок быстро запоминает такие примеры, потому что питомцы всегда вызывают улыбку.
</a:t>
            </a:r>
            <a:endParaRPr lang="en-US" sz="737" dirty="0"/>
          </a:p>
        </p:txBody>
      </p:sp>
      <p:sp>
        <p:nvSpPr>
          <p:cNvPr id="22" name="Text 5"/>
          <p:cNvSpPr txBox="1"/>
          <p:nvPr/>
        </p:nvSpPr>
        <p:spPr>
          <a:xfrm>
            <a:off x="3113269" y="3489871"/>
            <a:ext cx="3635100" cy="470400"/>
          </a:xfrm>
          <a:prstGeom prst="rect">
            <a:avLst/>
          </a:prstGeom>
          <a:noFill/>
          <a:ln/>
        </p:spPr>
        <p:txBody>
          <a:bodyPr wrap="square" lIns="0" tIns="0" rIns="0" bIns="0" rtlCol="0" anchor="ctr"/>
          <a:lstStyle/>
          <a:p>
            <a:pPr algn="l" indent="0" marL="0">
              <a:lnSpc>
                <a:spcPct val="115000"/>
              </a:lnSpc>
              <a:buNone/>
            </a:pPr>
            <a:r>
              <a:rPr lang="en-US" sz="737" b="1" dirty="0">
                <a:solidFill>
                  <a:srgbClr val="061984"/>
                </a:solidFill>
                <a:latin typeface="Arial" pitchFamily="34" charset="0"/>
                <a:ea typeface="Arial" pitchFamily="34" charset="-122"/>
                <a:cs typeface="Arial" pitchFamily="34" charset="-120"/>
              </a:rPr>
              <a:t>В одежде
</a:t>
            </a:r>
            <a:pPr algn="l" indent="0" marL="0">
              <a:lnSpc>
                <a:spcPct val="115000"/>
              </a:lnSpc>
              <a:buNone/>
            </a:pPr>
            <a:r>
              <a:rPr lang="en-US" sz="237"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737" dirty="0">
                <a:solidFill>
                  <a:srgbClr val="061984"/>
                </a:solidFill>
                <a:latin typeface="Arial" pitchFamily="34" charset="0"/>
                <a:ea typeface="Arial" pitchFamily="34" charset="-122"/>
                <a:cs typeface="Arial" pitchFamily="34" charset="-120"/>
              </a:rPr>
              <a:t>Можно сказать his hat, her shoes, their coats. Одежда удобна для тренировки, потому что вещи легко представить, а принадлежность видна почти сразу, как на витрине.
</a:t>
            </a:r>
            <a:endParaRPr lang="en-US" sz="737" dirty="0"/>
          </a:p>
        </p:txBody>
      </p:sp>
      <p:sp>
        <p:nvSpPr>
          <p:cNvPr id="23" name="Text 6"/>
          <p:cNvSpPr txBox="1"/>
          <p:nvPr/>
        </p:nvSpPr>
        <p:spPr>
          <a:xfrm>
            <a:off x="3113269" y="4155848"/>
            <a:ext cx="3635100" cy="470400"/>
          </a:xfrm>
          <a:prstGeom prst="rect">
            <a:avLst/>
          </a:prstGeom>
          <a:noFill/>
          <a:ln/>
        </p:spPr>
        <p:txBody>
          <a:bodyPr wrap="square" lIns="0" tIns="0" rIns="0" bIns="0" rtlCol="0" anchor="ctr"/>
          <a:lstStyle/>
          <a:p>
            <a:pPr algn="l" indent="0" marL="0">
              <a:lnSpc>
                <a:spcPct val="115000"/>
              </a:lnSpc>
              <a:buNone/>
            </a:pPr>
            <a:r>
              <a:rPr lang="en-US" sz="737" b="1" dirty="0">
                <a:solidFill>
                  <a:srgbClr val="061984"/>
                </a:solidFill>
                <a:latin typeface="Arial" pitchFamily="34" charset="0"/>
                <a:ea typeface="Arial" pitchFamily="34" charset="-122"/>
                <a:cs typeface="Arial" pitchFamily="34" charset="-120"/>
              </a:rPr>
              <a:t>В любимых вещах
</a:t>
            </a:r>
            <a:pPr algn="l" indent="0" marL="0">
              <a:lnSpc>
                <a:spcPct val="115000"/>
              </a:lnSpc>
              <a:buNone/>
            </a:pPr>
            <a:r>
              <a:rPr lang="en-US" sz="237"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737" dirty="0">
                <a:solidFill>
                  <a:srgbClr val="061984"/>
                </a:solidFill>
                <a:latin typeface="Arial" pitchFamily="34" charset="0"/>
                <a:ea typeface="Arial" pitchFamily="34" charset="-122"/>
                <a:cs typeface="Arial" pitchFamily="34" charset="-120"/>
              </a:rPr>
              <a:t>Любимая книга, игрушка или рюкзак тоже помогают повторять правило: my book, mine, our toys. Такие слова часто встречаются в упражнениях и коротких текстах для детей.
</a:t>
            </a:r>
            <a:endParaRPr lang="en-US" sz="737"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50000" y="1085000"/>
            <a:ext cx="8244000" cy="630600"/>
          </a:xfrm>
          <a:prstGeom prst="rect">
            <a:avLst/>
          </a:prstGeom>
          <a:noFill/>
          <a:ln/>
        </p:spPr>
        <p:txBody>
          <a:bodyPr wrap="square" lIns="0" tIns="0" rIns="0" bIns="0" rtlCol="0" anchor="t"/>
          <a:lstStyle/>
          <a:p>
            <a:pPr algn="l" indent="0" marL="0">
              <a:lnSpc>
                <a:spcPct val="80000"/>
              </a:lnSpc>
              <a:buNone/>
            </a:pPr>
            <a:r>
              <a:rPr lang="en-US" sz="2400" b="1" dirty="0">
                <a:solidFill>
                  <a:srgbClr val="061984"/>
                </a:solidFill>
                <a:latin typeface="Arial" pitchFamily="34" charset="0"/>
                <a:ea typeface="Arial" pitchFamily="34" charset="-122"/>
                <a:cs typeface="Arial" pitchFamily="34" charset="-120"/>
              </a:rPr>
              <a:t>Краткое сравнение основных форм
</a:t>
            </a:r>
            <a:endParaRPr lang="en-US" sz="2400" dirty="0"/>
          </a:p>
        </p:txBody>
      </p:sp>
      <p:sp>
        <p:nvSpPr>
          <p:cNvPr id="7" name="Text 1"/>
          <p:cNvSpPr txBox="1"/>
          <p:nvPr/>
        </p:nvSpPr>
        <p:spPr>
          <a:xfrm>
            <a:off x="450000" y="1903290"/>
            <a:ext cx="2157600" cy="1206900"/>
          </a:xfrm>
          <a:prstGeom prst="rect">
            <a:avLst/>
          </a:prstGeom>
          <a:noFill/>
          <a:ln/>
        </p:spPr>
        <p:txBody>
          <a:bodyPr wrap="square" lIns="0" tIns="0" rIns="0" bIns="0" rtlCol="0" anchor="b"/>
          <a:lstStyle/>
          <a:p>
            <a:pPr algn="l" indent="0" marL="0">
              <a:lnSpc>
                <a:spcPct val="115000"/>
              </a:lnSpc>
              <a:buNone/>
            </a:pPr>
            <a:r>
              <a:rPr lang="en-US" sz="900" b="1" dirty="0">
                <a:solidFill>
                  <a:srgbClr val="061984"/>
                </a:solidFill>
                <a:latin typeface="Arial" pitchFamily="34" charset="0"/>
                <a:ea typeface="Arial" pitchFamily="34" charset="-122"/>
                <a:cs typeface="Arial" pitchFamily="34" charset="-120"/>
              </a:rPr>
              <a:t>Слово перед предметом
</a:t>
            </a:r>
            <a:pPr algn="l" indent="0" marL="0">
              <a:lnSpc>
                <a:spcPct val="115000"/>
              </a:lnSpc>
              <a:buNone/>
            </a:pPr>
            <a:r>
              <a:rPr lang="en-US" sz="400"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61984"/>
                </a:solidFill>
                <a:latin typeface="Arial" pitchFamily="34" charset="0"/>
                <a:ea typeface="Arial" pitchFamily="34" charset="-122"/>
                <a:cs typeface="Arial" pitchFamily="34" charset="-120"/>
              </a:rPr>
              <a:t>My dog показывает простую модель: сначала идёт слово, которое указывает владельца, а потом существительное. Так удобно говорить о знакомой вещи, не повторяя имя хозяина.
</a:t>
            </a:r>
            <a:endParaRPr lang="en-US" sz="900" dirty="0"/>
          </a:p>
        </p:txBody>
      </p:sp>
      <p:sp>
        <p:nvSpPr>
          <p:cNvPr id="8" name="Text 2"/>
          <p:cNvSpPr txBox="1"/>
          <p:nvPr/>
        </p:nvSpPr>
        <p:spPr>
          <a:xfrm>
            <a:off x="3364400" y="1903290"/>
            <a:ext cx="2157600" cy="1206900"/>
          </a:xfrm>
          <a:prstGeom prst="rect">
            <a:avLst/>
          </a:prstGeom>
          <a:noFill/>
          <a:ln/>
        </p:spPr>
        <p:txBody>
          <a:bodyPr wrap="square" lIns="0" tIns="0" rIns="0" bIns="0" rtlCol="0" anchor="b"/>
          <a:lstStyle/>
          <a:p>
            <a:pPr algn="l" indent="0" marL="0">
              <a:lnSpc>
                <a:spcPct val="115000"/>
              </a:lnSpc>
              <a:buNone/>
            </a:pPr>
            <a:r>
              <a:rPr lang="en-US" sz="900" b="1" dirty="0">
                <a:solidFill>
                  <a:srgbClr val="061984"/>
                </a:solidFill>
                <a:latin typeface="Arial" pitchFamily="34" charset="0"/>
                <a:ea typeface="Arial" pitchFamily="34" charset="-122"/>
                <a:cs typeface="Arial" pitchFamily="34" charset="-120"/>
              </a:rPr>
              <a:t>Владелец с апострофом
</a:t>
            </a:r>
            <a:pPr algn="l" indent="0" marL="0">
              <a:lnSpc>
                <a:spcPct val="115000"/>
              </a:lnSpc>
              <a:buNone/>
            </a:pPr>
            <a:r>
              <a:rPr lang="en-US" sz="400"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61984"/>
                </a:solidFill>
                <a:latin typeface="Arial" pitchFamily="34" charset="0"/>
                <a:ea typeface="Arial" pitchFamily="34" charset="-122"/>
                <a:cs typeface="Arial" pitchFamily="34" charset="-120"/>
              </a:rPr>
              <a:t>The dog’s bowl строится иначе: сначала владелец, потом апостроф и предмет. Эта форма особенно полезна, когда владелец назван именем, животным или группой людей.
</a:t>
            </a:r>
            <a:endParaRPr lang="en-US" sz="900" dirty="0"/>
          </a:p>
        </p:txBody>
      </p:sp>
      <p:sp>
        <p:nvSpPr>
          <p:cNvPr id="9" name="Text 3"/>
          <p:cNvSpPr txBox="1"/>
          <p:nvPr/>
        </p:nvSpPr>
        <p:spPr>
          <a:xfrm>
            <a:off x="6278800" y="1903290"/>
            <a:ext cx="2157600" cy="1206900"/>
          </a:xfrm>
          <a:prstGeom prst="rect">
            <a:avLst/>
          </a:prstGeom>
          <a:noFill/>
          <a:ln/>
        </p:spPr>
        <p:txBody>
          <a:bodyPr wrap="square" lIns="0" tIns="0" rIns="0" bIns="0" rtlCol="0" anchor="b"/>
          <a:lstStyle/>
          <a:p>
            <a:pPr algn="l" indent="0" marL="0">
              <a:lnSpc>
                <a:spcPct val="115000"/>
              </a:lnSpc>
              <a:buNone/>
            </a:pPr>
            <a:r>
              <a:rPr lang="en-US" sz="900" b="1" dirty="0">
                <a:solidFill>
                  <a:srgbClr val="061984"/>
                </a:solidFill>
                <a:latin typeface="Arial" pitchFamily="34" charset="0"/>
                <a:ea typeface="Arial" pitchFamily="34" charset="-122"/>
                <a:cs typeface="Arial" pitchFamily="34" charset="-120"/>
              </a:rPr>
              <a:t>Слово вместо существительного
</a:t>
            </a:r>
            <a:pPr algn="l" indent="0" marL="0">
              <a:lnSpc>
                <a:spcPct val="115000"/>
              </a:lnSpc>
              <a:buNone/>
            </a:pPr>
            <a:r>
              <a:rPr lang="en-US" sz="400"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61984"/>
                </a:solidFill>
                <a:latin typeface="Arial" pitchFamily="34" charset="0"/>
                <a:ea typeface="Arial" pitchFamily="34" charset="-122"/>
                <a:cs typeface="Arial" pitchFamily="34" charset="-120"/>
              </a:rPr>
              <a:t>This bowl is mine заменяет уже названный предмет. Здесь mine не стоит перед существительным, а берёт его место, чтобы не повторять одно и то же слово.
</a:t>
            </a:r>
            <a:endParaRPr lang="en-US" sz="900" dirty="0"/>
          </a:p>
        </p:txBody>
      </p:sp>
      <p:sp>
        <p:nvSpPr>
          <p:cNvPr id="10" name="Text 4"/>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19</a:t>
            </a:r>
            <a:endParaRPr lang="en-US" sz="622"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50000" y="450000"/>
            <a:ext cx="8244000" cy="2330700"/>
          </a:xfrm>
          <a:prstGeom prst="rect">
            <a:avLst/>
          </a:prstGeom>
          <a:noFill/>
          <a:ln/>
        </p:spPr>
        <p:txBody>
          <a:bodyPr wrap="square" lIns="0" tIns="0" rIns="0" bIns="0" rtlCol="0" anchor="ctr"/>
          <a:lstStyle/>
          <a:p>
            <a:pPr algn="l" indent="0" marL="0">
              <a:lnSpc>
                <a:spcPct val="80000"/>
              </a:lnSpc>
              <a:buNone/>
            </a:pPr>
            <a:r>
              <a:rPr lang="en-US" sz="4312" b="1" dirty="0">
                <a:solidFill>
                  <a:srgbClr val="FFFFFF"/>
                </a:solidFill>
                <a:latin typeface="Arial" pitchFamily="34" charset="0"/>
                <a:ea typeface="Arial" pitchFamily="34" charset="-122"/>
                <a:cs typeface="Arial" pitchFamily="34" charset="-120"/>
              </a:rPr>
              <a:t>Итог: как говорить о принадлежности по-английски
</a:t>
            </a:r>
            <a:endParaRPr lang="en-US" sz="4312" dirty="0"/>
          </a:p>
        </p:txBody>
      </p:sp>
      <p:sp>
        <p:nvSpPr>
          <p:cNvPr id="4" name="Text 1"/>
          <p:cNvSpPr txBox="1"/>
          <p:nvPr/>
        </p:nvSpPr>
        <p:spPr>
          <a:xfrm>
            <a:off x="450000" y="3707950"/>
            <a:ext cx="4122000" cy="985500"/>
          </a:xfrm>
          <a:prstGeom prst="rect">
            <a:avLst/>
          </a:prstGeom>
          <a:noFill/>
          <a:ln/>
        </p:spPr>
        <p:txBody>
          <a:bodyPr wrap="square" lIns="0" tIns="0" rIns="0" bIns="0" rtlCol="0" anchor="ctr"/>
          <a:lstStyle/>
          <a:p>
            <a:pPr algn="l" indent="0" marL="0">
              <a:lnSpc>
                <a:spcPct val="115000"/>
              </a:lnSpc>
              <a:buNone/>
            </a:pPr>
            <a:r>
              <a:rPr lang="en-US" sz="986" dirty="0">
                <a:solidFill>
                  <a:srgbClr val="434343"/>
                </a:solidFill>
                <a:latin typeface="Arial" pitchFamily="34" charset="0"/>
                <a:ea typeface="Arial" pitchFamily="34" charset="-122"/>
                <a:cs typeface="Arial" pitchFamily="34" charset="-120"/>
              </a:rPr>
              <a:t>Посессивность помогает сказать, кому что принадлежит, без лишних слов. Если запомнить my, your, his, her, its, our, their, формы ’s, of и mine с yours, говорить о вещах станет намного проще.
</a:t>
            </a:r>
            <a:endParaRPr lang="en-US" sz="98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2026-05-30T08:55:53Z</dcterms:created>
  <dcterms:modified xsi:type="dcterms:W3CDTF">2026-05-30T08:55:53Z</dcterms:modified>
</cp:coreProperties>
</file>