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image" Target="../media/image-3-6.jpe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jpeg"/><Relationship Id="rId9" Type="http://schemas.openxmlformats.org/officeDocument/2006/relationships/image" Target="../media/image-5-9.png"/><Relationship Id="rId10" Type="http://schemas.openxmlformats.org/officeDocument/2006/relationships/image" Target="../media/image-5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image" Target="../media/image-7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jpe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jpe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3625" y="2927235"/>
            <a:ext cx="8524500" cy="19979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850" y="722800"/>
            <a:ext cx="8346300" cy="13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пирамид: обзор и ключевые темы
</a:t>
            </a:r>
            <a:endParaRPr lang="en-US" sz="4000" dirty="0"/>
          </a:p>
        </p:txBody>
      </p:sp>
      <p:sp>
        <p:nvSpPr>
          <p:cNvPr id="6" name="Text 1"/>
          <p:cNvSpPr txBox="1"/>
          <p:nvPr/>
        </p:nvSpPr>
        <p:spPr>
          <a:xfrm>
            <a:off x="398850" y="2084175"/>
            <a:ext cx="83463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Пирамиды — загадочные памятники древних цивилизаций мира.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4117275" y="230831"/>
            <a:ext cx="4720800" cy="43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78192" y="421600"/>
            <a:ext cx="3786515" cy="4293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545" y="545200"/>
            <a:ext cx="3947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15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Пирамиды в истории и культуре
</a:t>
            </a:r>
            <a:endParaRPr lang="en-US" sz="1915" dirty="0"/>
          </a:p>
        </p:txBody>
      </p:sp>
      <p:sp>
        <p:nvSpPr>
          <p:cNvPr id="6" name="Text 1"/>
          <p:cNvSpPr txBox="1"/>
          <p:nvPr/>
        </p:nvSpPr>
        <p:spPr>
          <a:xfrm>
            <a:off x="525545" y="1359650"/>
            <a:ext cx="3947700" cy="32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Пирамиды создавались по всему миру разными народами в разные эпохи. Их основные функции — гробницы и религиозные центры. Эти сооружения отражают духовные и культурные традиции древних обществ.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325" y="1228429"/>
            <a:ext cx="2663400" cy="15761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37500" y="1228429"/>
            <a:ext cx="2663400" cy="1576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45675" y="1228429"/>
            <a:ext cx="2663400" cy="157619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пирамид: от Африки до Америки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533875" y="3038750"/>
            <a:ext cx="24543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8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Африканские пирамиды Египта и Судана
</a:t>
            </a:r>
            <a:pPr algn="l" indent="0" marL="0">
              <a:lnSpc>
                <a:spcPct val="100000"/>
              </a:lnSpc>
              <a:buNone/>
            </a:pPr>
            <a:r>
              <a:rPr lang="en-US" sz="1132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Египте и Судане расположено большое количество пирамид, каждая из которых связана с древними цивилизациями и религиозными ритуалами. Суданские пирамиды отличаются по форме и размерам от египетских.
</a:t>
            </a:r>
            <a:endParaRPr lang="en-US" sz="1208" dirty="0"/>
          </a:p>
        </p:txBody>
      </p:sp>
      <p:sp>
        <p:nvSpPr>
          <p:cNvPr id="11" name="Text 2"/>
          <p:cNvSpPr txBox="1"/>
          <p:nvPr/>
        </p:nvSpPr>
        <p:spPr>
          <a:xfrm>
            <a:off x="3342050" y="3038750"/>
            <a:ext cx="24543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5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Пирамиды Центральной и Южной Америки
</a:t>
            </a:r>
            <a:pPr algn="l" indent="0" marL="0">
              <a:lnSpc>
                <a:spcPct val="100000"/>
              </a:lnSpc>
              <a:buNone/>
            </a:pPr>
            <a:r>
              <a:rPr lang="en-US" sz="1289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Цивилизации майя, ацтеков и инков построили ступенчатые пирамиды, служившие храмами и ритуальными центрами, расположенными в тропических лесах и высокогорьях.
</a:t>
            </a:r>
            <a:endParaRPr lang="en-US" sz="1375" dirty="0"/>
          </a:p>
        </p:txBody>
      </p:sp>
      <p:sp>
        <p:nvSpPr>
          <p:cNvPr id="12" name="Text 3"/>
          <p:cNvSpPr txBox="1"/>
          <p:nvPr/>
        </p:nvSpPr>
        <p:spPr>
          <a:xfrm>
            <a:off x="6150225" y="3038750"/>
            <a:ext cx="24543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4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Азия и Европа: менее известные пирамиды
</a:t>
            </a:r>
            <a:pPr algn="l" indent="0" marL="0">
              <a:lnSpc>
                <a:spcPct val="100000"/>
              </a:lnSpc>
              <a:buNone/>
            </a:pPr>
            <a:r>
              <a:rPr lang="en-US" sz="1185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Китае сохранилось множество земляных пирамид и курганов, а в Европе находятся небольшие пирамидальные сооружения, происхождение которых остается предметом исследований археологов.
</a:t>
            </a:r>
            <a:endParaRPr lang="en-US" sz="1264" dirty="0"/>
          </a:p>
        </p:txBody>
      </p:sp>
      <p:sp>
        <p:nvSpPr>
          <p:cNvPr id="13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78192" y="421600"/>
            <a:ext cx="3786515" cy="4293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5545" y="545200"/>
            <a:ext cx="3947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84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большие пирамиды мира
</a:t>
            </a:r>
            <a:endParaRPr lang="en-US" sz="1884" dirty="0"/>
          </a:p>
        </p:txBody>
      </p:sp>
      <p:sp>
        <p:nvSpPr>
          <p:cNvPr id="7" name="Text 1"/>
          <p:cNvSpPr txBox="1"/>
          <p:nvPr/>
        </p:nvSpPr>
        <p:spPr>
          <a:xfrm>
            <a:off x="525550" y="1331800"/>
            <a:ext cx="3947700" cy="144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Египте на плато Гиза стоит пирамида Хеопса высотой 146,6 метров, крупнейшая в мире. Рядом — пирамиды Хафры и Микерина, также впечатляющих размеров и архитектуры.
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25600" y="3143668"/>
            <a:ext cx="3947700" cy="144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Мексике пирамида Солнца в Теотиуакане достигает 65 метров высоты. Пирамида Джосера в Саккара чуть ниже — около 62 метров, но важна как первая каменная пирамида.
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325" y="1228429"/>
            <a:ext cx="2663400" cy="15761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37500" y="1228429"/>
            <a:ext cx="2663400" cy="157619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45675" y="1228429"/>
            <a:ext cx="2663400" cy="1576192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египетских пирамид
</a:t>
            </a:r>
            <a:endParaRPr lang="en-US" sz="2400" dirty="0"/>
          </a:p>
        </p:txBody>
      </p:sp>
      <p:sp>
        <p:nvSpPr>
          <p:cNvPr id="13" name="Text 1"/>
          <p:cNvSpPr txBox="1"/>
          <p:nvPr/>
        </p:nvSpPr>
        <p:spPr>
          <a:xfrm>
            <a:off x="495413" y="3461224"/>
            <a:ext cx="2530500" cy="10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Египетские пирамиды находятся на западном берегу Нила, символизируя путь фараонов в загробный мир. Они служили гробницами для фараонов и высокопоставленных лиц общества.
</a:t>
            </a:r>
            <a:endParaRPr lang="en-US" sz="1223" dirty="0"/>
          </a:p>
        </p:txBody>
      </p:sp>
      <p:sp>
        <p:nvSpPr>
          <p:cNvPr id="14" name="Text 2"/>
          <p:cNvSpPr txBox="1"/>
          <p:nvPr/>
        </p:nvSpPr>
        <p:spPr>
          <a:xfrm>
            <a:off x="495333" y="2995401"/>
            <a:ext cx="25305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8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Географическое расположение и предназначение
</a:t>
            </a:r>
            <a:endParaRPr lang="en-US" sz="1298" dirty="0"/>
          </a:p>
        </p:txBody>
      </p:sp>
      <p:sp>
        <p:nvSpPr>
          <p:cNvPr id="15" name="Text 3"/>
          <p:cNvSpPr txBox="1"/>
          <p:nvPr/>
        </p:nvSpPr>
        <p:spPr>
          <a:xfrm>
            <a:off x="3303526" y="3461224"/>
            <a:ext cx="2530500" cy="10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одной пирамиды требовало труда тысяч рабочих; каменные блоки весом до 2,5 тонн тщательно обрабатывались и транспортировались. Строительство длилось многие годы.
</a:t>
            </a:r>
            <a:endParaRPr lang="en-US" sz="1223" dirty="0"/>
          </a:p>
        </p:txBody>
      </p:sp>
      <p:sp>
        <p:nvSpPr>
          <p:cNvPr id="16" name="Text 4"/>
          <p:cNvSpPr txBox="1"/>
          <p:nvPr/>
        </p:nvSpPr>
        <p:spPr>
          <a:xfrm>
            <a:off x="3303446" y="2995401"/>
            <a:ext cx="25305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 и масштаб строительства
</a:t>
            </a:r>
            <a:endParaRPr lang="en-US" sz="1381" dirty="0"/>
          </a:p>
        </p:txBody>
      </p:sp>
      <p:sp>
        <p:nvSpPr>
          <p:cNvPr id="17" name="Text 5"/>
          <p:cNvSpPr txBox="1"/>
          <p:nvPr/>
        </p:nvSpPr>
        <p:spPr>
          <a:xfrm>
            <a:off x="6111651" y="3461224"/>
            <a:ext cx="2530500" cy="10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 пирамид ориентированы строго по сторонам света, что отражает высокий уровень астрономических знаний древних египтян. Пирамида Хеопса состоит из более 2 миллионов известняковых блоков.
</a:t>
            </a:r>
            <a:endParaRPr lang="en-US" sz="1223" dirty="0"/>
          </a:p>
        </p:txBody>
      </p:sp>
      <p:sp>
        <p:nvSpPr>
          <p:cNvPr id="18" name="Text 6"/>
          <p:cNvSpPr txBox="1"/>
          <p:nvPr/>
        </p:nvSpPr>
        <p:spPr>
          <a:xfrm>
            <a:off x="6111571" y="2995401"/>
            <a:ext cx="25305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8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Точная ориентация и конструктивные особенности
</a:t>
            </a:r>
            <a:endParaRPr lang="en-US" sz="1298" dirty="0"/>
          </a:p>
        </p:txBody>
      </p:sp>
      <p:sp>
        <p:nvSpPr>
          <p:cNvPr id="19" name="Text 7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78192" y="421600"/>
            <a:ext cx="3786515" cy="4293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5545" y="545200"/>
            <a:ext cx="3947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67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Пирамиды майя и ацтеков: роль и традиции
</a:t>
            </a:r>
            <a:endParaRPr lang="en-US" sz="1767" dirty="0"/>
          </a:p>
        </p:txBody>
      </p:sp>
      <p:sp>
        <p:nvSpPr>
          <p:cNvPr id="7" name="Text 1"/>
          <p:cNvSpPr txBox="1"/>
          <p:nvPr/>
        </p:nvSpPr>
        <p:spPr>
          <a:xfrm>
            <a:off x="873350" y="1331800"/>
            <a:ext cx="36990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майя и ацтеков пирамиды служили религиозными центрами, где проходили жертвоприношения и священные церемонии. Они часто имели ступенчатую форму с храмом на вершине.
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873275" y="3121900"/>
            <a:ext cx="36990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сооружения перестраивались и расширялись разными поколениями, отражая динамичность культуры и постоянное обновление религиозных обрядов.
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9963" y="1317313"/>
            <a:ext cx="764925" cy="874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75824" y="1317463"/>
            <a:ext cx="764925" cy="874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60437" y="1317313"/>
            <a:ext cx="764925" cy="874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862700" y="1317313"/>
            <a:ext cx="764925" cy="8742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510350" y="1317313"/>
            <a:ext cx="874200" cy="8742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6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и технологии при строительстве пирамид
</a:t>
            </a:r>
            <a:endParaRPr lang="en-US" sz="2360" dirty="0"/>
          </a:p>
        </p:txBody>
      </p:sp>
      <p:sp>
        <p:nvSpPr>
          <p:cNvPr id="14" name="Text 1"/>
          <p:cNvSpPr txBox="1"/>
          <p:nvPr/>
        </p:nvSpPr>
        <p:spPr>
          <a:xfrm>
            <a:off x="495125" y="2476300"/>
            <a:ext cx="1374600" cy="21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56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Известняк и гранит
</a:t>
            </a:r>
            <a:pPr algn="ctr" indent="0" marL="0">
              <a:lnSpc>
                <a:spcPct val="100000"/>
              </a:lnSpc>
              <a:buNone/>
            </a:pPr>
            <a:r>
              <a:rPr lang="en-US" sz="1556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материалы египетских и суданских пирамид, обеспечивающие прочность и долговечность сооружений.
</a:t>
            </a:r>
            <a:endParaRPr lang="en-US" sz="1556" dirty="0"/>
          </a:p>
        </p:txBody>
      </p:sp>
      <p:sp>
        <p:nvSpPr>
          <p:cNvPr id="15" name="Text 2"/>
          <p:cNvSpPr txBox="1"/>
          <p:nvPr/>
        </p:nvSpPr>
        <p:spPr>
          <a:xfrm>
            <a:off x="2175438" y="2476300"/>
            <a:ext cx="1374600" cy="21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26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Утрамбованная земля
</a:t>
            </a:r>
            <a:pPr algn="ctr" indent="0" marL="0">
              <a:lnSpc>
                <a:spcPct val="100000"/>
              </a:lnSpc>
              <a:buNone/>
            </a:pPr>
            <a:r>
              <a:rPr lang="en-US" sz="1426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Использовалась в китайских пирамидах для создания массивных земляных курганов, отличающихся монументальностью.
</a:t>
            </a:r>
            <a:endParaRPr lang="en-US" sz="1426" dirty="0"/>
          </a:p>
        </p:txBody>
      </p:sp>
      <p:sp>
        <p:nvSpPr>
          <p:cNvPr id="16" name="Text 3"/>
          <p:cNvSpPr txBox="1"/>
          <p:nvPr/>
        </p:nvSpPr>
        <p:spPr>
          <a:xfrm>
            <a:off x="3855352" y="2476300"/>
            <a:ext cx="1374600" cy="21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56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Кирпич из обожжённой глины
</a:t>
            </a:r>
            <a:pPr algn="ctr" indent="0" marL="0">
              <a:lnSpc>
                <a:spcPct val="100000"/>
              </a:lnSpc>
              <a:buNone/>
            </a:pPr>
            <a:r>
              <a:rPr lang="en-US" sz="1556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Применялся в Китае и Европе, позволяя строить более сложные и многоуровневые сооружения.
</a:t>
            </a:r>
            <a:endParaRPr lang="en-US" sz="1556" dirty="0"/>
          </a:p>
        </p:txBody>
      </p:sp>
      <p:sp>
        <p:nvSpPr>
          <p:cNvPr id="17" name="Text 4"/>
          <p:cNvSpPr txBox="1"/>
          <p:nvPr/>
        </p:nvSpPr>
        <p:spPr>
          <a:xfrm>
            <a:off x="5557952" y="2476300"/>
            <a:ext cx="1374600" cy="21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2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Системы накатов и рамп
</a:t>
            </a:r>
            <a:pPr algn="ctr" indent="0" marL="0">
              <a:lnSpc>
                <a:spcPct val="100000"/>
              </a:lnSpc>
              <a:buNone/>
            </a:pPr>
            <a:r>
              <a:rPr lang="en-US" sz="142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Техника подъёма тяжёлых блоков, основанная на постепенном перемещении камней по наклонным плоскостям.
</a:t>
            </a:r>
            <a:endParaRPr lang="en-US" sz="1420" dirty="0"/>
          </a:p>
        </p:txBody>
      </p:sp>
      <p:sp>
        <p:nvSpPr>
          <p:cNvPr id="18" name="Text 5"/>
          <p:cNvSpPr txBox="1"/>
          <p:nvPr/>
        </p:nvSpPr>
        <p:spPr>
          <a:xfrm>
            <a:off x="7260552" y="2476300"/>
            <a:ext cx="1374600" cy="21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17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Облицовка из полированного камня
</a:t>
            </a:r>
            <a:pPr algn="ctr" indent="0" marL="0">
              <a:lnSpc>
                <a:spcPct val="100000"/>
              </a:lnSpc>
              <a:buNone/>
            </a:pPr>
            <a:r>
              <a:rPr lang="en-US" sz="1317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Египетские пирамиды покрывали белым полированным известняком, создавая блестящий эффект на солнце.
</a:t>
            </a:r>
            <a:endParaRPr lang="en-US" sz="1317" dirty="0"/>
          </a:p>
        </p:txBody>
      </p:sp>
      <p:sp>
        <p:nvSpPr>
          <p:cNvPr id="19" name="Text 6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6500" y="2930981"/>
            <a:ext cx="8285400" cy="19904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строительства пирамид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523222" y="132673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Египетские пирамиды возводились с 2700 до 1700 годов до нашей эры, что охватывает период Древнего и Среднего царств. Это время пикового развития архитектурных традиций.
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4760354" y="132673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82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Пирамиды майя строились с III века до н.э. до XV века н.э., отражая долгую историческую эпоху. Китайские сооружения принадлежат эпохам династий Чжоу и Цинь, начиная с XI века до н.э.
</a:t>
            </a:r>
            <a:endParaRPr lang="en-US" sz="1782" dirty="0"/>
          </a:p>
        </p:txBody>
      </p:sp>
      <p:sp>
        <p:nvSpPr>
          <p:cNvPr id="9" name="Text 3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430" y="1547250"/>
            <a:ext cx="8277541" cy="31683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строительства египетских пирамид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426500" y="1172125"/>
            <a:ext cx="8285400" cy="3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создания пирамид на плато Гиза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78192" y="421600"/>
            <a:ext cx="3786515" cy="4293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5545" y="545200"/>
            <a:ext cx="3947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67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Пирамида Джосера: начало каменной эпохи
</a:t>
            </a:r>
            <a:endParaRPr lang="en-US" sz="1767" dirty="0"/>
          </a:p>
        </p:txBody>
      </p:sp>
      <p:sp>
        <p:nvSpPr>
          <p:cNvPr id="9" name="Text 1"/>
          <p:cNvSpPr txBox="1"/>
          <p:nvPr/>
        </p:nvSpPr>
        <p:spPr>
          <a:xfrm>
            <a:off x="529175" y="1723947"/>
            <a:ext cx="3938700" cy="10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7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Пирамида Джосера в Саккара считается первой каменной пирамидой в истории, заложившей основы для последующих великих строений. Архитектор Имхотеп создал уникальную шестиступенчатую конструкцию.
</a:t>
            </a:r>
            <a:endParaRPr lang="en-US" sz="1427" dirty="0"/>
          </a:p>
        </p:txBody>
      </p:sp>
      <p:sp>
        <p:nvSpPr>
          <p:cNvPr id="10" name="Text 2"/>
          <p:cNvSpPr txBox="1"/>
          <p:nvPr/>
        </p:nvSpPr>
        <p:spPr>
          <a:xfrm>
            <a:off x="529050" y="1258123"/>
            <a:ext cx="39387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Историческое значение
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529225" y="3527346"/>
            <a:ext cx="3938700" cy="10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Сооружение достигает примерно 62 метров в высоту и состоит из нескольких уровней. Ее форма и структура отражают переход от ступенчатых сооружений к классическим пирамидам.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529100" y="3061522"/>
            <a:ext cx="39387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Архитектурные особенности
</a:t>
            </a:r>
            <a:endParaRPr lang="en-US" sz="1800" dirty="0"/>
          </a:p>
        </p:txBody>
      </p:sp>
      <p:sp>
        <p:nvSpPr>
          <p:cNvPr id="13" name="Text 5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5555" y="545200"/>
            <a:ext cx="80436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Архитектура и особенности пирамид майя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1055230" y="1252975"/>
            <a:ext cx="75201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Пирамиды майя строились преимущественно из известняка, их поверхности обрабатывались штукатуркой и яркими красками, что добавляло важности и красочности ритуальным сооружениям.
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1055420" y="2451218"/>
            <a:ext cx="75201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Архитектурная структура пирамид ступенчатая, с широкими лестницами на фасадах, ведущими к храмам, расположенным на вершинах, где проводились религиозные церемонии.
</a:t>
            </a:r>
            <a:endParaRPr lang="en-US" sz="1800" dirty="0"/>
          </a:p>
        </p:txBody>
      </p:sp>
      <p:sp>
        <p:nvSpPr>
          <p:cNvPr id="10" name="Text 3"/>
          <p:cNvSpPr txBox="1"/>
          <p:nvPr/>
        </p:nvSpPr>
        <p:spPr>
          <a:xfrm>
            <a:off x="1055325" y="3649448"/>
            <a:ext cx="75201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Яркий пример — пирамида Кукулькана в Чичен-Ице, знаменитая загадочным «эффектом змеи» во время равноденствия, демонстрирующим высокий уровень инженерного искусства майя.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Пирамиды ацтеков: структура и материалы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523222" y="132673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Ацтекские пирамиды строились из базальта и вулканических пород, что обеспечивало им долговечность и значительный вес, соответствующий инженерным традициям народа.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4760354" y="132673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процессе развития городов эти сооружения неоднократно перекрывались и надстраивались, образуя сложную слоёную структуру, отражающую исторические периоды и ритуальные потребности.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26060" y="302738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Главной отличительной чертой пирамид ацтеков была именно их многоуровневая конструкция, служившая местом проведения важных религиозных церемоний и жертвоприношений.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4763191" y="302738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Темпло Майор в Теночтитлане является самым известным примером, отражая религиозное и социальное значение таких сооружений в ацтекском обществе.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325" y="1227838"/>
            <a:ext cx="4048200" cy="15773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6450" y="1231707"/>
            <a:ext cx="4061100" cy="157843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Пирамиды Судана: царские усыпальницы Мероэ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526047" y="304103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19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Уникальные особенности мероэских пирамид
</a:t>
            </a:r>
            <a:pPr algn="l" indent="0" marL="0">
              <a:lnSpc>
                <a:spcPct val="100000"/>
              </a:lnSpc>
              <a:buNone/>
            </a:pPr>
            <a:r>
              <a:rPr lang="en-US" sz="133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Пирамиды в Мероэ отличаются меньшими размерами и крутыми склонами по сравнению с египетскими аналогами. Построены из песчаника, они отражают местный архитектурный стиль, включающий характерные украшения и рельефы.
</a:t>
            </a:r>
            <a:endParaRPr lang="en-US" sz="1419" dirty="0"/>
          </a:p>
        </p:txBody>
      </p:sp>
      <p:sp>
        <p:nvSpPr>
          <p:cNvPr id="9" name="Text 2"/>
          <p:cNvSpPr txBox="1"/>
          <p:nvPr/>
        </p:nvSpPr>
        <p:spPr>
          <a:xfrm>
            <a:off x="4763179" y="304103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пирамид как царских гробниц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сооружения служили усыпальницами древних правителей царства Куш в период VIII века до н. э. — IV века н. э. Археологи находят в них важные артефакты и свидетельства жизни народа.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325" y="1228429"/>
            <a:ext cx="2663400" cy="15761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37500" y="1228429"/>
            <a:ext cx="2663400" cy="157619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45675" y="1228429"/>
            <a:ext cx="2663400" cy="1576192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Китайские пирамиды: загадки и открытия
</a:t>
            </a:r>
            <a:endParaRPr lang="en-US" sz="2400" dirty="0"/>
          </a:p>
        </p:txBody>
      </p:sp>
      <p:sp>
        <p:nvSpPr>
          <p:cNvPr id="13" name="Text 1"/>
          <p:cNvSpPr txBox="1"/>
          <p:nvPr/>
        </p:nvSpPr>
        <p:spPr>
          <a:xfrm>
            <a:off x="495413" y="3461224"/>
            <a:ext cx="2530500" cy="10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Пирамида мавзолея первого императора Китая построена из утрамбованной земли и камня. Она окружена комплексом курганов и известна благодаря археологической находке — терракотовой армии.
</a:t>
            </a:r>
            <a:endParaRPr lang="en-US" sz="1223" dirty="0"/>
          </a:p>
        </p:txBody>
      </p:sp>
      <p:sp>
        <p:nvSpPr>
          <p:cNvPr id="14" name="Text 2"/>
          <p:cNvSpPr txBox="1"/>
          <p:nvPr/>
        </p:nvSpPr>
        <p:spPr>
          <a:xfrm>
            <a:off x="495333" y="2995401"/>
            <a:ext cx="25305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8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Мавзолей Цинь Шихуанди и его пирамида
</a:t>
            </a:r>
            <a:endParaRPr lang="en-US" sz="1298" dirty="0"/>
          </a:p>
        </p:txBody>
      </p:sp>
      <p:sp>
        <p:nvSpPr>
          <p:cNvPr id="15" name="Text 3"/>
          <p:cNvSpPr txBox="1"/>
          <p:nvPr/>
        </p:nvSpPr>
        <p:spPr>
          <a:xfrm>
            <a:off x="3303526" y="3461224"/>
            <a:ext cx="2530500" cy="10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6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Большее число китайских пирамид сосредоточено в провинции Шэньси. Они представляют собой курганы древних правителей и имеют различные размеры и формы, что вызывает интерес исследователей.
</a:t>
            </a:r>
            <a:endParaRPr lang="en-US" sz="1216" dirty="0"/>
          </a:p>
        </p:txBody>
      </p:sp>
      <p:sp>
        <p:nvSpPr>
          <p:cNvPr id="16" name="Text 4"/>
          <p:cNvSpPr txBox="1"/>
          <p:nvPr/>
        </p:nvSpPr>
        <p:spPr>
          <a:xfrm>
            <a:off x="3303446" y="2995401"/>
            <a:ext cx="25305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5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Географическое распространение пирамид в Китае
</a:t>
            </a:r>
            <a:endParaRPr lang="en-US" sz="1245" dirty="0"/>
          </a:p>
        </p:txBody>
      </p:sp>
      <p:sp>
        <p:nvSpPr>
          <p:cNvPr id="17" name="Text 5"/>
          <p:cNvSpPr txBox="1"/>
          <p:nvPr/>
        </p:nvSpPr>
        <p:spPr>
          <a:xfrm>
            <a:off x="6111651" y="3461224"/>
            <a:ext cx="2530500" cy="10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Вокруг пирамид обнаружены загадочные артефакты и сооружения, раскрывающие неизвестные стороны древней китайской культуры и дающие новые сведения о религиозных и социальных практиках.
</a:t>
            </a:r>
            <a:endParaRPr lang="en-US" sz="1223" dirty="0"/>
          </a:p>
        </p:txBody>
      </p:sp>
      <p:sp>
        <p:nvSpPr>
          <p:cNvPr id="18" name="Text 6"/>
          <p:cNvSpPr txBox="1"/>
          <p:nvPr/>
        </p:nvSpPr>
        <p:spPr>
          <a:xfrm>
            <a:off x="6111571" y="2995401"/>
            <a:ext cx="25305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8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Археологические находки и загадки
</a:t>
            </a:r>
            <a:endParaRPr lang="en-US" sz="1298" dirty="0"/>
          </a:p>
        </p:txBody>
      </p:sp>
      <p:sp>
        <p:nvSpPr>
          <p:cNvPr id="19" name="Text 7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Пирамиды Европы: редкие примеры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490700" y="1366979"/>
            <a:ext cx="2560500" cy="321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Европе известны единичные пирамидальные сооружения, такие как малая пирамида Кестхей в Венгрии, отличающаяся своей геометрической формой и небольшой высотой.
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3281825" y="1362543"/>
            <a:ext cx="2560500" cy="321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Тенерифе найдены ступенчатые пирамиды, происхождение и назначение которых до сих пор вызывают дискуссии среди историков и археологов.
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6072950" y="1362543"/>
            <a:ext cx="2560500" cy="321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количество и значимость европейских пирамид значительно уступают другим регионам, однако они служат важным свидетельством разнообразия древних архитектурных традиций.
</a:t>
            </a:r>
            <a:endParaRPr lang="en-US" sz="1800" dirty="0"/>
          </a:p>
        </p:txBody>
      </p:sp>
      <p:sp>
        <p:nvSpPr>
          <p:cNvPr id="10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6500" y="2930981"/>
            <a:ext cx="8285400" cy="19904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пирамиды: от Лувра до Лас-Вегаса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526516" y="1692774"/>
            <a:ext cx="3836700" cy="10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7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Стеклянная пирамида Лувра, открытая в 1989 году, стала знаковым элементом парижского музея. Она сочетает современный дизайн с историческим окружением, символизируя связь прошлого и настоящего.
</a:t>
            </a:r>
            <a:endParaRPr lang="en-US" sz="1427" dirty="0"/>
          </a:p>
        </p:txBody>
      </p:sp>
      <p:sp>
        <p:nvSpPr>
          <p:cNvPr id="10" name="Text 2"/>
          <p:cNvSpPr txBox="1"/>
          <p:nvPr/>
        </p:nvSpPr>
        <p:spPr>
          <a:xfrm>
            <a:off x="526395" y="1226952"/>
            <a:ext cx="38367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Стеклянная пирамида Лувра
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4773616" y="1692774"/>
            <a:ext cx="3836700" cy="10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8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Казино «Луксор» в Лас-Вегасе использует форму пирамиды для создания эффектного внешнего вида. Это пример того, как древняя геометрия вдохновляет современную архитектуру и развлечения.
</a:t>
            </a:r>
            <a:endParaRPr lang="en-US" sz="1538" dirty="0"/>
          </a:p>
        </p:txBody>
      </p:sp>
      <p:sp>
        <p:nvSpPr>
          <p:cNvPr id="12" name="Text 4"/>
          <p:cNvSpPr txBox="1"/>
          <p:nvPr/>
        </p:nvSpPr>
        <p:spPr>
          <a:xfrm>
            <a:off x="4773495" y="1226952"/>
            <a:ext cx="38367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Здание казино «Луксор» в Лас-Вегасе
</a:t>
            </a:r>
            <a:endParaRPr lang="en-US" sz="1700" dirty="0"/>
          </a:p>
        </p:txBody>
      </p:sp>
      <p:sp>
        <p:nvSpPr>
          <p:cNvPr id="13" name="Text 5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3332" y="545200"/>
            <a:ext cx="8101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Пирамиды в современной популярной культуре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523241" y="1330550"/>
            <a:ext cx="1800300" cy="3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Фильмы, такие как «Мумия» и «Индиана Джонс», широко используют пирамиды как символы древних тайн и приключений, привлекая массовую аудиторию к истории и мифам.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2623500" y="1330550"/>
            <a:ext cx="1800300" cy="3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видеоиграх, например, серии Assassin's Creed, пирамиды служат декорациями и важными игровыми элементами, укрепляя их влияние на современную развлекательную индустрию.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4723768" y="1330550"/>
            <a:ext cx="1800300" cy="3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 и комиксы часто изображают пирамиды как места загадочных событий и археологических открытий, что способствует популяризации знаний о древних цивилизациях.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824041" y="1330550"/>
            <a:ext cx="1800300" cy="3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Пирамиды используются в рекламе и дизайне как символ стабильности, силы и загадочности, что поддерживает их культурное значение в современном мире.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5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открытия и технологии изучения пирамид
</a:t>
            </a:r>
            <a:endParaRPr lang="en-US" sz="2245" dirty="0"/>
          </a:p>
        </p:txBody>
      </p:sp>
      <p:sp>
        <p:nvSpPr>
          <p:cNvPr id="9" name="Text 1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426500" y="2503900"/>
            <a:ext cx="17034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5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XIX век — первые систематические исследования
</a:t>
            </a:r>
            <a:pPr algn="l" indent="0" marL="0">
              <a:lnSpc>
                <a:spcPct val="100000"/>
              </a:lnSpc>
              <a:buNone/>
            </a:pPr>
            <a:r>
              <a:rPr lang="en-US" sz="567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95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Археологи начали изучать пирамиды в масштабах, открывая их историческое значение и архитектурные особенности, заложив основы современной египтологии.
</a:t>
            </a:r>
            <a:endParaRPr lang="en-US" sz="1295" dirty="0"/>
          </a:p>
        </p:txBody>
      </p:sp>
      <p:sp>
        <p:nvSpPr>
          <p:cNvPr id="11" name="Text 3"/>
          <p:cNvSpPr txBox="1"/>
          <p:nvPr/>
        </p:nvSpPr>
        <p:spPr>
          <a:xfrm>
            <a:off x="2453200" y="2503900"/>
            <a:ext cx="17034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1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2017 год — открытие скрытого коридора в пирамиде Хеопса
</a:t>
            </a:r>
            <a:pPr algn="l" indent="0" marL="0">
              <a:lnSpc>
                <a:spcPct val="100000"/>
              </a:lnSpc>
              <a:buNone/>
            </a:pPr>
            <a:r>
              <a:rPr lang="en-US" sz="543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4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помощью передовых сканирующих технологий был обнаружен неизвестный коридор, что вызвало новый интерес к возможностям и структуре древних пирамид.
</a:t>
            </a:r>
            <a:endParaRPr lang="en-US" sz="1241" dirty="0"/>
          </a:p>
        </p:txBody>
      </p:sp>
      <p:sp>
        <p:nvSpPr>
          <p:cNvPr id="12" name="Text 4"/>
          <p:cNvSpPr txBox="1"/>
          <p:nvPr/>
        </p:nvSpPr>
        <p:spPr>
          <a:xfrm>
            <a:off x="4479900" y="2503900"/>
            <a:ext cx="17034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9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лазерного сканирования и радиолокации
</a:t>
            </a:r>
            <a:pPr algn="l" indent="0" marL="0">
              <a:lnSpc>
                <a:spcPct val="100000"/>
              </a:lnSpc>
              <a:buNone/>
            </a:pPr>
            <a:r>
              <a:rPr lang="en-US" sz="52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9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методы позволили получать детальные трехмерные изображения внутренних помещений, не разрушая памятники, расширяя знания о конструкциях и предназначении пирамид.
</a:t>
            </a:r>
            <a:endParaRPr lang="en-US" sz="1189" dirty="0"/>
          </a:p>
        </p:txBody>
      </p:sp>
      <p:sp>
        <p:nvSpPr>
          <p:cNvPr id="13" name="Text 5"/>
          <p:cNvSpPr txBox="1"/>
          <p:nvPr/>
        </p:nvSpPr>
        <p:spPr>
          <a:xfrm>
            <a:off x="6506600" y="2503900"/>
            <a:ext cx="17034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3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дронов и робототехники
</a:t>
            </a:r>
            <a:pPr algn="l" indent="0" marL="0">
              <a:lnSpc>
                <a:spcPct val="100000"/>
              </a:lnSpc>
              <a:buNone/>
            </a:pPr>
            <a:r>
              <a:rPr lang="en-US" sz="601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7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Беспилотные аппараты обследуют труднодоступные участки пирамид, что способствует более тщательному и безопасному изучению древних памятников.
</a:t>
            </a:r>
            <a:endParaRPr lang="en-US" sz="1373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78192" y="421600"/>
            <a:ext cx="3786515" cy="4293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5545" y="545200"/>
            <a:ext cx="3947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67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Пирамиды: всемирные символы и наследие
</a:t>
            </a:r>
            <a:endParaRPr lang="en-US" sz="1767" dirty="0"/>
          </a:p>
        </p:txBody>
      </p:sp>
      <p:sp>
        <p:nvSpPr>
          <p:cNvPr id="7" name="Text 1"/>
          <p:cNvSpPr txBox="1"/>
          <p:nvPr/>
        </p:nvSpPr>
        <p:spPr>
          <a:xfrm>
            <a:off x="873350" y="1331800"/>
            <a:ext cx="36990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Пирамиды стали универсальными символами древности и загадочности, отображаясь на национальных гербах, денежных знаках и логотипах по всему миру, например, на долларе США.
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873275" y="3121900"/>
            <a:ext cx="36990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XXI веке пирамиды продолжают влиять на мировую культуру, искусство и науку, оставаясь источником вдохновения для новых поколений исследователей и творцов.
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9869" y="1099650"/>
            <a:ext cx="2646512" cy="2840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34825" y="1099650"/>
            <a:ext cx="3585000" cy="28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33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вечное наследие пирамид
</a:t>
            </a:r>
            <a:pPr algn="l" indent="0" marL="0">
              <a:lnSpc>
                <a:spcPct val="100000"/>
              </a:lnSpc>
              <a:buNone/>
            </a:pPr>
            <a:r>
              <a:rPr lang="en-US" sz="324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8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Пирамиды — это не только исторические памятники, но и свидетельства величия человеческой мысли и мастерства, продолжающие вдохновлять и связывать нас с древними цивилизациями.
</a:t>
            </a:r>
            <a:endParaRPr lang="en-US" sz="3333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2026-05-10T09:39:40Z</dcterms:created>
  <dcterms:modified xsi:type="dcterms:W3CDTF">2026-05-10T09:39:40Z</dcterms:modified>
</cp:coreProperties>
</file>