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png"/><Relationship Id="rId3" Type="http://schemas.openxmlformats.org/officeDocument/2006/relationships/image" Target="../media/image-2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jpe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image" Target="../media/image-4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jpe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image" Target="../media/image-5-7.png"/><Relationship Id="rId8" Type="http://schemas.openxmlformats.org/officeDocument/2006/relationships/image" Target="../media/image-5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image" Target="../media/image-8-7.png"/><Relationship Id="rId8" Type="http://schemas.openxmlformats.org/officeDocument/2006/relationships/image" Target="../media/image-8-8.png"/><Relationship Id="rId9" Type="http://schemas.openxmlformats.org/officeDocument/2006/relationships/image" Target="../media/image-8-9.png"/><Relationship Id="rId10" Type="http://schemas.openxmlformats.org/officeDocument/2006/relationships/image" Target="../media/image-8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jpe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image" Target="../media/image-10-7.png"/><Relationship Id="rId8" Type="http://schemas.openxmlformats.org/officeDocument/2006/relationships/image" Target="../media/image-10-8.png"/><Relationship Id="rId9" Type="http://schemas.openxmlformats.org/officeDocument/2006/relationships/image" Target="../media/image-10-9.png"/><Relationship Id="rId10" Type="http://schemas.openxmlformats.org/officeDocument/2006/relationships/image" Target="../media/image-10-10.png"/><Relationship Id="rId11" Type="http://schemas.openxmlformats.org/officeDocument/2006/relationships/image" Target="../media/image-10-11.png"/><Relationship Id="rId12" Type="http://schemas.openxmlformats.org/officeDocument/2006/relationships/image" Target="../media/image-10-12.png"/><Relationship Id="rId13" Type="http://schemas.openxmlformats.org/officeDocument/2006/relationships/slideLayout" Target="../slideLayouts/slideLayout1.xml"/><Relationship Id="rId1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jpe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image" Target="../media/image-11-7.png"/><Relationship Id="rId8" Type="http://schemas.openxmlformats.org/officeDocument/2006/relationships/image" Target="../media/image-11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jpeg"/><Relationship Id="rId6" Type="http://schemas.openxmlformats.org/officeDocument/2006/relationships/image" Target="../media/image-12-6.png"/><Relationship Id="rId7" Type="http://schemas.openxmlformats.org/officeDocument/2006/relationships/image" Target="../media/image-12-7.png"/><Relationship Id="rId8" Type="http://schemas.openxmlformats.org/officeDocument/2006/relationships/image" Target="../media/image-12-8.png"/><Relationship Id="rId9" Type="http://schemas.openxmlformats.org/officeDocument/2006/relationships/image" Target="../media/image-12-9.jpe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jpe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image" Target="../media/image-13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image" Target="../media/image-16-7.png"/><Relationship Id="rId8" Type="http://schemas.openxmlformats.org/officeDocument/2006/relationships/image" Target="../media/image-16-8.png"/><Relationship Id="rId9" Type="http://schemas.openxmlformats.org/officeDocument/2006/relationships/image" Target="../media/image-16-9.png"/><Relationship Id="rId10" Type="http://schemas.openxmlformats.org/officeDocument/2006/relationships/image" Target="../media/image-16-10.png"/><Relationship Id="rId11" Type="http://schemas.openxmlformats.org/officeDocument/2006/relationships/image" Target="../media/image-16-11.png"/><Relationship Id="rId12" Type="http://schemas.openxmlformats.org/officeDocument/2006/relationships/image" Target="../media/image-16-12.png"/><Relationship Id="rId13" Type="http://schemas.openxmlformats.org/officeDocument/2006/relationships/image" Target="../media/image-16-13.png"/><Relationship Id="rId14" Type="http://schemas.openxmlformats.org/officeDocument/2006/relationships/slideLayout" Target="../slideLayouts/slideLayout1.xml"/><Relationship Id="rId1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jpe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image" Target="../media/image-17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jpe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image" Target="../media/image-20-3.png"/><Relationship Id="rId4" Type="http://schemas.openxmlformats.org/officeDocument/2006/relationships/image" Target="../media/image-20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8375" y="72513"/>
            <a:ext cx="8947200" cy="186982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97000" y="2220598"/>
            <a:ext cx="7350000" cy="105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3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Потребители и разрушители леса
</a:t>
            </a:r>
            <a:endParaRPr lang="en-US" sz="3600" dirty="0"/>
          </a:p>
        </p:txBody>
      </p:sp>
      <p:sp>
        <p:nvSpPr>
          <p:cNvPr id="5" name="Text 1"/>
          <p:cNvSpPr txBox="1"/>
          <p:nvPr/>
        </p:nvSpPr>
        <p:spPr>
          <a:xfrm>
            <a:off x="1479600" y="3447098"/>
            <a:ext cx="6184800" cy="64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8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Кто ест, кто убирает, и как лес остаётся живым и чистым?
</a:t>
            </a:r>
            <a:endParaRPr lang="en-US" sz="1800" dirty="0"/>
          </a:p>
        </p:txBody>
      </p:sp>
      <p:sp>
        <p:nvSpPr>
          <p:cNvPr id="6" name="Text 2"/>
          <p:cNvSpPr txBox="1"/>
          <p:nvPr/>
        </p:nvSpPr>
        <p:spPr>
          <a:xfrm>
            <a:off x="2773250" y="4390824"/>
            <a:ext cx="3597600" cy="39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0000" y="1480430"/>
            <a:ext cx="5571000" cy="3302341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000" y="360000"/>
            <a:ext cx="78093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3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Лес: живая связь всех обитателей
</a:t>
            </a:r>
            <a:endParaRPr lang="en-US" sz="3100" dirty="0"/>
          </a:p>
        </p:txBody>
      </p:sp>
      <p:sp>
        <p:nvSpPr>
          <p:cNvPr id="6" name="Text 1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6267825" y="1584950"/>
            <a:ext cx="2426100" cy="305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лесу деревья, кусты, травы, животные и грибы живут не поодиночке. Солнечная энергия переходит от растений к животным по пищевым цепям, а каждый обитатель выполняет свою важную роль в общем порядке леса.
</a:t>
            </a:r>
            <a:endParaRPr lang="en-US" sz="15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60000" y="360000"/>
            <a:ext cx="73500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Кто такие потребители
</a:t>
            </a:r>
            <a:endParaRPr lang="en-US" sz="3000" dirty="0"/>
          </a:p>
        </p:txBody>
      </p:sp>
      <p:sp>
        <p:nvSpPr>
          <p:cNvPr id="10" name="Text 1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400" dirty="0"/>
          </a:p>
        </p:txBody>
      </p:sp>
      <p:sp>
        <p:nvSpPr>
          <p:cNvPr id="11" name="Text 2"/>
          <p:cNvSpPr txBox="1"/>
          <p:nvPr/>
        </p:nvSpPr>
        <p:spPr>
          <a:xfrm>
            <a:off x="462088" y="1833365"/>
            <a:ext cx="1429800" cy="60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 делают пищу сами
</a:t>
            </a:r>
            <a:endParaRPr lang="en-US" sz="1000" dirty="0"/>
          </a:p>
        </p:txBody>
      </p:sp>
      <p:sp>
        <p:nvSpPr>
          <p:cNvPr id="12" name="Text 3"/>
          <p:cNvSpPr txBox="1"/>
          <p:nvPr/>
        </p:nvSpPr>
        <p:spPr>
          <a:xfrm>
            <a:off x="462075" y="2521825"/>
            <a:ext cx="1429800" cy="145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Потребители не умеют создавать пищу, как растения. Поэтому они получают энергию, когда едят листья, семена, плоды или других животных, добывая себе силы для жизни.
</a:t>
            </a:r>
            <a:endParaRPr lang="en-US" sz="900" dirty="0"/>
          </a:p>
        </p:txBody>
      </p:sp>
      <p:sp>
        <p:nvSpPr>
          <p:cNvPr id="13" name="Text 4"/>
          <p:cNvSpPr txBox="1"/>
          <p:nvPr/>
        </p:nvSpPr>
        <p:spPr>
          <a:xfrm>
            <a:off x="7259113" y="1833365"/>
            <a:ext cx="1429800" cy="60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Часть одной цепи
</a:t>
            </a:r>
            <a:endParaRPr lang="en-US" sz="1000" dirty="0"/>
          </a:p>
        </p:txBody>
      </p:sp>
      <p:sp>
        <p:nvSpPr>
          <p:cNvPr id="14" name="Text 5"/>
          <p:cNvSpPr txBox="1"/>
          <p:nvPr/>
        </p:nvSpPr>
        <p:spPr>
          <a:xfrm>
            <a:off x="7259100" y="2521825"/>
            <a:ext cx="1429800" cy="145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Каждый потребитель связан с другими обитателями леса. Если исчезает один вид, меняется жизнь многих соседей, потому что в природе всё связано невидимыми нитями.
</a:t>
            </a:r>
            <a:endParaRPr lang="en-US" sz="900" dirty="0"/>
          </a:p>
        </p:txBody>
      </p:sp>
      <p:sp>
        <p:nvSpPr>
          <p:cNvPr id="15" name="Text 6"/>
          <p:cNvSpPr txBox="1"/>
          <p:nvPr/>
        </p:nvSpPr>
        <p:spPr>
          <a:xfrm>
            <a:off x="5559857" y="1833365"/>
            <a:ext cx="1429800" cy="60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способы питания
</a:t>
            </a:r>
            <a:endParaRPr lang="en-US" sz="1000" dirty="0"/>
          </a:p>
        </p:txBody>
      </p:sp>
      <p:sp>
        <p:nvSpPr>
          <p:cNvPr id="16" name="Text 7"/>
          <p:cNvSpPr txBox="1"/>
          <p:nvPr/>
        </p:nvSpPr>
        <p:spPr>
          <a:xfrm>
            <a:off x="5559844" y="2521825"/>
            <a:ext cx="1429800" cy="145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Одни потребители едят растения, другие охотятся на животных, а некоторые пробуют и то и другое. Такой выбор помогает им выживать в разные времена года.
</a:t>
            </a:r>
            <a:endParaRPr lang="en-US" sz="900" dirty="0"/>
          </a:p>
        </p:txBody>
      </p:sp>
      <p:sp>
        <p:nvSpPr>
          <p:cNvPr id="17" name="Text 8"/>
          <p:cNvSpPr txBox="1"/>
          <p:nvPr/>
        </p:nvSpPr>
        <p:spPr>
          <a:xfrm>
            <a:off x="3860601" y="1833365"/>
            <a:ext cx="1429800" cy="60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они важны
</a:t>
            </a:r>
            <a:endParaRPr lang="en-US" sz="1000" dirty="0"/>
          </a:p>
        </p:txBody>
      </p:sp>
      <p:sp>
        <p:nvSpPr>
          <p:cNvPr id="18" name="Text 9"/>
          <p:cNvSpPr txBox="1"/>
          <p:nvPr/>
        </p:nvSpPr>
        <p:spPr>
          <a:xfrm>
            <a:off x="3860588" y="2521825"/>
            <a:ext cx="1429800" cy="145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Потребители переносят энергию дальше по лесу. Без них растения не передавали бы свою силу другим живым существам, а лесная жизнь стала бы беднее и скучнее.
</a:t>
            </a:r>
            <a:endParaRPr lang="en-US" sz="900" dirty="0"/>
          </a:p>
        </p:txBody>
      </p:sp>
      <p:sp>
        <p:nvSpPr>
          <p:cNvPr id="19" name="Text 10"/>
          <p:cNvSpPr txBox="1"/>
          <p:nvPr/>
        </p:nvSpPr>
        <p:spPr>
          <a:xfrm>
            <a:off x="2161345" y="1833365"/>
            <a:ext cx="1429800" cy="60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Кто к ним относится
</a:t>
            </a:r>
            <a:endParaRPr lang="en-US" sz="1000" dirty="0"/>
          </a:p>
        </p:txBody>
      </p:sp>
      <p:sp>
        <p:nvSpPr>
          <p:cNvPr id="20" name="Text 11"/>
          <p:cNvSpPr txBox="1"/>
          <p:nvPr/>
        </p:nvSpPr>
        <p:spPr>
          <a:xfrm>
            <a:off x="2161331" y="2521825"/>
            <a:ext cx="1429800" cy="145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лесу потребителями являются зайцы, белки, мыши, лисы, совы, олени и многие насекомые. У каждого из них свой любимый корм и свой способ добычи еды.
</a:t>
            </a:r>
            <a:endParaRPr lang="en-US" sz="9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0000" y="1298652"/>
            <a:ext cx="3938100" cy="3484296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60000" y="360000"/>
            <a:ext cx="7934700" cy="72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Травоядные — первые потребители
</a:t>
            </a:r>
            <a:endParaRPr lang="en-US" sz="3000" dirty="0"/>
          </a:p>
        </p:txBody>
      </p:sp>
      <p:sp>
        <p:nvSpPr>
          <p:cNvPr id="10" name="Text 1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400" dirty="0"/>
          </a:p>
        </p:txBody>
      </p:sp>
      <p:sp>
        <p:nvSpPr>
          <p:cNvPr id="11" name="Text 2"/>
          <p:cNvSpPr txBox="1"/>
          <p:nvPr/>
        </p:nvSpPr>
        <p:spPr>
          <a:xfrm>
            <a:off x="4591700" y="1593401"/>
            <a:ext cx="4079400" cy="36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Травоядные любят листья, побеги, семена и кору. Их пища растёт вокруг, поэтому они часто находят корм прямо под лапами или копытами, не уходя далеко.
</a:t>
            </a:r>
            <a:endParaRPr lang="en-US" sz="800" dirty="0"/>
          </a:p>
        </p:txBody>
      </p:sp>
      <p:sp>
        <p:nvSpPr>
          <p:cNvPr id="12" name="Text 3"/>
          <p:cNvSpPr txBox="1"/>
          <p:nvPr/>
        </p:nvSpPr>
        <p:spPr>
          <a:xfrm>
            <a:off x="4591700" y="1379550"/>
            <a:ext cx="4079400" cy="18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Питаются растениями
</a:t>
            </a:r>
            <a:endParaRPr lang="en-US" sz="1000" dirty="0"/>
          </a:p>
        </p:txBody>
      </p:sp>
      <p:sp>
        <p:nvSpPr>
          <p:cNvPr id="13" name="Text 4"/>
          <p:cNvSpPr txBox="1"/>
          <p:nvPr/>
        </p:nvSpPr>
        <p:spPr>
          <a:xfrm>
            <a:off x="4591700" y="3424826"/>
            <a:ext cx="4079400" cy="36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Съедая растения, травоядные получают силу от солнца, которая сначала попала в листья. Затем эту энергию получают хищники, если травоядное станет их добычей.
</a:t>
            </a:r>
            <a:endParaRPr lang="en-US" sz="800" dirty="0"/>
          </a:p>
        </p:txBody>
      </p:sp>
      <p:sp>
        <p:nvSpPr>
          <p:cNvPr id="14" name="Text 5"/>
          <p:cNvSpPr txBox="1"/>
          <p:nvPr/>
        </p:nvSpPr>
        <p:spPr>
          <a:xfrm>
            <a:off x="4591700" y="3210975"/>
            <a:ext cx="4079400" cy="18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Передают энергию дальше
</a:t>
            </a:r>
            <a:endParaRPr lang="en-US" sz="1000" dirty="0"/>
          </a:p>
        </p:txBody>
      </p:sp>
      <p:sp>
        <p:nvSpPr>
          <p:cNvPr id="15" name="Text 6"/>
          <p:cNvSpPr txBox="1"/>
          <p:nvPr/>
        </p:nvSpPr>
        <p:spPr>
          <a:xfrm>
            <a:off x="4591700" y="2509101"/>
            <a:ext cx="4079400" cy="36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Заяц может грызть молодую кору, лось — обкусывать ветки, а гусеница — объедать листья. У каждого свой «зелёный обед», и это совершенно нормально.
</a:t>
            </a:r>
            <a:endParaRPr lang="en-US" sz="800" dirty="0"/>
          </a:p>
        </p:txBody>
      </p:sp>
      <p:sp>
        <p:nvSpPr>
          <p:cNvPr id="16" name="Text 7"/>
          <p:cNvSpPr txBox="1"/>
          <p:nvPr/>
        </p:nvSpPr>
        <p:spPr>
          <a:xfrm>
            <a:off x="4591700" y="2295250"/>
            <a:ext cx="4079400" cy="18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из леса
</a:t>
            </a:r>
            <a:endParaRPr lang="en-US" sz="1000" dirty="0"/>
          </a:p>
        </p:txBody>
      </p:sp>
      <p:sp>
        <p:nvSpPr>
          <p:cNvPr id="17" name="Text 8"/>
          <p:cNvSpPr txBox="1"/>
          <p:nvPr/>
        </p:nvSpPr>
        <p:spPr>
          <a:xfrm>
            <a:off x="4591700" y="4340501"/>
            <a:ext cx="4079400" cy="36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травоядные поедают части растений, они влияют на рост леса. Иногда это помогает молодым побегам, а иногда сдерживает слишком густые заросли.
</a:t>
            </a:r>
            <a:endParaRPr lang="en-US" sz="800" dirty="0"/>
          </a:p>
        </p:txBody>
      </p:sp>
      <p:sp>
        <p:nvSpPr>
          <p:cNvPr id="18" name="Text 9"/>
          <p:cNvSpPr txBox="1"/>
          <p:nvPr/>
        </p:nvSpPr>
        <p:spPr>
          <a:xfrm>
            <a:off x="4591700" y="4126650"/>
            <a:ext cx="4079400" cy="18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Помогают природе меняться
</a:t>
            </a:r>
            <a:endParaRPr lang="en-US" sz="10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4200" y="1063698"/>
            <a:ext cx="8429700" cy="225560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360000" y="360000"/>
            <a:ext cx="7956300" cy="55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Хищники в лесу
</a:t>
            </a:r>
            <a:endParaRPr lang="en-US" sz="3000" dirty="0"/>
          </a:p>
        </p:txBody>
      </p:sp>
      <p:sp>
        <p:nvSpPr>
          <p:cNvPr id="11" name="Text 1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400" dirty="0"/>
          </a:p>
        </p:txBody>
      </p:sp>
      <p:sp>
        <p:nvSpPr>
          <p:cNvPr id="12" name="Text 2"/>
          <p:cNvSpPr txBox="1"/>
          <p:nvPr/>
        </p:nvSpPr>
        <p:spPr>
          <a:xfrm>
            <a:off x="435205" y="3596950"/>
            <a:ext cx="1927800" cy="33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Ловкие охотники
</a:t>
            </a:r>
            <a:endParaRPr lang="en-US" sz="1000" dirty="0"/>
          </a:p>
        </p:txBody>
      </p:sp>
      <p:sp>
        <p:nvSpPr>
          <p:cNvPr id="13" name="Text 3"/>
          <p:cNvSpPr txBox="1"/>
          <p:nvPr/>
        </p:nvSpPr>
        <p:spPr>
          <a:xfrm>
            <a:off x="435205" y="3961150"/>
            <a:ext cx="1927800" cy="72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Хищники добывают себе пищу, ловя других животных. Лиса, сова, ястреб, куница и волк умеют тихо подкрадываться, быстро нападать и не упускать добычу.
</a:t>
            </a:r>
            <a:endParaRPr lang="en-US" sz="800" dirty="0"/>
          </a:p>
        </p:txBody>
      </p:sp>
      <p:sp>
        <p:nvSpPr>
          <p:cNvPr id="14" name="Text 4"/>
          <p:cNvSpPr txBox="1"/>
          <p:nvPr/>
        </p:nvSpPr>
        <p:spPr>
          <a:xfrm>
            <a:off x="6806755" y="3596950"/>
            <a:ext cx="1927800" cy="33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Часть природного равновесия
</a:t>
            </a:r>
            <a:endParaRPr lang="en-US" sz="1000" dirty="0"/>
          </a:p>
        </p:txBody>
      </p:sp>
      <p:sp>
        <p:nvSpPr>
          <p:cNvPr id="15" name="Text 5"/>
          <p:cNvSpPr txBox="1"/>
          <p:nvPr/>
        </p:nvSpPr>
        <p:spPr>
          <a:xfrm>
            <a:off x="6806755" y="3961150"/>
            <a:ext cx="1927800" cy="72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Хищники не злодеи из сказки, а важные жители леса. Они помогают сохранять порядок, чтобы разные виды не мешали друг другу жить.
</a:t>
            </a:r>
            <a:endParaRPr lang="en-US" sz="800" dirty="0"/>
          </a:p>
        </p:txBody>
      </p:sp>
      <p:sp>
        <p:nvSpPr>
          <p:cNvPr id="16" name="Text 6"/>
          <p:cNvSpPr txBox="1"/>
          <p:nvPr/>
        </p:nvSpPr>
        <p:spPr>
          <a:xfrm>
            <a:off x="4682905" y="3596950"/>
            <a:ext cx="1927800" cy="33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 дают размножаться слишком быстро
</a:t>
            </a:r>
            <a:endParaRPr lang="en-US" sz="1000" dirty="0"/>
          </a:p>
        </p:txBody>
      </p:sp>
      <p:sp>
        <p:nvSpPr>
          <p:cNvPr id="17" name="Text 7"/>
          <p:cNvSpPr txBox="1"/>
          <p:nvPr/>
        </p:nvSpPr>
        <p:spPr>
          <a:xfrm>
            <a:off x="4682905" y="3961150"/>
            <a:ext cx="1927800" cy="72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бы хищников не было, некоторые животные стали бы слишком многочисленными. Тогда им не хватало бы корма, а растениям пришлось бы труднее.
</a:t>
            </a:r>
            <a:endParaRPr lang="en-US" sz="800" dirty="0"/>
          </a:p>
        </p:txBody>
      </p:sp>
      <p:sp>
        <p:nvSpPr>
          <p:cNvPr id="18" name="Text 8"/>
          <p:cNvSpPr txBox="1"/>
          <p:nvPr/>
        </p:nvSpPr>
        <p:spPr>
          <a:xfrm>
            <a:off x="2559055" y="3596950"/>
            <a:ext cx="1927800" cy="33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Кого они едят
</a:t>
            </a:r>
            <a:endParaRPr lang="en-US" sz="1000" dirty="0"/>
          </a:p>
        </p:txBody>
      </p:sp>
      <p:sp>
        <p:nvSpPr>
          <p:cNvPr id="19" name="Text 9"/>
          <p:cNvSpPr txBox="1"/>
          <p:nvPr/>
        </p:nvSpPr>
        <p:spPr>
          <a:xfrm>
            <a:off x="2559055" y="3961150"/>
            <a:ext cx="1927800" cy="72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Чаще всего хищники охотятся на мышей, зайцев, птиц и крупных насекомых. Это помогает им получать энергию и расти сильными, быстрыми и внимательными.
</a:t>
            </a:r>
            <a:endParaRPr lang="en-US" sz="8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0000" y="360000"/>
            <a:ext cx="73500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Всеядные животные
</a:t>
            </a:r>
            <a:endParaRPr lang="en-US" sz="3100" dirty="0"/>
          </a:p>
        </p:txBody>
      </p:sp>
      <p:sp>
        <p:nvSpPr>
          <p:cNvPr id="8" name="Text 1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493050" y="2412275"/>
            <a:ext cx="2451900" cy="160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Всеядные животные могут есть и растения, и животную пищу. Благодаря этому они не зависят от одного корма и легче находят еду в лесу.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493050" y="1646000"/>
            <a:ext cx="2451900" cy="70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Едят разную пищу
</a:t>
            </a:r>
            <a:endParaRPr lang="en-US" sz="1500" dirty="0"/>
          </a:p>
        </p:txBody>
      </p:sp>
      <p:sp>
        <p:nvSpPr>
          <p:cNvPr id="11" name="Text 4"/>
          <p:cNvSpPr txBox="1"/>
          <p:nvPr/>
        </p:nvSpPr>
        <p:spPr>
          <a:xfrm>
            <a:off x="3346050" y="2412275"/>
            <a:ext cx="2451900" cy="160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 всеядным относятся медведь, кабан, ёж и сойка. У каждого свои привычки: кто-то ищет ягоды, кто-то насекомых, а кто-то любит и то и другое.
</a:t>
            </a:r>
            <a:endParaRPr lang="en-US" sz="1300" dirty="0"/>
          </a:p>
        </p:txBody>
      </p:sp>
      <p:sp>
        <p:nvSpPr>
          <p:cNvPr id="12" name="Text 5"/>
          <p:cNvSpPr txBox="1"/>
          <p:nvPr/>
        </p:nvSpPr>
        <p:spPr>
          <a:xfrm>
            <a:off x="3346050" y="1646000"/>
            <a:ext cx="2451900" cy="70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Кто к ним относится
</a:t>
            </a:r>
            <a:endParaRPr lang="en-US" sz="1500" dirty="0"/>
          </a:p>
        </p:txBody>
      </p:sp>
      <p:sp>
        <p:nvSpPr>
          <p:cNvPr id="13" name="Text 6"/>
          <p:cNvSpPr txBox="1"/>
          <p:nvPr/>
        </p:nvSpPr>
        <p:spPr>
          <a:xfrm>
            <a:off x="6199050" y="2412275"/>
            <a:ext cx="2451900" cy="160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одни продукты исчезают, всеядные переходят на другие. Осенью они могут есть плоды и семена, а летом — насекомых, ягоды и зелёные части растений.
</a:t>
            </a:r>
            <a:endParaRPr lang="en-US" sz="1300" dirty="0"/>
          </a:p>
        </p:txBody>
      </p:sp>
      <p:sp>
        <p:nvSpPr>
          <p:cNvPr id="14" name="Text 7"/>
          <p:cNvSpPr txBox="1"/>
          <p:nvPr/>
        </p:nvSpPr>
        <p:spPr>
          <a:xfrm>
            <a:off x="6199050" y="1646000"/>
            <a:ext cx="2451900" cy="70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Удобно в любое время года
</a:t>
            </a:r>
            <a:endParaRPr lang="en-US" sz="15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0000" y="1438213"/>
            <a:ext cx="8424000" cy="3344824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360000" y="360000"/>
            <a:ext cx="7731300" cy="54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Пищевые цепи в лесу
</a:t>
            </a:r>
            <a:endParaRPr lang="en-US" sz="3000" dirty="0"/>
          </a:p>
        </p:txBody>
      </p:sp>
      <p:sp>
        <p:nvSpPr>
          <p:cNvPr id="7" name="Text 2"/>
          <p:cNvSpPr txBox="1"/>
          <p:nvPr/>
        </p:nvSpPr>
        <p:spPr>
          <a:xfrm>
            <a:off x="360000" y="974125"/>
            <a:ext cx="8424000" cy="34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1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цепей показывают, как энергия идёт от растений к потребителям и хищникам.
</a:t>
            </a:r>
            <a:endParaRPr lang="en-US" sz="1619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917249" y="3256413"/>
            <a:ext cx="440100" cy="4401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187874" y="3256413"/>
            <a:ext cx="440100" cy="4401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6054724" y="1484300"/>
            <a:ext cx="440100" cy="35208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360000" y="360000"/>
            <a:ext cx="7934700" cy="72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Кто такие разрушители
</a:t>
            </a:r>
            <a:endParaRPr lang="en-US" sz="3000" dirty="0"/>
          </a:p>
        </p:txBody>
      </p:sp>
      <p:sp>
        <p:nvSpPr>
          <p:cNvPr id="13" name="Text 1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400" dirty="0"/>
          </a:p>
        </p:txBody>
      </p:sp>
      <p:sp>
        <p:nvSpPr>
          <p:cNvPr id="14" name="Text 2"/>
          <p:cNvSpPr txBox="1"/>
          <p:nvPr/>
        </p:nvSpPr>
        <p:spPr>
          <a:xfrm>
            <a:off x="524224" y="3200438"/>
            <a:ext cx="3182100" cy="55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Грибы
</a:t>
            </a:r>
            <a:endParaRPr lang="en-US" sz="1500" dirty="0"/>
          </a:p>
        </p:txBody>
      </p:sp>
      <p:sp>
        <p:nvSpPr>
          <p:cNvPr id="15" name="Text 3"/>
          <p:cNvSpPr txBox="1"/>
          <p:nvPr/>
        </p:nvSpPr>
        <p:spPr>
          <a:xfrm>
            <a:off x="524224" y="3867863"/>
            <a:ext cx="3736800" cy="82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Грибы разлагают опавшие листья, старые ветки и другие остатки. Они словно лесные уборщики: тихо работают под слоем листвы и помогают природе не захламляться.
</a:t>
            </a:r>
            <a:endParaRPr lang="en-US" sz="1200" dirty="0"/>
          </a:p>
        </p:txBody>
      </p:sp>
      <p:sp>
        <p:nvSpPr>
          <p:cNvPr id="16" name="Text 4"/>
          <p:cNvSpPr txBox="1"/>
          <p:nvPr/>
        </p:nvSpPr>
        <p:spPr>
          <a:xfrm>
            <a:off x="4794849" y="3200438"/>
            <a:ext cx="3182100" cy="55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Мелкие помощники
</a:t>
            </a:r>
            <a:endParaRPr lang="en-US" sz="1500" dirty="0"/>
          </a:p>
        </p:txBody>
      </p:sp>
      <p:sp>
        <p:nvSpPr>
          <p:cNvPr id="17" name="Text 5"/>
          <p:cNvSpPr txBox="1"/>
          <p:nvPr/>
        </p:nvSpPr>
        <p:spPr>
          <a:xfrm>
            <a:off x="4794849" y="3867863"/>
            <a:ext cx="3736800" cy="82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мелкие насекомые тоже участвуют в разрушении. Они дробят сухие части растений и ускоряют их разложение, чтобы лес быстрее возвращал вещества в почву.
</a:t>
            </a:r>
            <a:endParaRPr lang="en-US" sz="1200" dirty="0"/>
          </a:p>
        </p:txBody>
      </p:sp>
      <p:sp>
        <p:nvSpPr>
          <p:cNvPr id="18" name="Text 6"/>
          <p:cNvSpPr txBox="1"/>
          <p:nvPr/>
        </p:nvSpPr>
        <p:spPr>
          <a:xfrm>
            <a:off x="2661699" y="1384315"/>
            <a:ext cx="3182100" cy="55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Бактерии
</a:t>
            </a:r>
            <a:endParaRPr lang="en-US" sz="1500" dirty="0"/>
          </a:p>
        </p:txBody>
      </p:sp>
      <p:sp>
        <p:nvSpPr>
          <p:cNvPr id="19" name="Text 7"/>
          <p:cNvSpPr txBox="1"/>
          <p:nvPr/>
        </p:nvSpPr>
        <p:spPr>
          <a:xfrm>
            <a:off x="2661699" y="2051740"/>
            <a:ext cx="3736800" cy="82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Бактерии слишком малы, чтобы их увидеть без помощи, но их работа очень важна. Они разрушают останки живых организмов и превращают их в полезные вещества для почвы.
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25200" y="1480811"/>
            <a:ext cx="3958800" cy="330157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60000" y="360000"/>
            <a:ext cx="73500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появляется перегной
</a:t>
            </a:r>
            <a:endParaRPr lang="en-US" sz="3100" dirty="0"/>
          </a:p>
        </p:txBody>
      </p:sp>
      <p:sp>
        <p:nvSpPr>
          <p:cNvPr id="9" name="Text 1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845179" y="1945300"/>
            <a:ext cx="3743100" cy="50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грибы, бактерии и мелкие насекомые перерабатывают листья, ветки и другие остатки, они постепенно превращают их в перегной. Это важный этап лесной жизни.
</a:t>
            </a:r>
            <a:endParaRPr lang="en-US" sz="900" dirty="0"/>
          </a:p>
        </p:txBody>
      </p:sp>
      <p:sp>
        <p:nvSpPr>
          <p:cNvPr id="11" name="Text 3"/>
          <p:cNvSpPr txBox="1"/>
          <p:nvPr/>
        </p:nvSpPr>
        <p:spPr>
          <a:xfrm>
            <a:off x="845179" y="1617851"/>
            <a:ext cx="37431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Остатки разлагаются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845179" y="4176400"/>
            <a:ext cx="3743100" cy="50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богатой перегноем почве деревья, кусты и травы чувствуют себя лучше. Они получают больше полезных веществ и вырастают сильными, как настоящие лесные чемпионы.
</a:t>
            </a:r>
            <a:endParaRPr lang="en-US" sz="900" dirty="0"/>
          </a:p>
        </p:txBody>
      </p:sp>
      <p:sp>
        <p:nvSpPr>
          <p:cNvPr id="13" name="Text 5"/>
          <p:cNvSpPr txBox="1"/>
          <p:nvPr/>
        </p:nvSpPr>
        <p:spPr>
          <a:xfrm>
            <a:off x="845179" y="3848951"/>
            <a:ext cx="37431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Растения растут крепче
</a:t>
            </a:r>
            <a:endParaRPr lang="en-US" sz="1200" dirty="0"/>
          </a:p>
        </p:txBody>
      </p:sp>
      <p:sp>
        <p:nvSpPr>
          <p:cNvPr id="14" name="Text 6"/>
          <p:cNvSpPr txBox="1"/>
          <p:nvPr/>
        </p:nvSpPr>
        <p:spPr>
          <a:xfrm>
            <a:off x="518608" y="3060850"/>
            <a:ext cx="3743100" cy="50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Перегной делает землю тёмной, рыхлой и питательной. В такой почве корням легче дышать и расти, а вода задерживается дольше, чем в бедной земле.
</a:t>
            </a:r>
            <a:endParaRPr lang="en-US" sz="900" dirty="0"/>
          </a:p>
        </p:txBody>
      </p:sp>
      <p:sp>
        <p:nvSpPr>
          <p:cNvPr id="15" name="Text 7"/>
          <p:cNvSpPr txBox="1"/>
          <p:nvPr/>
        </p:nvSpPr>
        <p:spPr>
          <a:xfrm>
            <a:off x="518608" y="2733401"/>
            <a:ext cx="37431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Почва становится лучше
</a:t>
            </a:r>
            <a:endParaRPr lang="en-US" sz="12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1750" y="3282462"/>
            <a:ext cx="483000" cy="552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75400" y="3324462"/>
            <a:ext cx="526500" cy="468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339450" y="3282462"/>
            <a:ext cx="483000" cy="5520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818300" y="1442174"/>
            <a:ext cx="483000" cy="5520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1838850" y="1454924"/>
            <a:ext cx="526500" cy="5265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4" name="Text 0"/>
          <p:cNvSpPr txBox="1"/>
          <p:nvPr/>
        </p:nvSpPr>
        <p:spPr>
          <a:xfrm>
            <a:off x="360000" y="360000"/>
            <a:ext cx="7934700" cy="72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лесу вредят мусор и костры
</a:t>
            </a:r>
            <a:endParaRPr lang="en-US" sz="3000" dirty="0"/>
          </a:p>
        </p:txBody>
      </p:sp>
      <p:sp>
        <p:nvSpPr>
          <p:cNvPr id="15" name="Text 1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400" dirty="0"/>
          </a:p>
        </p:txBody>
      </p:sp>
      <p:sp>
        <p:nvSpPr>
          <p:cNvPr id="16" name="Text 2"/>
          <p:cNvSpPr txBox="1"/>
          <p:nvPr/>
        </p:nvSpPr>
        <p:spPr>
          <a:xfrm>
            <a:off x="985800" y="3282562"/>
            <a:ext cx="1882800" cy="55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Мусор не исчезает быстро
</a:t>
            </a:r>
            <a:endParaRPr lang="en-US" sz="1200" dirty="0"/>
          </a:p>
        </p:txBody>
      </p:sp>
      <p:sp>
        <p:nvSpPr>
          <p:cNvPr id="17" name="Text 3"/>
          <p:cNvSpPr txBox="1"/>
          <p:nvPr/>
        </p:nvSpPr>
        <p:spPr>
          <a:xfrm>
            <a:off x="360000" y="3949987"/>
            <a:ext cx="2508600" cy="82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Пластиковые пакеты, бутылки и банки долго лежат в лесу. Они портят вид, загрязняют почву и мешают лесу оставаться чистым и здоровым.
</a:t>
            </a:r>
            <a:endParaRPr lang="en-US" sz="1000" dirty="0"/>
          </a:p>
        </p:txBody>
      </p:sp>
      <p:sp>
        <p:nvSpPr>
          <p:cNvPr id="18" name="Text 4"/>
          <p:cNvSpPr txBox="1"/>
          <p:nvPr/>
        </p:nvSpPr>
        <p:spPr>
          <a:xfrm>
            <a:off x="6901200" y="3282562"/>
            <a:ext cx="1882800" cy="55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Шум и топтание
</a:t>
            </a:r>
            <a:endParaRPr lang="en-US" sz="1200" dirty="0"/>
          </a:p>
        </p:txBody>
      </p:sp>
      <p:sp>
        <p:nvSpPr>
          <p:cNvPr id="19" name="Text 5"/>
          <p:cNvSpPr txBox="1"/>
          <p:nvPr/>
        </p:nvSpPr>
        <p:spPr>
          <a:xfrm>
            <a:off x="6275400" y="3949987"/>
            <a:ext cx="2508600" cy="82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Громкие звуки пугают зверей и птиц, а вытаптывание растений ломает нежные стебли. Лесу нужна тишина, чтобы его жители могли спокойно жить.
</a:t>
            </a:r>
            <a:endParaRPr lang="en-US" sz="1000" dirty="0"/>
          </a:p>
        </p:txBody>
      </p:sp>
      <p:sp>
        <p:nvSpPr>
          <p:cNvPr id="20" name="Text 6"/>
          <p:cNvSpPr txBox="1"/>
          <p:nvPr/>
        </p:nvSpPr>
        <p:spPr>
          <a:xfrm>
            <a:off x="3943500" y="3282562"/>
            <a:ext cx="1882800" cy="55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Непотушенный костёр
</a:t>
            </a:r>
            <a:endParaRPr lang="en-US" sz="1200" dirty="0"/>
          </a:p>
        </p:txBody>
      </p:sp>
      <p:sp>
        <p:nvSpPr>
          <p:cNvPr id="21" name="Text 7"/>
          <p:cNvSpPr txBox="1"/>
          <p:nvPr/>
        </p:nvSpPr>
        <p:spPr>
          <a:xfrm>
            <a:off x="3317700" y="3949987"/>
            <a:ext cx="2508600" cy="82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Огонь из маленького костра может быстро превратиться в большой пожар. Он уничтожает траву, кусты, деревья и домики лесных жителей.
</a:t>
            </a:r>
            <a:endParaRPr lang="en-US" sz="1000" dirty="0"/>
          </a:p>
        </p:txBody>
      </p:sp>
      <p:sp>
        <p:nvSpPr>
          <p:cNvPr id="22" name="Text 8"/>
          <p:cNvSpPr txBox="1"/>
          <p:nvPr/>
        </p:nvSpPr>
        <p:spPr>
          <a:xfrm>
            <a:off x="5422350" y="1442275"/>
            <a:ext cx="1882800" cy="55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Вырубка ослабляет лес
</a:t>
            </a:r>
            <a:endParaRPr lang="en-US" sz="1200" dirty="0"/>
          </a:p>
        </p:txBody>
      </p:sp>
      <p:sp>
        <p:nvSpPr>
          <p:cNvPr id="23" name="Text 9"/>
          <p:cNvSpPr txBox="1"/>
          <p:nvPr/>
        </p:nvSpPr>
        <p:spPr>
          <a:xfrm>
            <a:off x="4796550" y="2109700"/>
            <a:ext cx="2508600" cy="82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срубить слишком много деревьев, животным негде прятаться и строить гнёзда. Лес теряет тень, влагу и становится гораздо слабее.
</a:t>
            </a:r>
            <a:endParaRPr lang="en-US" sz="1000" dirty="0"/>
          </a:p>
        </p:txBody>
      </p:sp>
      <p:sp>
        <p:nvSpPr>
          <p:cNvPr id="24" name="Text 10"/>
          <p:cNvSpPr txBox="1"/>
          <p:nvPr/>
        </p:nvSpPr>
        <p:spPr>
          <a:xfrm>
            <a:off x="2464650" y="1442275"/>
            <a:ext cx="1882800" cy="55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Стекло опасно
</a:t>
            </a:r>
            <a:endParaRPr lang="en-US" sz="1200" dirty="0"/>
          </a:p>
        </p:txBody>
      </p:sp>
      <p:sp>
        <p:nvSpPr>
          <p:cNvPr id="25" name="Text 11"/>
          <p:cNvSpPr txBox="1"/>
          <p:nvPr/>
        </p:nvSpPr>
        <p:spPr>
          <a:xfrm>
            <a:off x="1838850" y="2109700"/>
            <a:ext cx="2508600" cy="82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Осколки стекла могут поранить животных и людей. Даже маленький кусочек становится опасной ловушкой, поэтому стекло нельзя оставлять в лесу.
</a:t>
            </a:r>
            <a:endParaRPr lang="en-US" sz="10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66919" y="1298025"/>
            <a:ext cx="2716161" cy="34854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360000" y="360000"/>
            <a:ext cx="7934700" cy="72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опасен мусор в лесу
</a:t>
            </a:r>
            <a:endParaRPr lang="en-US" sz="3000" dirty="0"/>
          </a:p>
        </p:txBody>
      </p:sp>
      <p:sp>
        <p:nvSpPr>
          <p:cNvPr id="11" name="Text 1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400" dirty="0"/>
          </a:p>
        </p:txBody>
      </p:sp>
      <p:sp>
        <p:nvSpPr>
          <p:cNvPr id="12" name="Text 2"/>
          <p:cNvSpPr txBox="1"/>
          <p:nvPr/>
        </p:nvSpPr>
        <p:spPr>
          <a:xfrm>
            <a:off x="455077" y="1933025"/>
            <a:ext cx="2486505" cy="93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Осколки стекла и консервные банки легко ранят лапы, крылья и ноги животных. Даже маленькая банка может стать опасной ловушкой для лесных жителей, которые ищут еду рядом с тропинкой.
</a:t>
            </a:r>
            <a:endParaRPr lang="en-US" sz="1000" dirty="0"/>
          </a:p>
        </p:txBody>
      </p:sp>
      <p:sp>
        <p:nvSpPr>
          <p:cNvPr id="13" name="Text 3"/>
          <p:cNvSpPr txBox="1"/>
          <p:nvPr/>
        </p:nvSpPr>
        <p:spPr>
          <a:xfrm>
            <a:off x="455077" y="1410275"/>
            <a:ext cx="2075409" cy="48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Стекло и острые края
</a:t>
            </a:r>
            <a:endParaRPr lang="en-US" sz="1100" dirty="0"/>
          </a:p>
        </p:txBody>
      </p:sp>
      <p:sp>
        <p:nvSpPr>
          <p:cNvPr id="14" name="Text 4"/>
          <p:cNvSpPr txBox="1"/>
          <p:nvPr/>
        </p:nvSpPr>
        <p:spPr>
          <a:xfrm>
            <a:off x="3308077" y="1933025"/>
            <a:ext cx="2486400" cy="93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Пластиковые пакеты и бутылки долго не разлагаются. Животные могут запутаться в пакете, принять мелкие кусочки пластика за пищу или случайно проглотить их, что очень вредно для здоровья.
</a:t>
            </a:r>
            <a:endParaRPr lang="en-US" sz="1000" dirty="0"/>
          </a:p>
        </p:txBody>
      </p:sp>
      <p:sp>
        <p:nvSpPr>
          <p:cNvPr id="15" name="Text 5"/>
          <p:cNvSpPr txBox="1"/>
          <p:nvPr/>
        </p:nvSpPr>
        <p:spPr>
          <a:xfrm>
            <a:off x="3308077" y="1410275"/>
            <a:ext cx="2075400" cy="48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Пакеты и бутылки
</a:t>
            </a:r>
            <a:endParaRPr lang="en-US" sz="1100" dirty="0"/>
          </a:p>
        </p:txBody>
      </p:sp>
      <p:sp>
        <p:nvSpPr>
          <p:cNvPr id="16" name="Text 6"/>
          <p:cNvSpPr txBox="1"/>
          <p:nvPr/>
        </p:nvSpPr>
        <p:spPr>
          <a:xfrm>
            <a:off x="455077" y="3741725"/>
            <a:ext cx="2486400" cy="93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мусор лежит в лесу, он портит почву и мешает ей «дышать». Земля становится беднее, а растениям труднее получать воду и полезные вещества для роста.
</a:t>
            </a:r>
            <a:endParaRPr lang="en-US" sz="1000" dirty="0"/>
          </a:p>
        </p:txBody>
      </p:sp>
      <p:sp>
        <p:nvSpPr>
          <p:cNvPr id="17" name="Text 7"/>
          <p:cNvSpPr txBox="1"/>
          <p:nvPr/>
        </p:nvSpPr>
        <p:spPr>
          <a:xfrm>
            <a:off x="455077" y="3218975"/>
            <a:ext cx="2075400" cy="48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Грязная почва
</a:t>
            </a:r>
            <a:endParaRPr lang="en-US" sz="1100" dirty="0"/>
          </a:p>
        </p:txBody>
      </p:sp>
      <p:sp>
        <p:nvSpPr>
          <p:cNvPr id="18" name="Text 8"/>
          <p:cNvSpPr txBox="1"/>
          <p:nvPr/>
        </p:nvSpPr>
        <p:spPr>
          <a:xfrm>
            <a:off x="3308077" y="3741725"/>
            <a:ext cx="2486400" cy="93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Засорённый лес уже не похож на тихий зелёный дом. В нём неприятно гулять людям, а животным труднее жить рядом с шумом, грязью и следами чужой невнимательности.
</a:t>
            </a:r>
            <a:endParaRPr lang="en-US" sz="1000" dirty="0"/>
          </a:p>
        </p:txBody>
      </p:sp>
      <p:sp>
        <p:nvSpPr>
          <p:cNvPr id="19" name="Text 9"/>
          <p:cNvSpPr txBox="1"/>
          <p:nvPr/>
        </p:nvSpPr>
        <p:spPr>
          <a:xfrm>
            <a:off x="3308077" y="3218975"/>
            <a:ext cx="2075400" cy="48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 теряет красоту
</a:t>
            </a:r>
            <a:endParaRPr lang="en-US" sz="11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60000" y="1310725"/>
            <a:ext cx="4147200" cy="220725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636807" y="1310725"/>
            <a:ext cx="4147200" cy="220725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360000" y="360000"/>
            <a:ext cx="73500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Пожар в лесу
</a:t>
            </a:r>
            <a:endParaRPr lang="en-US" sz="3000" dirty="0"/>
          </a:p>
        </p:txBody>
      </p:sp>
      <p:sp>
        <p:nvSpPr>
          <p:cNvPr id="12" name="Text 1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400" dirty="0"/>
          </a:p>
        </p:txBody>
      </p:sp>
      <p:sp>
        <p:nvSpPr>
          <p:cNvPr id="13" name="Text 2"/>
          <p:cNvSpPr txBox="1"/>
          <p:nvPr/>
        </p:nvSpPr>
        <p:spPr>
          <a:xfrm>
            <a:off x="454300" y="3631200"/>
            <a:ext cx="3543300" cy="43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Искра, которая стала бедой
</a:t>
            </a:r>
            <a:endParaRPr lang="en-US" sz="1300" dirty="0"/>
          </a:p>
        </p:txBody>
      </p:sp>
      <p:sp>
        <p:nvSpPr>
          <p:cNvPr id="14" name="Text 3"/>
          <p:cNvSpPr txBox="1"/>
          <p:nvPr/>
        </p:nvSpPr>
        <p:spPr>
          <a:xfrm>
            <a:off x="454300" y="4114500"/>
            <a:ext cx="40023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лесной полянке кто-то оставил тлеющий костёр. Сначала он казался совсем маленьким, но ветер быстро подхватил искры. Через несколько минут огонь побежал по сухой траве и стал пожирать всё вокруг.
</a:t>
            </a:r>
            <a:endParaRPr lang="en-US" sz="1000" dirty="0"/>
          </a:p>
        </p:txBody>
      </p:sp>
      <p:sp>
        <p:nvSpPr>
          <p:cNvPr id="15" name="Text 4"/>
          <p:cNvSpPr txBox="1"/>
          <p:nvPr/>
        </p:nvSpPr>
        <p:spPr>
          <a:xfrm>
            <a:off x="4725475" y="3633500"/>
            <a:ext cx="3543300" cy="43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лес замирает после огня
</a:t>
            </a:r>
            <a:endParaRPr lang="en-US" sz="1300" dirty="0"/>
          </a:p>
        </p:txBody>
      </p:sp>
      <p:sp>
        <p:nvSpPr>
          <p:cNvPr id="16" name="Text 5"/>
          <p:cNvSpPr txBox="1"/>
          <p:nvPr/>
        </p:nvSpPr>
        <p:spPr>
          <a:xfrm>
            <a:off x="4725475" y="4116800"/>
            <a:ext cx="40023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пожара чёрная земля долго остаётся пустой и горячей. Исчезают травы, кусты, гнёзда птиц и укрытия зверей. Чтобы на этом месте снова вырос зелёный лес, нужны долгие годы и забота людей.
</a:t>
            </a:r>
            <a:endParaRPr lang="en-US" sz="10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0000" y="1298652"/>
            <a:ext cx="3938100" cy="3484296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60000" y="360000"/>
            <a:ext cx="7934700" cy="72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происходит после вырубки деревьев
</a:t>
            </a:r>
            <a:endParaRPr lang="en-US" sz="3000" dirty="0"/>
          </a:p>
        </p:txBody>
      </p:sp>
      <p:sp>
        <p:nvSpPr>
          <p:cNvPr id="10" name="Text 1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400" dirty="0"/>
          </a:p>
        </p:txBody>
      </p:sp>
      <p:sp>
        <p:nvSpPr>
          <p:cNvPr id="11" name="Text 2"/>
          <p:cNvSpPr txBox="1"/>
          <p:nvPr/>
        </p:nvSpPr>
        <p:spPr>
          <a:xfrm>
            <a:off x="4591700" y="1593401"/>
            <a:ext cx="4079400" cy="36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деревьев становится слишком мало, животным негде прятаться от холода, ветра и врагов. Белки теряют дупла, птицы — места для гнёзд, а лес заметно пустеет.
</a:t>
            </a:r>
            <a:endParaRPr lang="en-US" sz="800" dirty="0"/>
          </a:p>
        </p:txBody>
      </p:sp>
      <p:sp>
        <p:nvSpPr>
          <p:cNvPr id="12" name="Text 3"/>
          <p:cNvSpPr txBox="1"/>
          <p:nvPr/>
        </p:nvSpPr>
        <p:spPr>
          <a:xfrm>
            <a:off x="4591700" y="1379550"/>
            <a:ext cx="4079400" cy="18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Меньше укрытий
</a:t>
            </a:r>
            <a:endParaRPr lang="en-US" sz="1000" dirty="0"/>
          </a:p>
        </p:txBody>
      </p:sp>
      <p:sp>
        <p:nvSpPr>
          <p:cNvPr id="13" name="Text 4"/>
          <p:cNvSpPr txBox="1"/>
          <p:nvPr/>
        </p:nvSpPr>
        <p:spPr>
          <a:xfrm>
            <a:off x="4591700" y="3424826"/>
            <a:ext cx="4079400" cy="36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Корни деревьев удерживают землю и помогают ей не размываться дождями. Если деревья срублены, верхний слой почвы легче уносится водой и ветром, а лес беднеет.
</a:t>
            </a:r>
            <a:endParaRPr lang="en-US" sz="800" dirty="0"/>
          </a:p>
        </p:txBody>
      </p:sp>
      <p:sp>
        <p:nvSpPr>
          <p:cNvPr id="14" name="Text 5"/>
          <p:cNvSpPr txBox="1"/>
          <p:nvPr/>
        </p:nvSpPr>
        <p:spPr>
          <a:xfrm>
            <a:off x="4591700" y="3210975"/>
            <a:ext cx="4079400" cy="18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Слабее защита почвы
</a:t>
            </a:r>
            <a:endParaRPr lang="en-US" sz="1000" dirty="0"/>
          </a:p>
        </p:txBody>
      </p:sp>
      <p:sp>
        <p:nvSpPr>
          <p:cNvPr id="15" name="Text 6"/>
          <p:cNvSpPr txBox="1"/>
          <p:nvPr/>
        </p:nvSpPr>
        <p:spPr>
          <a:xfrm>
            <a:off x="4591700" y="2509101"/>
            <a:ext cx="4079400" cy="36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Кроны деревьев обычно сохраняют влагу и тень. После вырубки солнце сильнее нагревает землю, почва быстрее высыхает, а молодым растениям становится труднее расти и крепнуть.
</a:t>
            </a:r>
            <a:endParaRPr lang="en-US" sz="800" dirty="0"/>
          </a:p>
        </p:txBody>
      </p:sp>
      <p:sp>
        <p:nvSpPr>
          <p:cNvPr id="16" name="Text 7"/>
          <p:cNvSpPr txBox="1"/>
          <p:nvPr/>
        </p:nvSpPr>
        <p:spPr>
          <a:xfrm>
            <a:off x="4591700" y="2295250"/>
            <a:ext cx="4079400" cy="18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Суше и жарче
</a:t>
            </a:r>
            <a:endParaRPr lang="en-US" sz="1000" dirty="0"/>
          </a:p>
        </p:txBody>
      </p:sp>
      <p:sp>
        <p:nvSpPr>
          <p:cNvPr id="17" name="Text 8"/>
          <p:cNvSpPr txBox="1"/>
          <p:nvPr/>
        </p:nvSpPr>
        <p:spPr>
          <a:xfrm>
            <a:off x="4591700" y="4340501"/>
            <a:ext cx="4079400" cy="36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Многие лесные животные привязаны к привычным местам. После массовой вырубки они вынуждены искать новый дом, а это всегда опасно и не всем удаётся.
</a:t>
            </a:r>
            <a:endParaRPr lang="en-US" sz="800" dirty="0"/>
          </a:p>
        </p:txBody>
      </p:sp>
      <p:sp>
        <p:nvSpPr>
          <p:cNvPr id="18" name="Text 9"/>
          <p:cNvSpPr txBox="1"/>
          <p:nvPr/>
        </p:nvSpPr>
        <p:spPr>
          <a:xfrm>
            <a:off x="4591700" y="4126650"/>
            <a:ext cx="4079400" cy="18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Нарушается жизнь зверей
</a:t>
            </a:r>
            <a:endParaRPr lang="en-US" sz="10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0000" y="360000"/>
            <a:ext cx="73500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в лесу важно не шуметь
</a:t>
            </a:r>
            <a:endParaRPr lang="en-US" sz="3000" dirty="0"/>
          </a:p>
        </p:txBody>
      </p:sp>
      <p:sp>
        <p:nvSpPr>
          <p:cNvPr id="8" name="Text 1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526563" y="1753033"/>
            <a:ext cx="2398800" cy="60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Животные пугаются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526563" y="2441483"/>
            <a:ext cx="2398800" cy="14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Громкая музыка, крики и резкие звуки заставляют лесных жителей настораживаться. Звери прячутся, а птицы могут надолго покинуть место, где им было спокойно и безопасно.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6218638" y="1753033"/>
            <a:ext cx="2398800" cy="60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Тишина помогает жить
</a:t>
            </a:r>
            <a:endParaRPr lang="en-US" sz="1400" dirty="0"/>
          </a:p>
        </p:txBody>
      </p:sp>
      <p:sp>
        <p:nvSpPr>
          <p:cNvPr id="12" name="Text 5"/>
          <p:cNvSpPr txBox="1"/>
          <p:nvPr/>
        </p:nvSpPr>
        <p:spPr>
          <a:xfrm>
            <a:off x="6218638" y="2441483"/>
            <a:ext cx="2398800" cy="14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в лесу тихо, животные спокойно ищут корм, отдыхают и выращивают детёнышей. Лес любит спокойных гостей, а не тех, кто шумит, как на ярмарке.
</a:t>
            </a:r>
            <a:endParaRPr lang="en-US" sz="1200" dirty="0"/>
          </a:p>
        </p:txBody>
      </p:sp>
      <p:sp>
        <p:nvSpPr>
          <p:cNvPr id="13" name="Text 6"/>
          <p:cNvSpPr txBox="1"/>
          <p:nvPr/>
        </p:nvSpPr>
        <p:spPr>
          <a:xfrm>
            <a:off x="3372600" y="1753033"/>
            <a:ext cx="2398800" cy="60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Птенцам нужен покой
</a:t>
            </a:r>
            <a:endParaRPr lang="en-US" sz="1400" dirty="0"/>
          </a:p>
        </p:txBody>
      </p:sp>
      <p:sp>
        <p:nvSpPr>
          <p:cNvPr id="14" name="Text 7"/>
          <p:cNvSpPr txBox="1"/>
          <p:nvPr/>
        </p:nvSpPr>
        <p:spPr>
          <a:xfrm>
            <a:off x="3372600" y="2441483"/>
            <a:ext cx="2398800" cy="14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Вблизи гнёзд шум особенно вреден. Птенцы могут испугаться, замолчать и оставить укрытие, а родители — перестать подлетать туда, чтобы не привлекать лишнее внимание.
</a:t>
            </a:r>
            <a:endParaRPr lang="en-US" sz="12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0000" y="1438213"/>
            <a:ext cx="8424000" cy="3344824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360000" y="360000"/>
            <a:ext cx="7731300" cy="54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нарушается лесная жизнь
</a:t>
            </a:r>
            <a:endParaRPr lang="en-US" sz="3000" dirty="0"/>
          </a:p>
        </p:txBody>
      </p:sp>
      <p:sp>
        <p:nvSpPr>
          <p:cNvPr id="7" name="Text 2"/>
          <p:cNvSpPr txBox="1"/>
          <p:nvPr/>
        </p:nvSpPr>
        <p:spPr>
          <a:xfrm>
            <a:off x="360000" y="974125"/>
            <a:ext cx="8424000" cy="34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Показано, как действия человека и изменения в лесу влияют друг на друга
</a:t>
            </a:r>
            <a:endParaRPr lang="en-US" sz="18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917249" y="3300423"/>
            <a:ext cx="440100" cy="35208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187874" y="3256413"/>
            <a:ext cx="440100" cy="4401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3964274" y="1429640"/>
            <a:ext cx="346050" cy="4614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4" name="Image 12" descr="preencoded.png">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8187874" y="1440290"/>
            <a:ext cx="440100" cy="440100"/>
          </a:xfrm>
          <a:prstGeom prst="rect">
            <a:avLst/>
          </a:prstGeom>
        </p:spPr>
      </p:pic>
      <p:sp>
        <p:nvSpPr>
          <p:cNvPr id="15" name="Text 0"/>
          <p:cNvSpPr txBox="1"/>
          <p:nvPr/>
        </p:nvSpPr>
        <p:spPr>
          <a:xfrm>
            <a:off x="360000" y="360000"/>
            <a:ext cx="7934700" cy="72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Кто помогает лесу быть здоровым
</a:t>
            </a:r>
            <a:endParaRPr lang="en-US" sz="3000" dirty="0"/>
          </a:p>
        </p:txBody>
      </p:sp>
      <p:sp>
        <p:nvSpPr>
          <p:cNvPr id="16" name="Text 1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400" dirty="0"/>
          </a:p>
        </p:txBody>
      </p:sp>
      <p:sp>
        <p:nvSpPr>
          <p:cNvPr id="17" name="Text 2"/>
          <p:cNvSpPr txBox="1"/>
          <p:nvPr/>
        </p:nvSpPr>
        <p:spPr>
          <a:xfrm>
            <a:off x="524224" y="3200438"/>
            <a:ext cx="3182100" cy="55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Добровольцы
</a:t>
            </a:r>
            <a:endParaRPr lang="en-US" sz="1500" dirty="0"/>
          </a:p>
        </p:txBody>
      </p:sp>
      <p:sp>
        <p:nvSpPr>
          <p:cNvPr id="18" name="Text 3"/>
          <p:cNvSpPr txBox="1"/>
          <p:nvPr/>
        </p:nvSpPr>
        <p:spPr>
          <a:xfrm>
            <a:off x="524224" y="3867863"/>
            <a:ext cx="3736800" cy="82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Добровольцы убирают мусор, сажают молодые деревья и помогают проводить полезные акции. Их добрые дела делают лес чище и безопаснее для всех жителей.
</a:t>
            </a:r>
            <a:endParaRPr lang="en-US" sz="1200" dirty="0"/>
          </a:p>
        </p:txBody>
      </p:sp>
      <p:sp>
        <p:nvSpPr>
          <p:cNvPr id="19" name="Text 4"/>
          <p:cNvSpPr txBox="1"/>
          <p:nvPr/>
        </p:nvSpPr>
        <p:spPr>
          <a:xfrm>
            <a:off x="4794849" y="3200438"/>
            <a:ext cx="3182100" cy="55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Работники заповедников
</a:t>
            </a:r>
            <a:endParaRPr lang="en-US" sz="1500" dirty="0"/>
          </a:p>
        </p:txBody>
      </p:sp>
      <p:sp>
        <p:nvSpPr>
          <p:cNvPr id="20" name="Text 5"/>
          <p:cNvSpPr txBox="1"/>
          <p:nvPr/>
        </p:nvSpPr>
        <p:spPr>
          <a:xfrm>
            <a:off x="4794849" y="3867863"/>
            <a:ext cx="3736800" cy="82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Работники заповедников охраняют редкие растения и животных, следят за правилами и берегут особенно уязвимые места. Благодаря им лес получает надёжную защиту.
</a:t>
            </a:r>
            <a:endParaRPr lang="en-US" sz="1200" dirty="0"/>
          </a:p>
        </p:txBody>
      </p:sp>
      <p:sp>
        <p:nvSpPr>
          <p:cNvPr id="21" name="Text 6"/>
          <p:cNvSpPr txBox="1"/>
          <p:nvPr/>
        </p:nvSpPr>
        <p:spPr>
          <a:xfrm>
            <a:off x="524224" y="1384315"/>
            <a:ext cx="3182100" cy="55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Лесники
</a:t>
            </a:r>
            <a:endParaRPr lang="en-US" sz="1500" dirty="0"/>
          </a:p>
        </p:txBody>
      </p:sp>
      <p:sp>
        <p:nvSpPr>
          <p:cNvPr id="22" name="Text 7"/>
          <p:cNvSpPr txBox="1"/>
          <p:nvPr/>
        </p:nvSpPr>
        <p:spPr>
          <a:xfrm>
            <a:off x="524224" y="2051740"/>
            <a:ext cx="3736800" cy="82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Лесники следят за порядком в лесу, замечают опасность пожара и помогают сохранять деревья. Они знают лесные тропы и умеют вовремя прийти на помощь.
</a:t>
            </a:r>
            <a:endParaRPr lang="en-US" sz="1200" dirty="0"/>
          </a:p>
        </p:txBody>
      </p:sp>
      <p:sp>
        <p:nvSpPr>
          <p:cNvPr id="23" name="Text 8"/>
          <p:cNvSpPr txBox="1"/>
          <p:nvPr/>
        </p:nvSpPr>
        <p:spPr>
          <a:xfrm>
            <a:off x="4794849" y="1384315"/>
            <a:ext cx="3182100" cy="55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Учёные
</a:t>
            </a:r>
            <a:endParaRPr lang="en-US" sz="1500" dirty="0"/>
          </a:p>
        </p:txBody>
      </p:sp>
      <p:sp>
        <p:nvSpPr>
          <p:cNvPr id="24" name="Text 9"/>
          <p:cNvSpPr txBox="1"/>
          <p:nvPr/>
        </p:nvSpPr>
        <p:spPr>
          <a:xfrm>
            <a:off x="4794849" y="2051740"/>
            <a:ext cx="3736800" cy="82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Учёные наблюдают за растениями и животными, изучают состояние леса и ищут способы его защитить. Их работа помогает понять, что нужно природе для здоровья.
</a:t>
            </a:r>
            <a:endParaRPr lang="en-US" sz="12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0000" y="1298652"/>
            <a:ext cx="3938100" cy="3484296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60000" y="360000"/>
            <a:ext cx="7934700" cy="72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школьники могут беречь лес
</a:t>
            </a:r>
            <a:endParaRPr lang="en-US" sz="3000" dirty="0"/>
          </a:p>
        </p:txBody>
      </p:sp>
      <p:sp>
        <p:nvSpPr>
          <p:cNvPr id="10" name="Text 1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400" dirty="0"/>
          </a:p>
        </p:txBody>
      </p:sp>
      <p:sp>
        <p:nvSpPr>
          <p:cNvPr id="11" name="Text 2"/>
          <p:cNvSpPr txBox="1"/>
          <p:nvPr/>
        </p:nvSpPr>
        <p:spPr>
          <a:xfrm>
            <a:off x="4591700" y="1593401"/>
            <a:ext cx="4079400" cy="36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 упаковки, бутылки и салфетки нужно забирать с собой. Чистый лес радует глаз, а животные не путаются в мусоре и не получают лишних ран.
</a:t>
            </a:r>
            <a:endParaRPr lang="en-US" sz="800" dirty="0"/>
          </a:p>
        </p:txBody>
      </p:sp>
      <p:sp>
        <p:nvSpPr>
          <p:cNvPr id="12" name="Text 3"/>
          <p:cNvSpPr txBox="1"/>
          <p:nvPr/>
        </p:nvSpPr>
        <p:spPr>
          <a:xfrm>
            <a:off x="4591700" y="1379550"/>
            <a:ext cx="4079400" cy="18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 оставлять мусор
</a:t>
            </a:r>
            <a:endParaRPr lang="en-US" sz="1000" dirty="0"/>
          </a:p>
        </p:txBody>
      </p:sp>
      <p:sp>
        <p:nvSpPr>
          <p:cNvPr id="13" name="Text 4"/>
          <p:cNvSpPr txBox="1"/>
          <p:nvPr/>
        </p:nvSpPr>
        <p:spPr>
          <a:xfrm>
            <a:off x="4591700" y="3424826"/>
            <a:ext cx="4079400" cy="36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Костёр можно разводить только со взрослыми и по правилам. Один забытый уголёк способен испортить лес на много лет, так что с огнём шутки плохи.
</a:t>
            </a:r>
            <a:endParaRPr lang="en-US" sz="800" dirty="0"/>
          </a:p>
        </p:txBody>
      </p:sp>
      <p:sp>
        <p:nvSpPr>
          <p:cNvPr id="14" name="Text 5"/>
          <p:cNvSpPr txBox="1"/>
          <p:nvPr/>
        </p:nvSpPr>
        <p:spPr>
          <a:xfrm>
            <a:off x="4591700" y="3210975"/>
            <a:ext cx="4079400" cy="18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Быть осторожным с огнём
</a:t>
            </a:r>
            <a:endParaRPr lang="en-US" sz="1000" dirty="0"/>
          </a:p>
        </p:txBody>
      </p:sp>
      <p:sp>
        <p:nvSpPr>
          <p:cNvPr id="15" name="Text 6"/>
          <p:cNvSpPr txBox="1"/>
          <p:nvPr/>
        </p:nvSpPr>
        <p:spPr>
          <a:xfrm>
            <a:off x="4591700" y="2509101"/>
            <a:ext cx="4079400" cy="36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Ветки, молодые деревья и редкие цветы нельзя рвать или топтать. Каждое растение — часть лесного дома, а некоторые из них растут очень медленно.
</a:t>
            </a:r>
            <a:endParaRPr lang="en-US" sz="800" dirty="0"/>
          </a:p>
        </p:txBody>
      </p:sp>
      <p:sp>
        <p:nvSpPr>
          <p:cNvPr id="16" name="Text 7"/>
          <p:cNvSpPr txBox="1"/>
          <p:nvPr/>
        </p:nvSpPr>
        <p:spPr>
          <a:xfrm>
            <a:off x="4591700" y="2295250"/>
            <a:ext cx="4079400" cy="18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 ломать растения
</a:t>
            </a:r>
            <a:endParaRPr lang="en-US" sz="1000" dirty="0"/>
          </a:p>
        </p:txBody>
      </p:sp>
      <p:sp>
        <p:nvSpPr>
          <p:cNvPr id="17" name="Text 8"/>
          <p:cNvSpPr txBox="1"/>
          <p:nvPr/>
        </p:nvSpPr>
        <p:spPr>
          <a:xfrm>
            <a:off x="4591700" y="4340501"/>
            <a:ext cx="4079400" cy="36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Диких животных не трогают руками и не преследуют ради игры. Лучше наблюдать тихо и издалека: так лесные жители не испугаются и останутся на своих местах.
</a:t>
            </a:r>
            <a:endParaRPr lang="en-US" sz="800" dirty="0"/>
          </a:p>
        </p:txBody>
      </p:sp>
      <p:sp>
        <p:nvSpPr>
          <p:cNvPr id="18" name="Text 9"/>
          <p:cNvSpPr txBox="1"/>
          <p:nvPr/>
        </p:nvSpPr>
        <p:spPr>
          <a:xfrm>
            <a:off x="4591700" y="4126650"/>
            <a:ext cx="4079400" cy="18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 тревожить зверей
</a:t>
            </a:r>
            <a:endParaRPr lang="en-US" sz="10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25200" y="1480811"/>
            <a:ext cx="3958800" cy="330157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60000" y="360000"/>
            <a:ext cx="73500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 как большая цепочка жизни
</a:t>
            </a:r>
            <a:endParaRPr lang="en-US" sz="3100" dirty="0"/>
          </a:p>
        </p:txBody>
      </p:sp>
      <p:sp>
        <p:nvSpPr>
          <p:cNvPr id="9" name="Text 1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845179" y="1945300"/>
            <a:ext cx="3743100" cy="50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Деревья, кустарники и травы создают пищу и укрытие для многих лесных жителей. Если растений становится меньше, первым делом страдают те, кто питается ими каждый день.
</a:t>
            </a:r>
            <a:endParaRPr lang="en-US" sz="900" dirty="0"/>
          </a:p>
        </p:txBody>
      </p:sp>
      <p:sp>
        <p:nvSpPr>
          <p:cNvPr id="11" name="Text 3"/>
          <p:cNvSpPr txBox="1"/>
          <p:nvPr/>
        </p:nvSpPr>
        <p:spPr>
          <a:xfrm>
            <a:off x="845179" y="1617851"/>
            <a:ext cx="37431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Растения дают начало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845179" y="4176400"/>
            <a:ext cx="3743100" cy="50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Грибы, бактерии и мелкие насекомые разлагают остатки организмов и возвращают вещества в почву. Без них лес быстро бы завалился сухими листьями и ветками.
</a:t>
            </a:r>
            <a:endParaRPr lang="en-US" sz="900" dirty="0"/>
          </a:p>
        </p:txBody>
      </p:sp>
      <p:sp>
        <p:nvSpPr>
          <p:cNvPr id="13" name="Text 5"/>
          <p:cNvSpPr txBox="1"/>
          <p:nvPr/>
        </p:nvSpPr>
        <p:spPr>
          <a:xfrm>
            <a:off x="845179" y="3848951"/>
            <a:ext cx="37431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Разрушители завершают круг
</a:t>
            </a:r>
            <a:endParaRPr lang="en-US" sz="1200" dirty="0"/>
          </a:p>
        </p:txBody>
      </p:sp>
      <p:sp>
        <p:nvSpPr>
          <p:cNvPr id="14" name="Text 6"/>
          <p:cNvSpPr txBox="1"/>
          <p:nvPr/>
        </p:nvSpPr>
        <p:spPr>
          <a:xfrm>
            <a:off x="518608" y="3060850"/>
            <a:ext cx="3743100" cy="50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Травоядные, всеядные и хищники зависят друг от друга. Когда одной группы становится мало, другим труднее найти корм, и вся лесная жизнь начинает меняться.
</a:t>
            </a:r>
            <a:endParaRPr lang="en-US" sz="900" dirty="0"/>
          </a:p>
        </p:txBody>
      </p:sp>
      <p:sp>
        <p:nvSpPr>
          <p:cNvPr id="15" name="Text 7"/>
          <p:cNvSpPr txBox="1"/>
          <p:nvPr/>
        </p:nvSpPr>
        <p:spPr>
          <a:xfrm>
            <a:off x="518608" y="2733401"/>
            <a:ext cx="37431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Потребители связаны между собой
</a:t>
            </a:r>
            <a:endParaRPr lang="en-US" sz="12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0000" y="360000"/>
            <a:ext cx="73500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Главная мысль о потребителях и разрушителях
</a:t>
            </a:r>
            <a:endParaRPr lang="en-US" sz="3100" dirty="0"/>
          </a:p>
        </p:txBody>
      </p:sp>
      <p:sp>
        <p:nvSpPr>
          <p:cNvPr id="8" name="Text 1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493050" y="2412275"/>
            <a:ext cx="2451900" cy="160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Потребители не создают пищу сами, а берут энергию у растений или других животных. Так в лесу продолжается движение жизни от одного обитателя к другому.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493050" y="1646000"/>
            <a:ext cx="2451900" cy="70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Потребители получают энергию
</a:t>
            </a:r>
            <a:endParaRPr lang="en-US" sz="1500" dirty="0"/>
          </a:p>
        </p:txBody>
      </p:sp>
      <p:sp>
        <p:nvSpPr>
          <p:cNvPr id="11" name="Text 4"/>
          <p:cNvSpPr txBox="1"/>
          <p:nvPr/>
        </p:nvSpPr>
        <p:spPr>
          <a:xfrm>
            <a:off x="3346050" y="2412275"/>
            <a:ext cx="2451900" cy="160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Грибы, бактерии и мелкие насекомые перерабатывают остатки погибших организмов. Благодаря им вещества снова попадают в почву и становятся полезными для новых растений.
</a:t>
            </a:r>
            <a:endParaRPr lang="en-US" sz="1300" dirty="0"/>
          </a:p>
        </p:txBody>
      </p:sp>
      <p:sp>
        <p:nvSpPr>
          <p:cNvPr id="12" name="Text 5"/>
          <p:cNvSpPr txBox="1"/>
          <p:nvPr/>
        </p:nvSpPr>
        <p:spPr>
          <a:xfrm>
            <a:off x="3346050" y="1646000"/>
            <a:ext cx="2451900" cy="70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Разрушители возвращают вещества
</a:t>
            </a:r>
            <a:endParaRPr lang="en-US" sz="1500" dirty="0"/>
          </a:p>
        </p:txBody>
      </p:sp>
      <p:sp>
        <p:nvSpPr>
          <p:cNvPr id="13" name="Text 6"/>
          <p:cNvSpPr txBox="1"/>
          <p:nvPr/>
        </p:nvSpPr>
        <p:spPr>
          <a:xfrm>
            <a:off x="6199050" y="2412275"/>
            <a:ext cx="2451900" cy="160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все жители леса живут спокойно и человек не мешает им, экосистема остаётся крепкой. В лесу важен каждый: и маленький жук, и высокий дуб.
</a:t>
            </a:r>
            <a:endParaRPr lang="en-US" sz="1300" dirty="0"/>
          </a:p>
        </p:txBody>
      </p:sp>
      <p:sp>
        <p:nvSpPr>
          <p:cNvPr id="14" name="Text 7"/>
          <p:cNvSpPr txBox="1"/>
          <p:nvPr/>
        </p:nvSpPr>
        <p:spPr>
          <a:xfrm>
            <a:off x="6199050" y="1646000"/>
            <a:ext cx="2451900" cy="70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 держится на балансе
</a:t>
            </a:r>
            <a:endParaRPr lang="en-US" sz="15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0000" y="382524"/>
            <a:ext cx="3982500" cy="2349053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0000" y="2838025"/>
            <a:ext cx="3982500" cy="1945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Берегите лес — он очень живой!
</a:t>
            </a:r>
            <a:endParaRPr lang="en-US" sz="3200" dirty="0"/>
          </a:p>
        </p:txBody>
      </p:sp>
      <p:sp>
        <p:nvSpPr>
          <p:cNvPr id="7" name="Text 1"/>
          <p:cNvSpPr txBox="1"/>
          <p:nvPr/>
        </p:nvSpPr>
        <p:spPr>
          <a:xfrm>
            <a:off x="4711950" y="825750"/>
            <a:ext cx="3867600" cy="16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 остаётся здоровым, когда в нём есть растения, животные и разрушители, а человек ведёт себя осторожно. Чистота, тишина и бережное отношение помогают сохранить этот зелёный дом надолго.
</a:t>
            </a:r>
            <a:endParaRPr lang="en-US" sz="18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2026-05-26T09:36:08Z</dcterms:created>
  <dcterms:modified xsi:type="dcterms:W3CDTF">2026-05-26T09:36:08Z</dcterms:modified>
</cp:coreProperties>
</file>