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image" Target="../media/image-13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41376" y="360000"/>
            <a:ext cx="3342498" cy="43881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1294050"/>
            <a:ext cx="4895700" cy="179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4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 like, hate, go, do и окончание -ing
</a:t>
            </a:r>
            <a:endParaRPr lang="en-US" sz="3400" dirty="0"/>
          </a:p>
        </p:txBody>
      </p:sp>
      <p:sp>
        <p:nvSpPr>
          <p:cNvPr id="6" name="Text 1"/>
          <p:cNvSpPr txBox="1"/>
          <p:nvPr/>
        </p:nvSpPr>
        <p:spPr>
          <a:xfrm>
            <a:off x="566550" y="3492200"/>
            <a:ext cx="44148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сказать о любимых занятиях, хобби и привычках по-английски?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360000"/>
            <a:ext cx="4130700" cy="66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44200" y="1346463"/>
            <a:ext cx="3739800" cy="310067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695850" y="1718675"/>
            <a:ext cx="3995400" cy="251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-ing показывает действие как процесс, привычку или любимое занятие. В этом уроке она особенно часто встречается после like, love, enjoy, hate, go и do, когда мы говорим о хобби, спорте и делах после школы.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-ing помогает говорить о занятиях
</a:t>
            </a:r>
            <a:endParaRPr lang="en-US" sz="2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50932"/>
            <a:ext cx="2700000" cy="19880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84000" y="1450932"/>
            <a:ext cx="2700000" cy="198808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22000" y="1450932"/>
            <a:ext cx="2700000" cy="1988086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889750"/>
            <a:ext cx="2700000" cy="7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like, love, enjoy и hate обычно ставится форма с окончанием -ing. Так говорят о том, что нравится или не нравится делать: like reading, love dancing, enjoy singing, hate cleaning. Эти примеры легко связать со школьной жизнью и кружками.
</a:t>
            </a:r>
            <a:endParaRPr lang="en-US" sz="1021" dirty="0"/>
          </a:p>
        </p:txBody>
      </p:sp>
      <p:sp>
        <p:nvSpPr>
          <p:cNvPr id="8" name="Text 2"/>
          <p:cNvSpPr txBox="1"/>
          <p:nvPr/>
        </p:nvSpPr>
        <p:spPr>
          <a:xfrm>
            <a:off x="360000" y="3464475"/>
            <a:ext cx="27000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Любимые занятия после уроков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6084000" y="3889750"/>
            <a:ext cx="2700000" cy="7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этой темы хорошо подходят сюжеты, знакомые детям 5 класса: чтение, игра с мячом, рисование и прослушивание музыки. Они показывают, что -ing часто связан не с одним действием, а с занятием, которое человек любит или выполняет регулярно.
</a:t>
            </a:r>
            <a:endParaRPr lang="en-US" sz="1017" dirty="0"/>
          </a:p>
        </p:txBody>
      </p:sp>
      <p:sp>
        <p:nvSpPr>
          <p:cNvPr id="10" name="Text 4"/>
          <p:cNvSpPr txBox="1"/>
          <p:nvPr/>
        </p:nvSpPr>
        <p:spPr>
          <a:xfrm>
            <a:off x="6084000" y="3464475"/>
            <a:ext cx="27000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Картинка из жизни пятиклассников
</a:t>
            </a:r>
            <a:endParaRPr lang="en-US" sz="1300" dirty="0"/>
          </a:p>
        </p:txBody>
      </p:sp>
      <p:sp>
        <p:nvSpPr>
          <p:cNvPr id="11" name="Text 5"/>
          <p:cNvSpPr txBox="1"/>
          <p:nvPr/>
        </p:nvSpPr>
        <p:spPr>
          <a:xfrm>
            <a:off x="3222000" y="3889750"/>
            <a:ext cx="2700000" cy="7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повседневных ситуациях дети часто говорят о том, что они делают в свободное время. Например, кто-то enjoys playing games, кто-то likes drawing, а кто-то hates waiting. Такие фразы помогают рассказать о своих интересах коротко и понятно.
</a:t>
            </a:r>
            <a:endParaRPr lang="en-US" sz="1057" dirty="0"/>
          </a:p>
        </p:txBody>
      </p:sp>
      <p:sp>
        <p:nvSpPr>
          <p:cNvPr id="12" name="Text 6"/>
          <p:cNvSpPr txBox="1"/>
          <p:nvPr/>
        </p:nvSpPr>
        <p:spPr>
          <a:xfrm>
            <a:off x="3222000" y="3464475"/>
            <a:ext cx="27000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Игры, музыка и спорт
</a:t>
            </a:r>
            <a:endParaRPr lang="en-US" sz="1300" dirty="0"/>
          </a:p>
        </p:txBody>
      </p:sp>
      <p:sp>
        <p:nvSpPr>
          <p:cNvPr id="13" name="Text 7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Глаголы, которые часто требуют -ing
</a:t>
            </a:r>
            <a:endParaRPr lang="en-US" sz="2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64218" y="1145300"/>
            <a:ext cx="5415663" cy="2269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  <p:sp>
        <p:nvSpPr>
          <p:cNvPr id="6" name="Text 1"/>
          <p:cNvSpPr txBox="1"/>
          <p:nvPr/>
        </p:nvSpPr>
        <p:spPr>
          <a:xfrm>
            <a:off x="581740" y="3925584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Сравним самые частые сочетания и их значение.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671975" y="3937526"/>
            <a:ext cx="38814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речь идет о занятии или привычке, после этих глаголов часто используется -ing.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13146" y="3470629"/>
            <a:ext cx="8317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правилам употребления like, love, enjoy, hate, go и do с формой -ing.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модели с -ing
</a:t>
            </a:r>
            <a:endParaRPr lang="en-US" sz="2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402200" y="2282663"/>
            <a:ext cx="2631600" cy="175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хобби и привычек чаще подходит like + V-ing: I like reading books. Эта форма звучит естественно, когда мы говорим о любимом занятии в целом.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402200" y="1543050"/>
            <a:ext cx="26316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правило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256200" y="2282663"/>
            <a:ext cx="2631600" cy="175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Like + to + verb чаще появляется, когда речь идет о конкретном выборе или удобном способе действия: I like to read in the evening. Здесь важна ситуация, а не само занятие.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3256200" y="1543050"/>
            <a:ext cx="26316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уместно to + verb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6110200" y="2282663"/>
            <a:ext cx="2631600" cy="175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школьных заданиях обычно нужно выбрать форму с -ing, если говорится о любимом занятии, спорте или регулярном деле. Поэтому полезно сначала понять смысл предложения, а потом проверять форму глагола.
</a:t>
            </a:r>
            <a:endParaRPr lang="en-US" sz="1300" dirty="0"/>
          </a:p>
        </p:txBody>
      </p:sp>
      <p:sp>
        <p:nvSpPr>
          <p:cNvPr id="13" name="Text 6"/>
          <p:cNvSpPr txBox="1"/>
          <p:nvPr/>
        </p:nvSpPr>
        <p:spPr>
          <a:xfrm>
            <a:off x="6110200" y="1543050"/>
            <a:ext cx="26316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запомнить в школе
</a:t>
            </a:r>
            <a:endParaRPr lang="en-US" sz="1600" dirty="0"/>
          </a:p>
        </p:txBody>
      </p:sp>
      <p:sp>
        <p:nvSpPr>
          <p:cNvPr id="14" name="Text 7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после like встречается to + verb
</a:t>
            </a:r>
            <a:endParaRPr lang="en-US" sz="2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6686" y="1549693"/>
            <a:ext cx="8410629" cy="31302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  <p:sp>
        <p:nvSpPr>
          <p:cNvPr id="4" name="Text 1"/>
          <p:cNvSpPr txBox="1"/>
          <p:nvPr/>
        </p:nvSpPr>
        <p:spPr>
          <a:xfrm>
            <a:off x="360000" y="1033397"/>
            <a:ext cx="8424000" cy="3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помогает быстро определить, нужна ли форма -ing после like, love, enjoy, hate, go или do.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выбрать правильную форму после глагола
</a:t>
            </a:r>
            <a:endParaRPr lang="en-US" sz="2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85089" y="1302450"/>
            <a:ext cx="2773822" cy="33774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  <p:sp>
        <p:nvSpPr>
          <p:cNvPr id="9" name="Text 1"/>
          <p:cNvSpPr txBox="1"/>
          <p:nvPr/>
        </p:nvSpPr>
        <p:spPr>
          <a:xfrm>
            <a:off x="512775" y="3732325"/>
            <a:ext cx="2438400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выражения подходят для рассказа о выходных, кружках и любимых видах отдыха. Например: We go swimming on Saturdays. This model makes speaking about activities simple and natural.
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512625" y="3161425"/>
            <a:ext cx="24384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используется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161600" y="3732325"/>
            <a:ext cx="2438400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объяснения темы хорошо подходят бассейн, коньки, рюкзак, палатка или велосипед. Они сразу подсказывают, что речь идет об активном занятии, а не о простом движении куда-то.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6161450" y="3161425"/>
            <a:ext cx="24384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можно увидеть на картинке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161600" y="2012268"/>
            <a:ext cx="2438400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школьных заданиях чаще всего встречаются go swimming, go fishing, go camping и go cycling. Эти словосочетания легко запомнить, потому что они связаны со спортом и отдыхом на природе.
</a:t>
            </a:r>
            <a:endParaRPr lang="en-US" sz="900" dirty="0"/>
          </a:p>
        </p:txBody>
      </p:sp>
      <p:sp>
        <p:nvSpPr>
          <p:cNvPr id="14" name="Text 6"/>
          <p:cNvSpPr txBox="1"/>
          <p:nvPr/>
        </p:nvSpPr>
        <p:spPr>
          <a:xfrm>
            <a:off x="6161450" y="1441368"/>
            <a:ext cx="24384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примеры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512775" y="2012268"/>
            <a:ext cx="2438400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Конструкция go + V-ing означает не направление движения, а вид активности. Поэтому go swimming, go skating и go hiking описывают занятие, которым человек регулярно занимается.
</a:t>
            </a:r>
            <a:endParaRPr lang="en-US" sz="900" dirty="0"/>
          </a:p>
        </p:txBody>
      </p:sp>
      <p:sp>
        <p:nvSpPr>
          <p:cNvPr id="16" name="Text 8"/>
          <p:cNvSpPr txBox="1"/>
          <p:nvPr/>
        </p:nvSpPr>
        <p:spPr>
          <a:xfrm>
            <a:off x="512625" y="1441368"/>
            <a:ext cx="24384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движение, а занятие
</a:t>
            </a:r>
            <a:endParaRPr lang="en-US" sz="1200" dirty="0"/>
          </a:p>
        </p:txBody>
      </p:sp>
      <p:sp>
        <p:nvSpPr>
          <p:cNvPr id="17" name="Text 9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Go + -ing: спорт и активные занятия
</a:t>
            </a:r>
            <a:endParaRPr lang="en-US" sz="2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924000" y="3717000"/>
            <a:ext cx="3326400" cy="85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модель полезна, если нужно кратко рассказать, чем человек занимается после уроков или дома. Например: She does exercises after school. The structure is simple and practical.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924000" y="3217325"/>
            <a:ext cx="33264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это удобно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5165275" y="3717000"/>
            <a:ext cx="3326400" cy="85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действие повторяется и похоже на дело или упражнение, полезно проверить сочетание do + V-ing. Так легче не перепутать его с обычным глаголом в предложении.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165275" y="3217325"/>
            <a:ext cx="33264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запомнить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924000" y="1959575"/>
            <a:ext cx="3326400" cy="85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Конструкция do + V-ing часто описывает повторяющиеся действия дома: do shopping, do cleaning, do gardening. Эти сочетания помогают говорить о повседневной рутине и семейных обязанностях.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924000" y="1459900"/>
            <a:ext cx="33264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Домашние дела
</a:t>
            </a:r>
            <a:endParaRPr lang="en-US" sz="1300" dirty="0"/>
          </a:p>
        </p:txBody>
      </p:sp>
      <p:sp>
        <p:nvSpPr>
          <p:cNvPr id="14" name="Text 7"/>
          <p:cNvSpPr txBox="1"/>
          <p:nvPr/>
        </p:nvSpPr>
        <p:spPr>
          <a:xfrm>
            <a:off x="5165275" y="1959575"/>
            <a:ext cx="3326400" cy="85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темах для 5 класса особенно важны do homework, do chores и do exercises. Такие примеры показывают, что действие выполняется регулярно и связано со школой, домом или здоровым образом жизни.
</a:t>
            </a:r>
            <a:endParaRPr lang="en-US" sz="1000" dirty="0"/>
          </a:p>
        </p:txBody>
      </p:sp>
      <p:sp>
        <p:nvSpPr>
          <p:cNvPr id="15" name="Text 8"/>
          <p:cNvSpPr txBox="1"/>
          <p:nvPr/>
        </p:nvSpPr>
        <p:spPr>
          <a:xfrm>
            <a:off x="5165275" y="1459900"/>
            <a:ext cx="33264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привычки
</a:t>
            </a:r>
            <a:endParaRPr lang="en-US" sz="1300" dirty="0"/>
          </a:p>
        </p:txBody>
      </p:sp>
      <p:sp>
        <p:nvSpPr>
          <p:cNvPr id="16" name="Text 9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 + -ing: регулярные дела и полезные привычки
</a:t>
            </a:r>
            <a:endParaRPr lang="en-US" sz="2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  <p:sp>
        <p:nvSpPr>
          <p:cNvPr id="6" name="Text 1"/>
          <p:cNvSpPr txBox="1"/>
          <p:nvPr/>
        </p:nvSpPr>
        <p:spPr>
          <a:xfrm>
            <a:off x="497250" y="2455750"/>
            <a:ext cx="2458800" cy="150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вопросах используются вспомогательные do и does: Do you enjoy reading? Does he hate waking up early? Они помогают построить вопрос, а смысловой глагол остается в форме -ing.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497255" y="1802357"/>
            <a:ext cx="2458703" cy="53975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с do и does
</a:t>
            </a:r>
            <a:endParaRPr lang="en-US" sz="1500" dirty="0"/>
          </a:p>
        </p:txBody>
      </p:sp>
      <p:sp>
        <p:nvSpPr>
          <p:cNvPr id="8" name="Text 3"/>
          <p:cNvSpPr txBox="1"/>
          <p:nvPr/>
        </p:nvSpPr>
        <p:spPr>
          <a:xfrm>
            <a:off x="6160847" y="2455750"/>
            <a:ext cx="2458800" cy="150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учеников 5 класса главное — не забывать, что do/does меняют только тип предложения, а не форму занятия после основного глагола. Это помогает строить правильные короткие фразы.
</a:t>
            </a:r>
            <a:endParaRPr lang="en-US" sz="1300" dirty="0"/>
          </a:p>
        </p:txBody>
      </p:sp>
      <p:sp>
        <p:nvSpPr>
          <p:cNvPr id="9" name="Text 4"/>
          <p:cNvSpPr txBox="1"/>
          <p:nvPr/>
        </p:nvSpPr>
        <p:spPr>
          <a:xfrm>
            <a:off x="6160853" y="1802357"/>
            <a:ext cx="2458800" cy="53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помнить
</a:t>
            </a:r>
            <a:endParaRPr lang="en-US" sz="1500" dirty="0"/>
          </a:p>
        </p:txBody>
      </p:sp>
      <p:sp>
        <p:nvSpPr>
          <p:cNvPr id="10" name="Text 5"/>
          <p:cNvSpPr txBox="1"/>
          <p:nvPr/>
        </p:nvSpPr>
        <p:spPr>
          <a:xfrm>
            <a:off x="3329049" y="2455750"/>
            <a:ext cx="2458800" cy="150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отрицательных предложениях также нужны do not или does not: She does not like singing. После like, hate и enjoy форма -ing сохраняется, поэтому правило не меняется.
</a:t>
            </a:r>
            <a:endParaRPr lang="en-US" sz="1300" dirty="0"/>
          </a:p>
        </p:txBody>
      </p:sp>
      <p:sp>
        <p:nvSpPr>
          <p:cNvPr id="11" name="Text 6"/>
          <p:cNvSpPr txBox="1"/>
          <p:nvPr/>
        </p:nvSpPr>
        <p:spPr>
          <a:xfrm>
            <a:off x="3329054" y="1802357"/>
            <a:ext cx="2458800" cy="53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Отрицание
</a:t>
            </a:r>
            <a:endParaRPr lang="en-US" sz="1500" dirty="0"/>
          </a:p>
        </p:txBody>
      </p:sp>
      <p:sp>
        <p:nvSpPr>
          <p:cNvPr id="12" name="Text 7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Отрицательные предложения и вопросы
</a:t>
            </a:r>
            <a:endParaRPr lang="en-US" sz="2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000" y="2246285"/>
            <a:ext cx="4335300" cy="152373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  <p:sp>
        <p:nvSpPr>
          <p:cNvPr id="6" name="Text 1"/>
          <p:cNvSpPr txBox="1"/>
          <p:nvPr/>
        </p:nvSpPr>
        <p:spPr>
          <a:xfrm>
            <a:off x="5430550" y="1563325"/>
            <a:ext cx="33537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Сравним выражения, чтобы увидеть, как форма после глагола меняет смысл.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5430550" y="2828975"/>
            <a:ext cx="33537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одного и того же глагола разные формы могут передавать разный смысл: привычку, выбор или вид занятия.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430550" y="4373650"/>
            <a:ext cx="3353700" cy="30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56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основных моделей употребления like, go и do с последующей формой глагола.
</a:t>
            </a:r>
            <a:endParaRPr lang="en-US" sz="1256" dirty="0"/>
          </a:p>
        </p:txBody>
      </p:sp>
      <p:sp>
        <p:nvSpPr>
          <p:cNvPr id="9" name="Text 4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Похожие формы и их разница
</a:t>
            </a:r>
            <a:endParaRPr lang="en-US" sz="2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3422" y="3217325"/>
            <a:ext cx="383250" cy="43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98847" y="3217325"/>
            <a:ext cx="438000" cy="43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55447" y="1498750"/>
            <a:ext cx="439200" cy="390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53597" y="1474950"/>
            <a:ext cx="328500" cy="4380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  <p:sp>
        <p:nvSpPr>
          <p:cNvPr id="12" name="Text 1"/>
          <p:cNvSpPr txBox="1"/>
          <p:nvPr/>
        </p:nvSpPr>
        <p:spPr>
          <a:xfrm>
            <a:off x="555297" y="3787750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не ошибаться, стоит заучить готовые пары: like dancing, enjoy playing, hate waiting, go skating. Такие примеры помогают быстро увидеть нужную форму и повторять её без лишних сомнений.
</a:t>
            </a:r>
            <a:endParaRPr lang="en-US" sz="1200" dirty="0"/>
          </a:p>
        </p:txBody>
      </p:sp>
      <p:sp>
        <p:nvSpPr>
          <p:cNvPr id="13" name="Text 2"/>
          <p:cNvSpPr txBox="1"/>
          <p:nvPr/>
        </p:nvSpPr>
        <p:spPr>
          <a:xfrm>
            <a:off x="1100847" y="3217325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Правильные образцы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4798097" y="3787750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ответом полезно спросить себя: после главного слова стоит нужное окончание -ing? Если да, предложение звучит естественно и правильно. Этот короткий шаг помогает избежать самых частых ошибок в упражнениях.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5343647" y="3217325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Быстрая проверка
</a:t>
            </a:r>
            <a:endParaRPr lang="en-US" sz="1400" dirty="0"/>
          </a:p>
        </p:txBody>
      </p:sp>
      <p:sp>
        <p:nvSpPr>
          <p:cNvPr id="16" name="Text 5"/>
          <p:cNvSpPr txBox="1"/>
          <p:nvPr/>
        </p:nvSpPr>
        <p:spPr>
          <a:xfrm>
            <a:off x="555297" y="2045375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Частая ошибка — ставить инфинитив без окончания, например like read вместо like reading. После like, love, enjoy и hate в этой теме обычно нужна форма с -ing, если речь идет о занятии или привычке.
</a:t>
            </a:r>
            <a:endParaRPr lang="en-US" sz="1200" dirty="0"/>
          </a:p>
        </p:txBody>
      </p:sp>
      <p:sp>
        <p:nvSpPr>
          <p:cNvPr id="17" name="Text 6"/>
          <p:cNvSpPr txBox="1"/>
          <p:nvPr/>
        </p:nvSpPr>
        <p:spPr>
          <a:xfrm>
            <a:off x="1100847" y="1474950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Лишняя базовая форма
</a:t>
            </a:r>
            <a:endParaRPr lang="en-US" sz="1400" dirty="0"/>
          </a:p>
        </p:txBody>
      </p:sp>
      <p:sp>
        <p:nvSpPr>
          <p:cNvPr id="18" name="Text 7"/>
          <p:cNvSpPr txBox="1"/>
          <p:nvPr/>
        </p:nvSpPr>
        <p:spPr>
          <a:xfrm>
            <a:off x="4798097" y="2045375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ошибка — вставлять to там, где оно не нужно: hate to waiting, go to swimming. Для этих моделей полезно запомнить, что в учебных примерах чаще работает именно сочетание с -ing.
</a:t>
            </a:r>
            <a:endParaRPr lang="en-US" sz="1200" dirty="0"/>
          </a:p>
        </p:txBody>
      </p:sp>
      <p:sp>
        <p:nvSpPr>
          <p:cNvPr id="19" name="Text 8"/>
          <p:cNvSpPr txBox="1"/>
          <p:nvPr/>
        </p:nvSpPr>
        <p:spPr>
          <a:xfrm>
            <a:off x="5343647" y="1474950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Лишнее to
</a:t>
            </a:r>
            <a:endParaRPr lang="en-US" sz="1400" dirty="0"/>
          </a:p>
        </p:txBody>
      </p:sp>
      <p:sp>
        <p:nvSpPr>
          <p:cNvPr id="20" name="Text 9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учеников
</a:t>
            </a:r>
            <a:endParaRPr lang="en-US" sz="2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  <p:sp>
        <p:nvSpPr>
          <p:cNvPr id="9" name="Text 1"/>
          <p:cNvSpPr txBox="1"/>
          <p:nvPr/>
        </p:nvSpPr>
        <p:spPr>
          <a:xfrm>
            <a:off x="402200" y="2282666"/>
            <a:ext cx="1898100" cy="175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always, usually и often показывают, что действие повторяется регулярно. Они помогают сразу понять: речь идет не об одном событии, а о привычке или привычном распорядке дня.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402200" y="1543050"/>
            <a:ext cx="18981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частоты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2563433" y="2282666"/>
            <a:ext cx="1898100" cy="175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Выражения every day, after school и on weekends указывают, когда именно что-то происходит. Такие слова часто встречаются рядом с hobby-предложениями, поэтому после них удобно использовать форму -ing.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2563433" y="1543050"/>
            <a:ext cx="18981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Подсказки времени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724667" y="2282666"/>
            <a:ext cx="1898100" cy="175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предложениях типа I usually enjoy playing football after school или We go swimming on Saturdays слова-подсказки делают смысл ясным. Они показывают, что действие повторяется и связано с обычным временем.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4724667" y="1543050"/>
            <a:ext cx="18981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 жизни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6885900" y="2282666"/>
            <a:ext cx="1898100" cy="175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 предложении есть такие маркеры, это хороший знак: перед вами привычка, а не единичный случай. Тогда после like, love, enjoy, hate, go или do часто появляется -ing.
</a:t>
            </a:r>
            <a:endParaRPr lang="en-US" sz="1100" dirty="0"/>
          </a:p>
        </p:txBody>
      </p:sp>
      <p:sp>
        <p:nvSpPr>
          <p:cNvPr id="16" name="Text 8"/>
          <p:cNvSpPr txBox="1"/>
          <p:nvPr/>
        </p:nvSpPr>
        <p:spPr>
          <a:xfrm>
            <a:off x="6885900" y="1543050"/>
            <a:ext cx="18981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
</a:t>
            </a:r>
            <a:endParaRPr lang="en-US" sz="1400" dirty="0"/>
          </a:p>
        </p:txBody>
      </p:sp>
      <p:sp>
        <p:nvSpPr>
          <p:cNvPr id="17" name="Text 9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Слова-подсказки для привычек
</a:t>
            </a:r>
            <a:endParaRPr lang="en-US" sz="2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50932"/>
            <a:ext cx="2700000" cy="19880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84000" y="1450932"/>
            <a:ext cx="2700000" cy="198808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22000" y="1450932"/>
            <a:ext cx="2700000" cy="1988086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  <p:sp>
        <p:nvSpPr>
          <p:cNvPr id="9" name="Text 1"/>
          <p:cNvSpPr txBox="1"/>
          <p:nvPr/>
        </p:nvSpPr>
        <p:spPr>
          <a:xfrm>
            <a:off x="360000" y="3889750"/>
            <a:ext cx="2700000" cy="7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52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школы Маша и её друзья часто остаются в библиотеке. Они любят studying together and обмениваться книгами. В тишине удобно готовить домашнее задание, а потом обсуждать новые истории перед уходом домой.
</a:t>
            </a:r>
            <a:endParaRPr lang="en-US" sz="1152" dirty="0"/>
          </a:p>
        </p:txBody>
      </p:sp>
      <p:sp>
        <p:nvSpPr>
          <p:cNvPr id="10" name="Text 2"/>
          <p:cNvSpPr txBox="1"/>
          <p:nvPr/>
        </p:nvSpPr>
        <p:spPr>
          <a:xfrm>
            <a:off x="360000" y="3464475"/>
            <a:ext cx="27000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уроков в библиотеке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6084000" y="3889750"/>
            <a:ext cx="2700000" cy="7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52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субботу ученики встречаются во школьном дворе и слушают музыку, пока ждут друзей. Кто-то likes drawing posters, а кто-то goes skating nearby. День проходит активно и весело, как маленький школьный праздник.
</a:t>
            </a:r>
            <a:endParaRPr lang="en-US" sz="1152" dirty="0"/>
          </a:p>
        </p:txBody>
      </p:sp>
      <p:sp>
        <p:nvSpPr>
          <p:cNvPr id="12" name="Text 4"/>
          <p:cNvSpPr txBox="1"/>
          <p:nvPr/>
        </p:nvSpPr>
        <p:spPr>
          <a:xfrm>
            <a:off x="6084000" y="3464475"/>
            <a:ext cx="27000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Выходной во дворе школы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3222000" y="3889750"/>
            <a:ext cx="2700000" cy="7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45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вторник Петя идёт в спортивный зал с одноклассниками. Он enjoys playing basketball, а после разминки делает exercises. Ребята поддерживают друг друга и с интересом ждут следующую игру на уроке физкультуры.
</a:t>
            </a:r>
            <a:endParaRPr lang="en-US" sz="1145" dirty="0"/>
          </a:p>
        </p:txBody>
      </p:sp>
      <p:sp>
        <p:nvSpPr>
          <p:cNvPr id="14" name="Text 6"/>
          <p:cNvSpPr txBox="1"/>
          <p:nvPr/>
        </p:nvSpPr>
        <p:spPr>
          <a:xfrm>
            <a:off x="3222000" y="3464475"/>
            <a:ext cx="27000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Тренировка в спортивном зале
</a:t>
            </a:r>
            <a:endParaRPr lang="en-US" sz="1300" dirty="0"/>
          </a:p>
        </p:txBody>
      </p:sp>
      <p:sp>
        <p:nvSpPr>
          <p:cNvPr id="15" name="Text 7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 жизни пятиклассников
</a:t>
            </a:r>
            <a:endParaRPr lang="en-US" sz="2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869075" y="2631417"/>
            <a:ext cx="2106300" cy="182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простая модель выглядит так: подлежащее + глагол + V-ing. Она помогает быстро строить короткие предложения о любимых занятиях, например I like playing chess или They enjoy making posters.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69075" y="2051375"/>
            <a:ext cx="2106300" cy="4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Базовая схема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6518250" y="2631417"/>
            <a:ext cx="2106300" cy="182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предложения удобны для школьных ответов и мини-рассказов. Они звучат естественно, если говорить о привычках, хобби и повседневных делах: We hate waiting for the bus, I like drawing.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518250" y="2051375"/>
            <a:ext cx="2106300" cy="4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и понятные фразы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3693663" y="2631417"/>
            <a:ext cx="2106300" cy="182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подлежащее he, she или it, глагол в Present Simple получает окончание -s. Поэтому говорят he likes reading, she hates cleaning, it enjoys being in the garden. Форма -ing при этом сохраняется.
</a:t>
            </a:r>
            <a:endParaRPr lang="en-US" sz="1200" dirty="0"/>
          </a:p>
        </p:txBody>
      </p:sp>
      <p:sp>
        <p:nvSpPr>
          <p:cNvPr id="12" name="Text 6"/>
          <p:cNvSpPr txBox="1"/>
          <p:nvPr/>
        </p:nvSpPr>
        <p:spPr>
          <a:xfrm>
            <a:off x="3693663" y="2051375"/>
            <a:ext cx="2106300" cy="4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Согласование в Present Simple
</a:t>
            </a:r>
            <a:endParaRPr lang="en-US" sz="1400" dirty="0"/>
          </a:p>
        </p:txBody>
      </p:sp>
      <p:sp>
        <p:nvSpPr>
          <p:cNvPr id="13" name="Text 7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строится предложение с -ing
</a:t>
            </a:r>
            <a:endParaRPr lang="en-US" sz="25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64218" y="1145300"/>
            <a:ext cx="5415663" cy="2269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  <p:sp>
        <p:nvSpPr>
          <p:cNvPr id="6" name="Text 1"/>
          <p:cNvSpPr txBox="1"/>
          <p:nvPr/>
        </p:nvSpPr>
        <p:spPr>
          <a:xfrm>
            <a:off x="581740" y="3925584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Ниже собраны короткие примеры, которые помогают быстро запомнить основные модели с -ing и их значение в простых школьных предложениях.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671975" y="3937526"/>
            <a:ext cx="38814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Одинаковые модели удобно применять для хобби, спорта и домашних дел; форма -ing помогает описывать действие как занятие.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13146" y="3470629"/>
            <a:ext cx="8317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составлены по теме урока для 5 класса.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Мини-набор полезных примеров
</a:t>
            </a:r>
            <a:endParaRPr lang="en-US" sz="25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589925" y="2012275"/>
            <a:ext cx="3669146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Like показывает, что действие просто нравится или вызывает интерес. Это нейтральное слово, поэтому оно подходит для обычных увлечений, школьных занятий и спокойных повседневных предпочтений.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589689" y="1575050"/>
            <a:ext cx="3669146" cy="33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Like — обычная симпатия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89925" y="3732325"/>
            <a:ext cx="3669146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Hate показывает, что действие очень не нравится или вызывает нежелание его делать. В школьных примерах это помогает точно описывать отношение к ожиданию, уборке или раннему подъёму.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589689" y="3295100"/>
            <a:ext cx="3669146" cy="33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Hate — сильное неприятие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832185" y="2012275"/>
            <a:ext cx="3669146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Love и enjoy передают более яркое удовольствие от действия. Их удобно использовать, когда человек действительно очень любит занятие, например reading, dancing или playing games после уроков.
</a:t>
            </a:r>
            <a:endParaRPr lang="en-US" sz="1100" dirty="0"/>
          </a:p>
        </p:txBody>
      </p:sp>
      <p:sp>
        <p:nvSpPr>
          <p:cNvPr id="13" name="Text 6"/>
          <p:cNvSpPr txBox="1"/>
          <p:nvPr/>
        </p:nvSpPr>
        <p:spPr>
          <a:xfrm>
            <a:off x="4831950" y="1575050"/>
            <a:ext cx="3669146" cy="33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Love и enjoy — сильнее
</a:t>
            </a:r>
            <a:endParaRPr lang="en-US" sz="1400" dirty="0"/>
          </a:p>
        </p:txBody>
      </p:sp>
      <p:sp>
        <p:nvSpPr>
          <p:cNvPr id="14" name="Text 7"/>
          <p:cNvSpPr txBox="1"/>
          <p:nvPr/>
        </p:nvSpPr>
        <p:spPr>
          <a:xfrm>
            <a:off x="4832185" y="3732325"/>
            <a:ext cx="3669146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Go + V-ing обычно обозначает спорт или активный отдых, а do + V-ing — регулярные дела и полезные привычки. Эти конструкции делают рассказ о жизни более точным и естественным.
</a:t>
            </a:r>
            <a:endParaRPr lang="en-US" sz="1100" dirty="0"/>
          </a:p>
        </p:txBody>
      </p:sp>
      <p:sp>
        <p:nvSpPr>
          <p:cNvPr id="15" name="Text 8"/>
          <p:cNvSpPr txBox="1"/>
          <p:nvPr/>
        </p:nvSpPr>
        <p:spPr>
          <a:xfrm>
            <a:off x="4831950" y="3295100"/>
            <a:ext cx="3669146" cy="33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Go и do — про действия
</a:t>
            </a:r>
            <a:endParaRPr lang="en-US" sz="1400" dirty="0"/>
          </a:p>
        </p:txBody>
      </p:sp>
      <p:sp>
        <p:nvSpPr>
          <p:cNvPr id="16" name="Text 9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Смысловые оттенки слов like, love, enjoy, hate
</a:t>
            </a:r>
            <a:endParaRPr lang="en-US" sz="25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6686" y="1549693"/>
            <a:ext cx="8410629" cy="31302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  <p:sp>
        <p:nvSpPr>
          <p:cNvPr id="4" name="Text 1"/>
          <p:cNvSpPr txBox="1"/>
          <p:nvPr/>
        </p:nvSpPr>
        <p:spPr>
          <a:xfrm>
            <a:off x="360000" y="1033397"/>
            <a:ext cx="8424000" cy="3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Простая проверка помогает быстро понять, нужна ли форма -ing после глагола в предложении.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Памятка: как выбрать окончание -ing
</a:t>
            </a:r>
            <a:endParaRPr lang="en-US" sz="25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717581"/>
            <a:ext cx="8345100" cy="186623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  <p:sp>
        <p:nvSpPr>
          <p:cNvPr id="9" name="Text 1"/>
          <p:cNvSpPr txBox="1"/>
          <p:nvPr/>
        </p:nvSpPr>
        <p:spPr>
          <a:xfrm>
            <a:off x="462075" y="1692425"/>
            <a:ext cx="1827900" cy="8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 like reading помогает запомнить, что после like часто стоит форма с -ing. Картинка с книгой сразу подсказывает смысл и делает правило понятнее для быстрого повторения.
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462066" y="1268292"/>
            <a:ext cx="1827880" cy="30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Like reading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6848400" y="1692425"/>
            <a:ext cx="1827900" cy="8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 shopping напоминает о регулярных делах и бытовых занятиях. Пакет с покупками делает сочетание наглядным, поэтому правило запоминается быстрее и без лишних ошибок.
</a:t>
            </a:r>
            <a:endParaRPr lang="en-US" sz="800" dirty="0"/>
          </a:p>
        </p:txBody>
      </p:sp>
      <p:sp>
        <p:nvSpPr>
          <p:cNvPr id="12" name="Text 4"/>
          <p:cNvSpPr txBox="1"/>
          <p:nvPr/>
        </p:nvSpPr>
        <p:spPr>
          <a:xfrm>
            <a:off x="6848391" y="1268292"/>
            <a:ext cx="1827900" cy="30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 shopping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4719577" y="1692425"/>
            <a:ext cx="1827900" cy="8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Go cycling показывает активное занятие, а не просто движение. Иконка велосипеда помогает связать глагол с видом спорта и быстро вспомнить правильную модель в упражнении.
</a:t>
            </a:r>
            <a:endParaRPr lang="en-US" sz="800" dirty="0"/>
          </a:p>
        </p:txBody>
      </p:sp>
      <p:sp>
        <p:nvSpPr>
          <p:cNvPr id="14" name="Text 6"/>
          <p:cNvSpPr txBox="1"/>
          <p:nvPr/>
        </p:nvSpPr>
        <p:spPr>
          <a:xfrm>
            <a:off x="4719567" y="1268292"/>
            <a:ext cx="1827900" cy="30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Go cycling
</a:t>
            </a:r>
            <a:endParaRPr lang="en-US" sz="1100" dirty="0"/>
          </a:p>
        </p:txBody>
      </p:sp>
      <p:sp>
        <p:nvSpPr>
          <p:cNvPr id="15" name="Text 7"/>
          <p:cNvSpPr txBox="1"/>
          <p:nvPr/>
        </p:nvSpPr>
        <p:spPr>
          <a:xfrm>
            <a:off x="2590753" y="1692425"/>
            <a:ext cx="1827900" cy="8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Сочетание hate waiting удобно связывать с образом часов или ожидания. Так легче помнить, что после hate в этой теме не нужна форма без окончания, а именно -ing.
</a:t>
            </a:r>
            <a:endParaRPr lang="en-US" sz="800" dirty="0"/>
          </a:p>
        </p:txBody>
      </p:sp>
      <p:sp>
        <p:nvSpPr>
          <p:cNvPr id="16" name="Text 8"/>
          <p:cNvSpPr txBox="1"/>
          <p:nvPr/>
        </p:nvSpPr>
        <p:spPr>
          <a:xfrm>
            <a:off x="2590744" y="1268292"/>
            <a:ext cx="1827900" cy="30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Hate waiting
</a:t>
            </a:r>
            <a:endParaRPr lang="en-US" sz="1100" dirty="0"/>
          </a:p>
        </p:txBody>
      </p:sp>
      <p:sp>
        <p:nvSpPr>
          <p:cNvPr id="17" name="Text 9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Повторение через простые пары
</a:t>
            </a:r>
            <a:endParaRPr lang="en-US" sz="25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447250" y="3608400"/>
            <a:ext cx="24384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проверь, есть ли в предложении like, love, enjoy, hate, go или do. Именно эти слова подсказывают, нужно ли искать форму действия с окончанием -ing.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47250" y="3061325"/>
            <a:ext cx="24384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92B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Найди главный глагол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6213500" y="1990470"/>
            <a:ext cx="24384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Последний шаг — убедиться, что после нужного слова стоит -ing: like dancing, go hiking, do exercises, enjoy reading. Такая проверка помогает быстро находить правильный ответ.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213500" y="1443395"/>
            <a:ext cx="24384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92B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Проверь окончание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3330375" y="2799435"/>
            <a:ext cx="24384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посмотри, о чем идет речь: о хобби, спорте, привычке или регулярном деле. Если действие повторяется или описывает занятие, модель с -ing обычно подходит.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3330375" y="2252360"/>
            <a:ext cx="24384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92B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Определи смысл
</a:t>
            </a:r>
            <a:endParaRPr lang="en-US" sz="1300" dirty="0"/>
          </a:p>
        </p:txBody>
      </p:sp>
      <p:sp>
        <p:nvSpPr>
          <p:cNvPr id="14" name="Text 7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проверка перед ответом
</a:t>
            </a:r>
            <a:endParaRPr lang="en-US" sz="25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1752725"/>
            <a:ext cx="8424000" cy="13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7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 урока
</a:t>
            </a:r>
            <a:endParaRPr lang="en-US" sz="3700" dirty="0"/>
          </a:p>
        </p:txBody>
      </p:sp>
      <p:sp>
        <p:nvSpPr>
          <p:cNvPr id="5" name="Text 1"/>
          <p:cNvSpPr txBox="1"/>
          <p:nvPr/>
        </p:nvSpPr>
        <p:spPr>
          <a:xfrm>
            <a:off x="4094750" y="3238300"/>
            <a:ext cx="4414800" cy="133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тема учит говорить о любимых занятиях, привычках и простых делах по-английски. Если помнить про like, love, enjoy, hate, go и do, выбрать форму -ing становится намного легче.
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2026-05-31T03:08:48Z</dcterms:created>
  <dcterms:modified xsi:type="dcterms:W3CDTF">2026-05-31T03:08:48Z</dcterms:modified>
</cp:coreProperties>
</file>