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5" y="2948274"/>
            <a:ext cx="3804900" cy="1761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912400"/>
            <a:ext cx="43020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3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аспекты стратегии устойчивого развития человечества
</a:t>
            </a:r>
            <a:endParaRPr lang="en-US" sz="3053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572000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почему устойчивое развитие зависит от территории.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развитие: почему география делает его понятнее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особенно важно для географии, потому что ресурсы, население и экологические риски распределены по Земле неравномерно. Карты, статистика и сравнение регионов помогают увидеть, где развитие идет быстрее, а где необходима адаптация к дефициту воды, энергии и безопасной среды.
</a:t>
            </a:r>
            <a:endParaRPr lang="en-US" sz="1352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географический подход к устойчивому развитию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2875" y="2182825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оценивает климат, рельеф, воды и почвы как основу жизни и хозяйства. Эти факторы определяют, какие виды деятельности возможны, а какие требуют больших затрат или специальных технологий.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2875" y="1744675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22925" y="2182775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влияет на нагрузку на природу, транспорт и инфраструктуру. В густонаселенных районах быстрее растет спрос на жилье, воду, энергоресурсы и рабочие места, чем в малонаселенных.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122925" y="1744725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расселение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24800" y="3849650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процесс рассматривается на локальном, региональном, национальном и глобальном уровнях. Это помогает понять, почему одинаковые проблемы требуют разных решений в разных частях мира.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24800" y="3411600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анализа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5122800" y="3849650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ресурса само по себе не гарантирует развития: важны доступность, качество, транспорт и спрос. Поэтому географический подход показывает, как одна территория превращает ресурс в преимущество, а другая — в ограничение.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122800" y="3411600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ценности ресурсов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ограничения хозяйственной деятельности
</a:t>
            </a:r>
            <a:endParaRPr lang="en-US" sz="2725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299450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аридных районах главным ограничением становится нехватка воды. Это усложняет земледелие, заставляет развивать орошение и повышает стоимость жизни и хозяйственной деятельности.
</a:t>
            </a:r>
            <a:endParaRPr lang="en-US" sz="803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069750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территории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059925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районах строительство, транспорт и энергетика требуют больших затрат. Короткий строительный сезон и высокие расходы на отопление делают освоение территории особенно дорогим.
</a:t>
            </a:r>
            <a:endParaRPr lang="en-US" sz="803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83030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широты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82050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зоны выгодны для торговли и транспорта, но уязвимы к штормам, наводнениям и повышению уровня моря. Здесь особенно важны защитные сооружения и грамотное планирование застройки.
</a:t>
            </a:r>
            <a:endParaRPr lang="en-US" sz="803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59085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дельты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458105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развитие ограничивают сложный рельеф, опасность оползней и высокая стоимость дорог и коммуникаций. Поэтому хозяйственное освоение требует точного учета природной среды.
</a:t>
            </a:r>
            <a:endParaRPr lang="en-US" sz="803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4351424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 выбросах и экологической ответственности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Oxfam и Stockholm Environment Institute, оценки за 2019 год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 связана не только с численностью населения, но и с моделью потребления, уровнем дохода и концентрацией промышленности в отдельных странах и городах.
</a:t>
            </a:r>
            <a:endParaRPr lang="en-US" sz="1261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климатическая ответственность распределена крайне неравномерно, поэтому меры сокращения выбросов должны учитывать социальное неравенство.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167" y="2199550"/>
            <a:ext cx="3821666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приоритеты устойчивого развития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региональным задачам устойчивого развития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 мира решают разные задачи: где-то первостепенны вода и продовольствие, а где-то — снижение выбросов и защита инфраструктуры.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стратегия не работает без учета природных условий, плотности населения и уровня хозяйственного развития каждого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оценки территории к устойчивому решению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географический цикл анализа, планирования, реализации и контроля.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центры устойчивого развития и экологической нагрузки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узел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сосредоточены рабочие места, образование, медицина, транспорт и управление. Именно здесь быстрее всего формируются новые сервисы, технологии и модели потребления, влияющие на весь регион.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4812225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ресурсный спрос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12225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требует больших объемов энергии, воды, продовольствия и строительных материалов. Чем крупнее агломерация, тем сложнее обеспечить ее ресурсами без роста экологической нагрузки.
</a:t>
            </a:r>
            <a:endParaRPr lang="en-US" sz="1119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для решений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 помогает развивать общественный транспорт, энергоэффективные здания, зеленые зоны и раздельный сбор отходов. Это делает город удобнее и снижает давление на природу.
</a:t>
            </a:r>
            <a:endParaRPr lang="en-US" sz="1119" dirty="0"/>
          </a:p>
        </p:txBody>
      </p:sp>
      <p:sp>
        <p:nvSpPr>
          <p:cNvPr id="16" name="Text 8"/>
          <p:cNvSpPr txBox="1"/>
          <p:nvPr/>
        </p:nvSpPr>
        <p:spPr>
          <a:xfrm>
            <a:off x="4812225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городские риски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12225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 городах усиливаются перегрев, шум, загрязнение воздуха и дефицит пространства. Поэтому устойчивость зависит не только от технологий, но и от качества городского планирования.
</a:t>
            </a:r>
            <a:endParaRPr lang="en-US" sz="11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рост потребления ресурсов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DESA; World Bank, сводные международные оценки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2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означает не только больше жилья и транспорта, но и расширение сетей водоснабжения, энергетики и снабжения строительными материалами.
</a:t>
            </a:r>
            <a:endParaRPr lang="en-US" sz="1462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кривые движутся вверх, что подтверждает: урбанизация усиливает ресурсную нагрузку и требует более эффективной инфраструктуры.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5561"/>
            <a:ext cx="2808000" cy="23418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000" y="1225561"/>
            <a:ext cx="2808000" cy="23418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000" y="1225561"/>
            <a:ext cx="2808000" cy="23418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ресурс, который определяет границы развития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городах вода становится главным условием повседневной жизни и работы предприятий. При нехватке осадков растет зависимость от подземных источников, водохранилищ и подвоза воды, а любое засуховое лето сразу отражается на сельском хозяйстве и коммунальной системе.
</a:t>
            </a:r>
            <a:endParaRPr lang="en-US" sz="868" dirty="0"/>
          </a:p>
        </p:txBody>
      </p:sp>
      <p:sp>
        <p:nvSpPr>
          <p:cNvPr id="12" name="Text 3"/>
          <p:cNvSpPr txBox="1"/>
          <p:nvPr/>
        </p:nvSpPr>
        <p:spPr>
          <a:xfrm>
            <a:off x="374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каждый литр на счету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6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дефицита воды обычно выделяются районы с высоким спросом и ограниченными запасами. В таких местах конкурируют интересы населения, промышленности и орошаемого земледелия, а устойчивое развитие зависит от экономии воды и защиты источников.
</a:t>
            </a:r>
            <a:endParaRPr lang="en-US" sz="890" dirty="0"/>
          </a:p>
        </p:txBody>
      </p:sp>
      <p:sp>
        <p:nvSpPr>
          <p:cNvPr id="14" name="Text 5"/>
          <p:cNvSpPr txBox="1"/>
          <p:nvPr/>
        </p:nvSpPr>
        <p:spPr>
          <a:xfrm>
            <a:off x="6170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пресная вода отступает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68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Трансграничные речные бассейны показывают, что вода не знает государственных границ. Если в верховьях меняется режим стока или строятся плотины, последствия ощущают жители ниже по течению, поэтому для таких территорий особенно важны соглашения и совместное управление.
</a:t>
            </a:r>
            <a:endParaRPr lang="en-US" sz="890" dirty="0"/>
          </a:p>
        </p:txBody>
      </p:sp>
      <p:sp>
        <p:nvSpPr>
          <p:cNvPr id="16" name="Text 7"/>
          <p:cNvSpPr txBox="1"/>
          <p:nvPr/>
        </p:nvSpPr>
        <p:spPr>
          <a:xfrm>
            <a:off x="3272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которая объединяет страны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хозяйство, почвы и продовольственная безопасность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2297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основа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2294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определяется сочетанием климата, рельефа, почв и водообеспеченности. Эти факторы задают, какие культуры можно выращивать, насколько устойчивы урожаи и где земледелие требует больших затрат.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701112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безопасность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701109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Надежность снабжения продуктами зависит не только от урожайности, но и от устойчивости сельских территорий к засухам, засолению и истощению почв. Географический подход помогает снизить риск дефицита продовольствия.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481507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практики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81504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Севооборот, капельное орошение, защита пастбищ и рациональное землепользование помогают сохранять ресурсы. Важно подбирать культуры, которые соответствуют местному климату и не требуют чрезмерного водопотребления.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261902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261899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Эрозия, засоление, истощение и опустынивание уменьшают плодородие, особенно в засушливых районах. Потери почвы часто возникают там, где распашка, выпас и орошение ведутся без учета природных ограничений.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и пространственная устойчивость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IPCC и IEA; условная сравнительная оценка для учебной схемы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энергетики зависит от природных ресурсов территории, сетевой инфраструктуры и плотности населения. Важны не только объемы выработки, но и устойчивость системы в разных ландшафтах.
</a:t>
            </a:r>
            <a:endParaRPr lang="en-US" sz="1261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дают меньшую нагрузку на среду, но требуют грамотного размещения и накопителей энергии. Ископаемое топливо остается гибким, однако хуже соответствует задачам устойчивого развития.
</a:t>
            </a:r>
            <a:endParaRPr lang="en-US" sz="13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701288"/>
            <a:ext cx="4637700" cy="24620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риски климатических изменений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IPCC (МГЭИК)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угрозы различаются по типу территории и требуют разных мер адаптации.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климатический фактор по-разному влияет на разные территории. Поэтому адаптация должна учитывать рельеф, водный режим и степень освоенности местности.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глобальных целей к действиям на местах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реализации ЦУР ООН: от общих ориентиров к проектам и оценке результатов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50" y="1825480"/>
            <a:ext cx="576000" cy="51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50" y="3488494"/>
            <a:ext cx="576000" cy="5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5375" y="1851080"/>
            <a:ext cx="576000" cy="46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5375" y="3546094"/>
            <a:ext cx="576000" cy="46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неравенства и социальная справедливость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511850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территории чаще испытывают дефицит чистой воды, медицинской помощи и качественного транспорта. Нехватка инфраструктуры усиливает различия в возможностях обучения, работы и повседневной безопасности.
</a:t>
            </a:r>
            <a:endParaRPr lang="en-US" sz="1034" dirty="0"/>
          </a:p>
        </p:txBody>
      </p:sp>
      <p:sp>
        <p:nvSpPr>
          <p:cNvPr id="14" name="Text 3"/>
          <p:cNvSpPr txBox="1"/>
          <p:nvPr/>
        </p:nvSpPr>
        <p:spPr>
          <a:xfrm>
            <a:off x="1290775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базовым ресурсам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511850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среда обитания часто совпадает с местами проживания малообеспеченного населения. Это означает, что экологический риск становится не только природной, но и социальной проблемой.
</a:t>
            </a:r>
            <a:endParaRPr lang="en-US" sz="1133" dirty="0"/>
          </a:p>
        </p:txBody>
      </p:sp>
      <p:sp>
        <p:nvSpPr>
          <p:cNvPr id="16" name="Text 5"/>
          <p:cNvSpPr txBox="1"/>
          <p:nvPr/>
        </p:nvSpPr>
        <p:spPr>
          <a:xfrm>
            <a:off x="1290775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уязвимость
</a:t>
            </a:r>
            <a:endParaRPr lang="en-US" sz="1500" dirty="0"/>
          </a:p>
        </p:txBody>
      </p:sp>
      <p:sp>
        <p:nvSpPr>
          <p:cNvPr id="17" name="Text 6"/>
          <p:cNvSpPr txBox="1"/>
          <p:nvPr/>
        </p:nvSpPr>
        <p:spPr>
          <a:xfrm>
            <a:off x="4885375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одного города экологическая и социальная нагрузка распределяется неравномерно. Районы с более дешевым жильем нередко оказываются ближе к загрязненным зонам, шумным магистралям и нехватке зеленых пространств.
</a:t>
            </a:r>
            <a:endParaRPr lang="en-US" sz="1059" dirty="0"/>
          </a:p>
        </p:txBody>
      </p:sp>
      <p:sp>
        <p:nvSpPr>
          <p:cNvPr id="18" name="Text 7"/>
          <p:cNvSpPr txBox="1"/>
          <p:nvPr/>
        </p:nvSpPr>
        <p:spPr>
          <a:xfrm>
            <a:off x="5664300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города
</a:t>
            </a:r>
            <a:endParaRPr lang="en-US" sz="1500" dirty="0"/>
          </a:p>
        </p:txBody>
      </p:sp>
      <p:sp>
        <p:nvSpPr>
          <p:cNvPr id="19" name="Text 8"/>
          <p:cNvSpPr txBox="1"/>
          <p:nvPr/>
        </p:nvSpPr>
        <p:spPr>
          <a:xfrm>
            <a:off x="4885375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Справедливая политика учитывает периферию, малые поселения и уязвимые группы. Ее цель — выровнять доступ к услугам и уменьшить территориальные различия в качестве жизни.
</a:t>
            </a:r>
            <a:endParaRPr lang="en-US" sz="1133" dirty="0"/>
          </a:p>
        </p:txBody>
      </p:sp>
      <p:sp>
        <p:nvSpPr>
          <p:cNvPr id="20" name="Text 9"/>
          <p:cNvSpPr txBox="1"/>
          <p:nvPr/>
        </p:nvSpPr>
        <p:spPr>
          <a:xfrm>
            <a:off x="5664300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справедливость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 реакция на пространственные кризисы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ООН, IOM и UNHCR; учебная оценка причин миграции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населения чаще всего начинаются там, где одновременно ухудшаются условия жизни, занятость и безопасность. Внутренние потоки обычно направляются в ближайшие устойчивые центры.
</a:t>
            </a:r>
            <a:endParaRPr lang="en-US" sz="1261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природно-экономический кризис, тем выше миграционное давление. Значит, предотвращение вынужденных перемещений требует не только помощи людям, но и укрепления территорий.
</a:t>
            </a:r>
            <a:endParaRPr lang="en-US" sz="14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94" y="12248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169" y="12248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144" y="12248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и спутниковый мониторинг территории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28150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объединяют рельеф, почвы, леса, население, дороги и выбросы в одной системе координат. Благодаря этому можно сравнивать территории не только по отдельным показателям, но и по их взаимосвязи, выявляя скрытые закономерности и зоны риска.
</a:t>
            </a:r>
            <a:endParaRPr lang="en-US" sz="896" dirty="0"/>
          </a:p>
        </p:txBody>
      </p:sp>
      <p:sp>
        <p:nvSpPr>
          <p:cNvPr id="12" name="Text 3"/>
          <p:cNvSpPr txBox="1"/>
          <p:nvPr/>
        </p:nvSpPr>
        <p:spPr>
          <a:xfrm>
            <a:off x="428150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Карты, которые «видят» больше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125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из космоса позволяют быстро заметить вырубку лесов, разрастание городов, пожары и сокращение береговой линии. Это особенно важно там, где наземные наблюдения редки, дороги или занимают слишком много времени.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125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как свидетель изменений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100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природные и социальные слои совмещаются, планирование становится точнее. Так можно обосновать размещение дорог, защиту лесов, контроль за застройкой и оценку экологической нагрузки на конкретные районы.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24100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для реальных решений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922" y="2199550"/>
            <a:ext cx="4372155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успешных территориальных решений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материалы городов и национальных программ устойчивого развития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что устойчивость достигается через адаптацию к местным условиям, а не через единый универсальный рецепт.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меры опираются на особенности климата, рельефа и структуры хозяйства. Успех достигается там, где решение точно соответствует территории.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противоречия стратегии устойчивого развития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2875" y="2182825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рост, охрана природы и социальная справедливость не всегда совпадают. Решения, выгодные для бизнеса или бюджета, могут усиливать нагрузку на окружающую среду или ухудшать доступ к ресурсам.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2875" y="1744675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целей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22925" y="2182775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мера дает разный результат в разных странах и даже в соседних регионах. Поэтому важно учитывать климат, плотность населения, уровень инфраструктуры и структуру занятости.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122925" y="1744725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универсальной модели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24800" y="3849650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районы легче инвестируют в чистую энергетику, транспорт и благоустройство. Для бедных территорий приоритетом часто остаются базовые услуги: вода, жилье, медицина и безопасность.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24800" y="3411600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возможности территорий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5122800" y="3849650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требует территориальной дифференциации: отдельные меры нужны городам, сельским районам, северным и засушливым зонам. Без этого стратегия остается формальной и малорезультативной.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122800" y="3411600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гибкой политики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делает стратегию реалистичной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где сосредоточены ресурсы, риски и люди, а значит помогает превратить глобальные цели в конкретные решения. Без пространственного анализа устойчивое развитие остается абстракцией.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2026-06-03T07:22:01Z</dcterms:created>
  <dcterms:modified xsi:type="dcterms:W3CDTF">2026-06-03T07:22:01Z</dcterms:modified>
</cp:coreProperties>
</file>