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803325"/>
            <a:ext cx="72390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«Я помню чудное мгновенье…»: любовь, память и вдохновение
</a:t>
            </a:r>
            <a:endParaRPr lang="en-US" sz="32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4" name="Text 2"/>
          <p:cNvSpPr txBox="1"/>
          <p:nvPr/>
        </p:nvSpPr>
        <p:spPr>
          <a:xfrm>
            <a:off x="261600" y="3845100"/>
            <a:ext cx="4293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превращает личное чувство в вечную поэзию.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8091" y="75"/>
            <a:ext cx="4063566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4562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родилось знаменитое стихотворение Пушкина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было написано в михайловский период и связано с реальной встречей, память о которой стала источником лирического вдохновения и одним из самых известных текстов Пушкина.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25890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Анна Керн и тайна адресата
</a:t>
            </a:r>
            <a:endParaRPr lang="en-US" sz="22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Анна Петровна Керн была светской знакомой Пушкина; именно её образ связывают с этим стихотворением и с его личной, очень искренней интонацией.
</a:t>
            </a:r>
            <a:endParaRPr lang="en-US" sz="1000" dirty="0"/>
          </a:p>
        </p:txBody>
      </p:sp>
      <p:sp>
        <p:nvSpPr>
          <p:cNvPr id="4" name="Text 2"/>
          <p:cNvSpPr txBox="1"/>
          <p:nvPr/>
        </p:nvSpPr>
        <p:spPr>
          <a:xfrm>
            <a:off x="3225588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заголовке стоит «К ***», поэтому имя не названо прямо. Такая форма сохраняет тайну и делает чувство более обобщённым, словно оно обращено ко многим читателям.
</a:t>
            </a:r>
            <a:endParaRPr lang="en-US" sz="1000" dirty="0"/>
          </a:p>
        </p:txBody>
      </p:sp>
      <p:sp>
        <p:nvSpPr>
          <p:cNvPr id="5" name="Text 3"/>
          <p:cNvSpPr txBox="1"/>
          <p:nvPr/>
        </p:nvSpPr>
        <p:spPr>
          <a:xfrm>
            <a:off x="6189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поэзии начала XIX века это особенно важно: намёк, недосказанность и скрытый адресат помогают передать не только факт встречи, но и глубину переживания.
</a:t>
            </a:r>
            <a:endParaRPr lang="en-US" sz="1000" dirty="0"/>
          </a:p>
        </p:txBody>
      </p:sp>
      <p:sp>
        <p:nvSpPr>
          <p:cNvPr id="6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1158" y="1096762"/>
            <a:ext cx="4981200" cy="18095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96" y="3073778"/>
            <a:ext cx="4981200" cy="180957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в Михайловском
</a:t>
            </a:r>
            <a:endParaRPr lang="en-US" sz="20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095400"/>
            <a:ext cx="3493200" cy="181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Тихая ссылка и большая работа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Михайловском Пушкин жил вдали от столичной жизни, но именно там много писал и размышлял. Уединение помогало ему сосредоточиться на чувствах, памяти и свободе, которые позже прозвучали в лирике особенно ясно.
</a:t>
            </a:r>
            <a:endParaRPr lang="en-US" sz="1102" dirty="0"/>
          </a:p>
        </p:txBody>
      </p:sp>
      <p:sp>
        <p:nvSpPr>
          <p:cNvPr id="7" name="Text 3"/>
          <p:cNvSpPr txBox="1"/>
          <p:nvPr/>
        </p:nvSpPr>
        <p:spPr>
          <a:xfrm>
            <a:off x="261638" y="3072416"/>
            <a:ext cx="3493200" cy="181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Место, где рождаются строки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Михайловское воспринимается как пространство пушкинского вдохновения. Дом-музей напоминает о времени, когда поэт создавал произведения, ставшие классикой, а его портреты 1820-х годов помогают представить автора в этот период.
</a:t>
            </a:r>
            <a:endParaRPr lang="en-US" sz="110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чувство в стихотворении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смысловых этапов от первой встречи до возвращения вдохновения
</a:t>
            </a:r>
            <a:endParaRPr lang="en-US" sz="111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стихотворения
</a:t>
            </a:r>
            <a:endParaRPr lang="en-US" sz="2212" dirty="0"/>
          </a:p>
        </p:txBody>
      </p:sp>
      <p:sp>
        <p:nvSpPr>
          <p:cNvPr id="4" name="Text 2"/>
          <p:cNvSpPr txBox="1"/>
          <p:nvPr/>
        </p:nvSpPr>
        <p:spPr>
          <a:xfrm>
            <a:off x="261600" y="1525150"/>
            <a:ext cx="55149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часть открывает яркую встречу: герой вспоминает мгновение, которое сразу стало для него дорогим и незабываемым, почти светлым откровением.
</a:t>
            </a:r>
            <a:endParaRPr lang="en-US" sz="986" dirty="0"/>
          </a:p>
        </p:txBody>
      </p:sp>
      <p:sp>
        <p:nvSpPr>
          <p:cNvPr id="5" name="Text 3"/>
          <p:cNvSpPr txBox="1"/>
          <p:nvPr/>
        </p:nvSpPr>
        <p:spPr>
          <a:xfrm>
            <a:off x="261600" y="2481075"/>
            <a:ext cx="55149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второй части звучит долгий период разлуки: чувство будто исчезает, а в душе остаются одиночество, тоска и внутренняя усталость.
</a:t>
            </a:r>
            <a:endParaRPr lang="en-US" sz="986" dirty="0"/>
          </a:p>
        </p:txBody>
      </p:sp>
      <p:sp>
        <p:nvSpPr>
          <p:cNvPr id="6" name="Text 4"/>
          <p:cNvSpPr txBox="1"/>
          <p:nvPr/>
        </p:nvSpPr>
        <p:spPr>
          <a:xfrm>
            <a:off x="261600" y="3437000"/>
            <a:ext cx="55149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приносит возвращение любви и силы. Именно здесь стихотворение переходит от печали к обновлению и завершает движение к вдохновению.
</a:t>
            </a:r>
            <a:endParaRPr lang="en-US" sz="98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08875" y="2045151"/>
            <a:ext cx="4873500" cy="1376047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5800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образы и их значение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324825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помогают увидеть, как память о любви сохраняется и меняет внутренний мир героя.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2812936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строятся на контрасте: от света и красоты — к тревоге, а затем к оживлению памяти.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4008875" y="4268400"/>
            <a:ext cx="48735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С. Пушкин, «К ***» («Я помню чудное мгновенье…»)
</a:t>
            </a:r>
            <a:endParaRPr lang="en-US" sz="7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настроения в стихотворении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отражает движение чувства от восторга к упадку и обратно. Особенно заметен контраст между средними строфами и эмоциональным финалом.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развивается неравномерно: спад подчёркивает разлуку, а завершение усиливает ощущение духовного возрождения.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стихотворения А. С. Пушкина «К ***»
</a:t>
            </a:r>
            <a:endParaRPr lang="en-US" sz="7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6875" y="1789450"/>
            <a:ext cx="239400" cy="239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18100" y="1789450"/>
            <a:ext cx="239400" cy="239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69350" y="1789450"/>
            <a:ext cx="239400" cy="23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15325" y="1809190"/>
            <a:ext cx="249900" cy="19992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61625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 звукопись стихотворения
</a:t>
            </a:r>
            <a:endParaRPr lang="en-US" sz="2012" dirty="0"/>
          </a:p>
        </p:txBody>
      </p:sp>
      <p:sp>
        <p:nvSpPr>
          <p:cNvPr id="8" name="Text 2"/>
          <p:cNvSpPr txBox="1"/>
          <p:nvPr/>
        </p:nvSpPr>
        <p:spPr>
          <a:xfrm>
            <a:off x="261625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Мелодичность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Плавные гласные и мягкие согласные делают строки напевными. Из-за этого стихотворение легко звучит как лирическая песня и запоминается на слух.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2512862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слова и обороты усиливают ощущение памяти, которая не исчезает. Они помогают передать возвращение чувства, словно оно снова оживает в речи.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764095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Лёгкость интонации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 читаются просто и ясно, без тяжёлых оборотов. В этом чувствуется искренность героя, который говорит не рассудком, а сердцем.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7015330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 и плавное чередование ударений сближают текст с романсом. Ритм поддерживает настроение и помогает услышать в стихотворении музыку чувства.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4956000" cy="89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«гения чистой красоты»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497925" y="20787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строка показывает любимую женщину как высший идеал, в котором соединяются красота, доброта и вдохновение. Образ звучит торжественно и очень поэтично.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97925" y="33346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«гений» здесь означает не сверхчеловека, а светлую силу, которая пробуждает в герое память и творческую энергию. Поэтому строка стала особенно знаменитой.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12570" y="914638"/>
            <a:ext cx="7918909" cy="26901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Средства выразительности в стихотворении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5825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приёмы помогают передать нежность, память о встрече и контраст между радостью и разлукой.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689510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Выразительность строится на сочетании образности и противопоставлений: язык звучит мягко, но при этом подчёркивает сильное внутреннее движение чувств.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59525" y="3715950"/>
            <a:ext cx="4405200" cy="1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А. С. Пушкина «К ***» («Я помню чудное мгновенье...»), текст произведения
</a:t>
            </a:r>
            <a:endParaRPr lang="en-US" sz="7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Черты романтизма в произведении
</a:t>
            </a:r>
            <a:endParaRPr lang="en-US" sz="2212" dirty="0"/>
          </a:p>
        </p:txBody>
      </p:sp>
      <p:sp>
        <p:nvSpPr>
          <p:cNvPr id="4" name="Text 2"/>
          <p:cNvSpPr txBox="1"/>
          <p:nvPr/>
        </p:nvSpPr>
        <p:spPr>
          <a:xfrm>
            <a:off x="261700" y="2688700"/>
            <a:ext cx="30060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романтизма здесь характерны идеализация и тайна: любимая женщина показана как почти неземной образ, связанный с мечтой, красотой и вдохновением. Такой образ выше повседневности.
</a:t>
            </a:r>
            <a:endParaRPr lang="en-US" sz="1000" dirty="0"/>
          </a:p>
        </p:txBody>
      </p:sp>
      <p:sp>
        <p:nvSpPr>
          <p:cNvPr id="5" name="Text 3"/>
          <p:cNvSpPr txBox="1"/>
          <p:nvPr/>
        </p:nvSpPr>
        <p:spPr>
          <a:xfrm>
            <a:off x="3766805" y="2688700"/>
            <a:ext cx="30060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передаёт веру в то, что сильное чувство может пробудить человека после духовной пустоты. Поэтому тема любви соединяется с темой творческого подъёма и обновления души.
</a:t>
            </a:r>
            <a:endParaRPr lang="en-US" sz="1000" dirty="0"/>
          </a:p>
        </p:txBody>
      </p:sp>
      <p:sp>
        <p:nvSpPr>
          <p:cNvPr id="6" name="Text 4"/>
          <p:cNvSpPr txBox="1"/>
          <p:nvPr/>
        </p:nvSpPr>
        <p:spPr>
          <a:xfrm>
            <a:off x="261600" y="1382460"/>
            <a:ext cx="65112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важнее всего не внешний сюжет, а переживания лирического героя. Его душевное состояние показано как главное событие, а сама любовь становится силой, меняющей внутренний мир.
</a:t>
            </a:r>
            <a:endParaRPr lang="en-US" sz="98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смысловые части стихотворения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Круговая схема показывает, как текст движется от светлого воспоминания к печали и затем к новому внутреннему подъёму.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части выстроены симметрично, но финал звучит сильнее всего: именно он превращает личное воспоминание в победу чувства.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А. С. Пушкина «К ***» («Я помню чудное мгновенье...»); смысловое деление текста
</a:t>
            </a:r>
            <a:endParaRPr lang="en-US" sz="7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стихотворение легко запоминается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5851" y="1491950"/>
            <a:ext cx="27813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Яркое начало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строка сразу создаёт сильный образ и звучит как готовая цитата. Она задаёт тон всему стихотворению и помогает быстро запомнить его.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6097175" y="1491950"/>
            <a:ext cx="27813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Мелодичный финал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Звучные рифмы, плавный ритм и повторяющиеся интонации делают стихотворение похожим на песню. Поэтому его легко читать наизусть и узнавать с первых строк.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181513" y="1491950"/>
            <a:ext cx="27813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Понятный ход чувств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мысль развивается последовательно: встреча, разлука, тревога, новое пробуждение. Такая ясная цепочка переживаний делает текст лёгким для понимания и пересказа.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личного переживания к общему смыслу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биографический эпизод превращается в стихотворение о памяти, любви и вдохновении.
</a:t>
            </a:r>
            <a:endParaRPr lang="en-US" sz="111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08875" y="1905397"/>
            <a:ext cx="4873500" cy="1655557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5800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герой: какие качества он раскрывает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324825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показывает не события, а внутреннюю жизнь героя: как он чувствует, помнит, страдает и вновь оживает.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2812936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выглядит тонко чувствующим человеком: его память сохраняет любовь, а новое впечатление возвращает ему внутренние силы.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4008875" y="4268400"/>
            <a:ext cx="48735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А. С. Пушкина «К ***» («Я помню чудное мгновенье...»), анализ лирического героя
</a:t>
            </a:r>
            <a:endParaRPr lang="en-US" sz="7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600" y="2634646"/>
            <a:ext cx="4264500" cy="224885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17900" y="2634646"/>
            <a:ext cx="4264500" cy="224885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и музыка
</a:t>
            </a:r>
            <a:endParaRPr lang="en-US" sz="20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095400"/>
            <a:ext cx="33774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Стихи, которые хочется петь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«Я помню чудное мгновенье...» особая плавность: строки будто сами ложатся на мелодию. Именно поэтому текст так часто превращали в романс, где слова и музыка звучат как одно целое.
</a:t>
            </a:r>
            <a:endParaRPr lang="en-US" sz="1102" dirty="0"/>
          </a:p>
        </p:txBody>
      </p:sp>
      <p:sp>
        <p:nvSpPr>
          <p:cNvPr id="7" name="Text 3"/>
          <p:cNvSpPr txBox="1"/>
          <p:nvPr/>
        </p:nvSpPr>
        <p:spPr>
          <a:xfrm>
            <a:off x="4617900" y="1095400"/>
            <a:ext cx="33774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Романс как продолжение чувства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Музыкальная форма помогает передать то, что в стихотворении особенно важно: нежность, память и тихую радость встречи. Когда его исполняют, кажется, что перед слушателем не просто текст, а живая история сердца.
</a:t>
            </a:r>
            <a:endParaRPr lang="en-US" sz="110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стихотворение знаменитым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запоминаются первая строка и образ «гения чистой красоты»: они сразу связывают личное чувство с высокой поэзией.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выделяется не одним признаком, а их сочетанием: образность, звучание и цитируемость делают его частью культурной памяти.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А. С. Пушкина «К ***» («Я помню чудное мгновенье...»); литературоведческий анализ
</a:t>
            </a:r>
            <a:endParaRPr lang="en-US" sz="7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528950"/>
            <a:ext cx="86208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стихотворения
</a:t>
            </a:r>
            <a:endParaRPr lang="en-US" sz="22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в стихотворении не исчезает окончательно: она может замолчать, но остаётся в памяти и ждёт своего часа, чтобы снова ожить.
</a:t>
            </a:r>
            <a:endParaRPr lang="en-US" sz="986" dirty="0"/>
          </a:p>
        </p:txBody>
      </p:sp>
      <p:sp>
        <p:nvSpPr>
          <p:cNvPr id="4" name="Text 2"/>
          <p:cNvSpPr txBox="1"/>
          <p:nvPr/>
        </p:nvSpPr>
        <p:spPr>
          <a:xfrm>
            <a:off x="2463596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Встреча с любимой женщиной становится для героя моментом духовного пробуждения: он словно заново начинает чувствовать, видеть и верить.
</a:t>
            </a:r>
            <a:endParaRPr lang="en-US" sz="986" dirty="0"/>
          </a:p>
        </p:txBody>
      </p:sp>
      <p:sp>
        <p:nvSpPr>
          <p:cNvPr id="5" name="Text 3"/>
          <p:cNvSpPr txBox="1"/>
          <p:nvPr/>
        </p:nvSpPr>
        <p:spPr>
          <a:xfrm>
            <a:off x="4665597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любимой превращается в источник вдохновения, потому что именно он возвращает душе движение, свет и творческую силу.
</a:t>
            </a:r>
            <a:endParaRPr lang="en-US" sz="986" dirty="0"/>
          </a:p>
        </p:txBody>
      </p:sp>
      <p:sp>
        <p:nvSpPr>
          <p:cNvPr id="6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7" name="Text 5"/>
          <p:cNvSpPr txBox="1"/>
          <p:nvPr/>
        </p:nvSpPr>
        <p:spPr>
          <a:xfrm>
            <a:off x="6867599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показывает, что память о прекрасном способна поддерживать человека даже после разлуки и делать его жизнь внутренне богаче.
</a:t>
            </a:r>
            <a:endParaRPr lang="en-US" sz="98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читать это стихотворение сегодня
</a:t>
            </a:r>
            <a:endParaRPr lang="en-US" sz="24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стихотворение учит ценить память, красоту и силу чувства. Оно остаётся близким читателям, потому что говорит простыми словами о том, что важно каждому человеку.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2026-05-22T17:15:27Z</dcterms:created>
  <dcterms:modified xsi:type="dcterms:W3CDTF">2026-05-22T17:15:27Z</dcterms:modified>
</cp:coreProperties>
</file>