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Субрегионы Зарубежной Азии: Восточная, Южная и Юго-Восточная Азия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субрегиона, определяющие лицо современной Азии и мировой экономики.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рамки и состав субрегионов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Восточная, Южная и Юго-Восточная Азия различаются составом стран, масштабами и природными условиями, но вместе образуют единое историко-географическое пространство с тесными хозяйственными и культурными связями.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Природно-географическое положение Зарубежной Азии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2283552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 двух океанов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между Тихим и Индийским океанами, поэтому его положение особенно выгодно для морской торговли, международных перевозок и контроля над важными проливами и маршрутами.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77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освоение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277655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гор, равнин, побережий и островов делает природные условия крайне разнообразными: население и производство концентрируются там, где проще строить, транспортировать и обеспечивать водой.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71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барьеры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71654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Тибетское нагорье и островные дуги Тихого океана создают природные рубежи, ограничивают связи между районами и усиливают различия в расселении и хозяйстве.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65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речные системы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865652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Янцзы, Хуанхэ, Ганг, Брахмапутра и Меконг формируют густонаселённые долины и дельты, где сосредоточены города, ирригация, транспорт и интенсивное земледелие.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9650" y="2283551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Муссонная зона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2159651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лежит в области муссонного климата, где сезонные ветры определяют режим осадков, сельскохозяйственные циклы и условия жизни миллионов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природа, население и хозяйство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объединяет горные области, равнины, речные долины и протяжённые побережья, поэтому природные условия здесь резко различаются даже в пределах одной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Республика Корея задают тон в машиностроении, электронике, высоких технологиях и экспорте, формируя один из главных индустриальных узлов мира.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размещено неравномерно: наиболее плотно заселены прибрежные территории и долины рек, где сосредоточены рабочие места, университеты, научные центры и внешняя торговля.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каркас региона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сформировались крупнейшие мегаполисы, транспортные узлы и промышленные пояса, которые связывают внутренние районы с мировыми рынками и портами.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Азии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двумя демографическими гигантами и остальными странами хорошо показывает масштаб населения Азии в целом.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образуют демографическое ядро региона, а Индонезия, Пакистан и Бангладеш усиливают его мировое значение.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Population Prospects 2024; оценки на 2023 год.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6491" y="2501025"/>
            <a:ext cx="4130919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субрегионов по ключевым показателям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условия, плотность населения и структура экономики формируют разные модели развития в Восточной, Южной и Юго-Восточной Азии.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наиболее индустриальна, Южная Азия — наиболее демографически напряжённа, а Юго-Восточная Азия занимает промежуточное положение между аграрной и экспортно-промышленной моделью.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население усиливает спрос на жильё, образование, медицину и рабочие места, а различия между странами и районами особенно заметны.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6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млрд
</a:t>
            </a:r>
            <a:endParaRPr lang="en-US" sz="3996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Южной Азии, поэтому регион обладает огромным трудовым потенциалом и крупнейшим внутренним рынком.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Population Prospects 2024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хозяйства Южной Азии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от традиционной экономики к современному сервисно-промышленному росту.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морской мост между океанами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положение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Индийский и Тихий океаны, поэтому через его морские пути проходят грузы, энергия и продукция, важные для мировой торговли.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проливов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 и Южно-Китайское море имеют стратегическое значение, поскольку обеспечивают кратчайшие морские маршруты между крупнейшими рынками Азии и мира.
</a:t>
            </a:r>
            <a:endParaRPr lang="en-US" sz="776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мозаика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соседствуют тропические леса, вулканические острова, архипелаги и густонаселённые речные дельты, где сельское хозяйство и транспорт тесно связаны с водой.
</a:t>
            </a:r>
            <a:endParaRPr lang="en-US" sz="791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материк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включает как материковые страны, так и островные государства, что делает её природный и хозяйственный облик особенно разнообразным.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лидеры Юго-Восточной Азии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только масштаб экономики, но и различия в специализации: от финансов и логистики до промышленной сборки и услуг.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задаёт региональный стандарт в услугах, Индонезия выделяется масштабом, а Вьетнам и Таиланд усиливают экспортно-промышленный профиль региона.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сопоставления международных экономических обзоров Всемирного банка и АСЕАН; условный индекс для сравнительной визуализации.
</a:t>
            </a:r>
            <a:endParaRPr lang="en-US" sz="10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409593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9075" y="3429593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45625" y="3409593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9888" y="1860343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06438" y="1860343"/>
            <a:ext cx="36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природные ресурсы и природные риски
</a:t>
            </a:r>
            <a:endParaRPr lang="en-US" sz="2100" dirty="0"/>
          </a:p>
        </p:txBody>
      </p:sp>
      <p:sp>
        <p:nvSpPr>
          <p:cNvPr id="15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4621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режим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4621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муссоны приносят влажный воздух и обильные осадки, а зимний сезон во многих районах суше. Это создаёт благоприятные условия для рисоводства, но делает погоду резко сезонной.
</a:t>
            </a:r>
            <a:endParaRPr lang="en-US" sz="700" dirty="0"/>
          </a:p>
        </p:txBody>
      </p:sp>
      <p:sp>
        <p:nvSpPr>
          <p:cNvPr id="18" name="Text 4"/>
          <p:cNvSpPr txBox="1"/>
          <p:nvPr/>
        </p:nvSpPr>
        <p:spPr>
          <a:xfrm>
            <a:off x="62290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62290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располагает углём, нефтью, газом, оловом, медью, редкоземельными ресурсами, лесом и биоресурсами. Активное освоение этих богатств повышает экономическую роль Азии, но усиливает экологическую нагрузку.
</a:t>
            </a:r>
            <a:endParaRPr lang="en-US" sz="699" dirty="0"/>
          </a:p>
        </p:txBody>
      </p:sp>
      <p:sp>
        <p:nvSpPr>
          <p:cNvPr id="20" name="Text 6"/>
          <p:cNvSpPr txBox="1"/>
          <p:nvPr/>
        </p:nvSpPr>
        <p:spPr>
          <a:xfrm>
            <a:off x="334562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endParaRPr lang="en-US" sz="900" dirty="0"/>
          </a:p>
        </p:txBody>
      </p:sp>
      <p:sp>
        <p:nvSpPr>
          <p:cNvPr id="21" name="Text 7"/>
          <p:cNvSpPr txBox="1"/>
          <p:nvPr/>
        </p:nvSpPr>
        <p:spPr>
          <a:xfrm>
            <a:off x="334562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нагорья и островные дуги формируют природные барьеры, разделяют территории и ограничивают транспортные связи. Одновременно они создают контрастные ландшафты и усиливают различия в расселении.
</a:t>
            </a:r>
            <a:endParaRPr lang="en-US" sz="681" dirty="0"/>
          </a:p>
        </p:txBody>
      </p:sp>
      <p:sp>
        <p:nvSpPr>
          <p:cNvPr id="22" name="Text 8"/>
          <p:cNvSpPr txBox="1"/>
          <p:nvPr/>
        </p:nvSpPr>
        <p:spPr>
          <a:xfrm>
            <a:off x="478988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
</a:t>
            </a:r>
            <a:endParaRPr lang="en-US" sz="900" dirty="0"/>
          </a:p>
        </p:txBody>
      </p:sp>
      <p:sp>
        <p:nvSpPr>
          <p:cNvPr id="23" name="Text 9"/>
          <p:cNvSpPr txBox="1"/>
          <p:nvPr/>
        </p:nvSpPr>
        <p:spPr>
          <a:xfrm>
            <a:off x="478988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тайфуны, оползни, засухи и землетрясения регулярно осложняют жизнь населения. В густонаселённых долинах и прибрежных зонах ущерб от стихийных бедствий особенно велик.
</a:t>
            </a:r>
            <a:endParaRPr lang="en-US" sz="700" dirty="0"/>
          </a:p>
        </p:txBody>
      </p:sp>
      <p:sp>
        <p:nvSpPr>
          <p:cNvPr id="24" name="Text 10"/>
          <p:cNvSpPr txBox="1"/>
          <p:nvPr/>
        </p:nvSpPr>
        <p:spPr>
          <a:xfrm>
            <a:off x="190643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Тропическое земледелие
</a:t>
            </a:r>
            <a:endParaRPr lang="en-US" sz="900" dirty="0"/>
          </a:p>
        </p:txBody>
      </p:sp>
      <p:sp>
        <p:nvSpPr>
          <p:cNvPr id="25" name="Text 11"/>
          <p:cNvSpPr txBox="1"/>
          <p:nvPr/>
        </p:nvSpPr>
        <p:spPr>
          <a:xfrm>
            <a:off x="190643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поддерживает выращивание риса, чая, каучука, пальмового масла и других культур. От него зависит питание населения и экспортная специализация многих стран региона.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1983027"/>
            <a:ext cx="5093700" cy="21048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культурные традиции региона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религии региона и их культурное влияние в странах Восточной, Южной и Юго-Восточной Азии.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региона мозаична: одна и та же территория может сочетать разные традиции, а религия заметно влияет на архитектуру, праздники и повседневные нормы.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ЮНЕСКО и страноведческих источников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Города-миллионеры и крупнейшие агломерации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Шанхай, Дели и Бангкок формируют узлы, где сходятся железные дороги, аэропорты, порты и магистрали. Это ускоряет обмен товарами, людьми и идеями, но усиливает транспортную перегрузку.
</a:t>
            </a:r>
            <a:endParaRPr lang="en-US" sz="892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потенциал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исследовательские центры и инновационные кластеры делают крупные города главными площадками научного развития. Здесь быстрее внедряются новые технологии, формируется квалифицированная рабочая сила и растёт спрос на образование.
</a:t>
            </a:r>
            <a:endParaRPr lang="en-US" sz="775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вызовы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расширение мегаполисов порождает дефицит доступного жилья, рост цен на землю, загрязнение воздуха и неравномерность качества жизни. Особенно остро эти проблемы проявляются в районах с плотной застройкой.
</a:t>
            </a:r>
            <a:endParaRPr lang="en-US" sz="82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экономики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агломерациях сосредоточены банки, биржи, офисы международных компаний и высокотехнологичные предприятия. Городская концентрация капитала делает именно эти территории локомотивами национального роста.
</a:t>
            </a:r>
            <a:endParaRPr lang="en-US" sz="7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субрегионов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модель хозяйства: чем выше урбанизация и технологический уровень, тем заметнее доля промышленности и услуг.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сохраняет более аграрный профиль, Восточная Азия — наиболее индустриальный, а Юго-Восточная Азия занимает промежуточное положение.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ООН, Всемирного банка и национальной статистики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субрегионов в мировой экономике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Республика Корея входят в число крупнейших производителей электроники, автомобилей, стали и бытовой техники. Их экспорт задаёт стандарты для мировой промышленности и технологий.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участвуют в сборке продукции, поставках комплектующих и морской логистике. Порты и свободные экономические зоны делают его важным звеном глобальных цепочек поставок.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 Бангладеш усилили позиции в IT-услугах, фармацевтике, текстиле и аутсорсинге. Экономический рост здесь всё заметнее связан не только с заводами, но и с сервисными секторами.
</a:t>
            </a:r>
            <a:endParaRPr lang="en-US" sz="959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влияние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субрегионы Азии влияют на мировую торговлю, инвестиционные потоки, цены на сырьё и маршруты перевозок. Их роль выходит далеко за рамки региональной экономики.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урбанизация усиливают нагрузку на регион
</a:t>
            </a:r>
            <a:endParaRPr lang="en-US" sz="2075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демографического роста, урбанизации, инфраструктурной перегрузки и природных рисков в Восточной, Южной и Юго-Восточной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модернизации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ставка на технологии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выстроила экономику, основанную на машиностроении, электронике и высоких стандартах производства. После послевоенной модернизации страна сделала ставку на качество, инновации и экспорт, превратив крупные города и порты в узлы мировой промышленности.
</a:t>
            </a:r>
            <a:endParaRPr lang="en-US" sz="698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 Индия: ускорение роста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привлёк инвестиции в промышленность и включился в экспортные цепочки, а Индия усилила позиции в программных услугах и космических разработках. В обоих случаях модернизация опирается на образование, внешние рынки и рост городских центров.
</a:t>
            </a:r>
            <a:endParaRPr lang="en-US" sz="723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город-государство мирового класса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сумел использовать выгодное положение на морских путях и развил финансы, логистику и высокотехнологичные услуги. Современные порты, деловые кварталы и строгая городская политика сделали его одним из самых конкурентоспособных центров Азии.
</a:t>
            </a:r>
            <a:endParaRPr lang="en-US" sz="736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6463" y="2501025"/>
            <a:ext cx="3630973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субрегионов по специализации и развитию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национальная статистика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различаются субрегионы по хозяйственной специализации, уровню урбанизации и основным вызовам развития.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наиболее технологична, Южная Азия — наиболее демографически динамична, а Юго-Восточная Азия лучше всего встроена в трансграничную торговлю и производственные цепочки.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281" y="3498420"/>
            <a:ext cx="34875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0081" y="3534420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5868" y="3534420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0519" y="1758483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46306" y="1778483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значение и региональная интеграция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7" name="Text 2"/>
          <p:cNvSpPr txBox="1"/>
          <p:nvPr/>
        </p:nvSpPr>
        <p:spPr>
          <a:xfrm>
            <a:off x="318650" y="4029725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318650" y="4267153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контролируют значительную часть производства, транзита и потребления товаров. Их рынки влияют на мировые цепочки поставок, а решения крупных экономик быстро отражаются на международной конъюнктуре.
</a:t>
            </a:r>
            <a:endParaRPr lang="en-US" sz="700" dirty="0"/>
          </a:p>
        </p:txBody>
      </p:sp>
      <p:sp>
        <p:nvSpPr>
          <p:cNvPr id="19" name="Text 4"/>
          <p:cNvSpPr txBox="1"/>
          <p:nvPr/>
        </p:nvSpPr>
        <p:spPr>
          <a:xfrm>
            <a:off x="6167075" y="4029725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противоречия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167075" y="4267153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споры, миграция, конкуренция за ресурсы и различия в уровне развития остаются источниками напряжённости. Поэтому региональная политика здесь всегда сочетается с поиском компромиссов и баланса интересов.
</a:t>
            </a:r>
            <a:endParaRPr lang="en-US" sz="700" dirty="0"/>
          </a:p>
        </p:txBody>
      </p:sp>
      <p:sp>
        <p:nvSpPr>
          <p:cNvPr id="21" name="Text 6"/>
          <p:cNvSpPr txBox="1"/>
          <p:nvPr/>
        </p:nvSpPr>
        <p:spPr>
          <a:xfrm>
            <a:off x="3242863" y="4029725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3242863" y="4267153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АСЕАН, АТЭС, ШОС и двусторонние соглашения помогают развивать торговлю, координацию и инвестиции. Интеграция позволяет странам лучше решать общие задачи, не теряя самостоятельности.
</a:t>
            </a:r>
            <a:endParaRPr lang="en-US" sz="700" dirty="0"/>
          </a:p>
        </p:txBody>
      </p:sp>
      <p:sp>
        <p:nvSpPr>
          <p:cNvPr id="23" name="Text 8"/>
          <p:cNvSpPr txBox="1"/>
          <p:nvPr/>
        </p:nvSpPr>
        <p:spPr>
          <a:xfrm>
            <a:off x="4707512" y="2289787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4707512" y="2527216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автотрассы и морские линии связывают субрегионы с Китаем, Европой, Ближним Востоком и Тихоокеанским пространством. Такие коридоры ускоряют обмен товарами и укрепляют экономические связи.
</a:t>
            </a:r>
            <a:endParaRPr lang="en-US" sz="700" dirty="0"/>
          </a:p>
        </p:txBody>
      </p:sp>
      <p:sp>
        <p:nvSpPr>
          <p:cNvPr id="25" name="Text 10"/>
          <p:cNvSpPr txBox="1"/>
          <p:nvPr/>
        </p:nvSpPr>
        <p:spPr>
          <a:xfrm>
            <a:off x="1783300" y="2289787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endParaRPr lang="en-US" sz="900" dirty="0"/>
          </a:p>
        </p:txBody>
      </p:sp>
      <p:sp>
        <p:nvSpPr>
          <p:cNvPr id="26" name="Text 11"/>
          <p:cNvSpPr txBox="1"/>
          <p:nvPr/>
        </p:nvSpPr>
        <p:spPr>
          <a:xfrm>
            <a:off x="1783300" y="2527216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пролив, Южно-Китайское море и другие водные коридоры имеют стратегическое значение для перевозок нефти, сырья и готовой продукции. Безопасность этих путей важна для всей мировой экономики.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единое пространство разнообразия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Восточная, Южная и Юго-Восточная Азия различаются по природе, населению и хозяйству, но вместе формируют мощный центр мировой экономики, где будущее определяют модернизация, сотрудничество и экологическая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2026-06-03T00:17:22Z</dcterms:created>
  <dcterms:modified xsi:type="dcterms:W3CDTF">2026-06-03T00:17:22Z</dcterms:modified>
</cp:coreProperties>
</file>