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2600" y="90464"/>
            <a:ext cx="8980800" cy="25784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791" y="3032379"/>
            <a:ext cx="8940600" cy="98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4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Российская Федерация в 1992—2014 годах: реформы, кризисы, стабилизация
</a:t>
            </a:r>
            <a:endParaRPr lang="en-US" sz="3435" dirty="0"/>
          </a:p>
        </p:txBody>
      </p:sp>
      <p:sp>
        <p:nvSpPr>
          <p:cNvPr id="7" name="Text 1"/>
          <p:cNvSpPr txBox="1"/>
          <p:nvPr/>
        </p:nvSpPr>
        <p:spPr>
          <a:xfrm>
            <a:off x="215966" y="4378800"/>
            <a:ext cx="3116100" cy="6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постсоветского шока к новой системе государства, экономики и внешней политики.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88941" y="2724267"/>
            <a:ext cx="2046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контекст начала 1990-х годов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241825" y="1861250"/>
            <a:ext cx="4155000" cy="23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распада СССР Россия столкнулась с разрывом хозяйственных связей, дефицитом бюджета и спадом производства. В 1992 году стартовала либерализация цен: инфляция резко выросла, а сбережения обесценились. Общество переживало рост недоверия и неопределённости при переходе к рынку.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90000" y="1437258"/>
            <a:ext cx="3440100" cy="24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Либерализация цен начала 1992 года мгновенно изменила стоимость товаров и услуг, а доходы населения росли медленнее цен. Ваучерная приватизация сформировала новых частных собственников. Параллельно распространились неплатежи, сократились дотации, росли безработица и теневая занятость.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4574287" y="1060551"/>
            <a:ext cx="4328700" cy="142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8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2600%
</a:t>
            </a:r>
            <a:endParaRPr lang="en-US" sz="7817" dirty="0"/>
          </a:p>
        </p:txBody>
      </p:sp>
      <p:sp>
        <p:nvSpPr>
          <p:cNvPr id="7" name="Text 3"/>
          <p:cNvSpPr txBox="1"/>
          <p:nvPr/>
        </p:nvSpPr>
        <p:spPr>
          <a:xfrm>
            <a:off x="4574425" y="2547400"/>
            <a:ext cx="4328700" cy="17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уровень инфляции в 1992 году усилил обесценивание денег и подорвал реальную покупательную способность населения.
</a:t>
            </a:r>
            <a:endParaRPr lang="en-US" sz="2234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251233"/>
            <a:ext cx="34401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Официальные статистические обзоры по инфляции в РФ за 1992 год (статистические публикации Росстата/Госкомстата РФ).
</a:t>
            </a:r>
            <a:endParaRPr lang="en-US" sz="50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000" y="1547409"/>
            <a:ext cx="8964000" cy="3286482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1993 год: от конституционного конфликта к новой модели разделения властей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90000" y="955050"/>
            <a:ext cx="8964000" cy="3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ключевых решений и последствий по событиям октября 1993 года и Конституции РФ 1993 года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3352" y="1037025"/>
            <a:ext cx="1755046" cy="1885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43450" y="3037588"/>
            <a:ext cx="1755000" cy="192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4862" y="2046576"/>
            <a:ext cx="1755046" cy="1885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Государственная символика новой России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204100" y="117310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Белый–синий–красный как сигнал обновления
</a:t>
            </a:r>
            <a:pPr algn="l" indent="0" marL="0">
              <a:lnSpc>
                <a:spcPct val="115000"/>
              </a:lnSpc>
              <a:buNone/>
            </a:pPr>
            <a:r>
              <a:rPr lang="en-US" sz="3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Трёхцветный флаг стал видимым знаком новой государственности. Его утверждение в 1990-е годы сопровождалось обращением к исторической традиции, а не к советскому символическому коду. Флаг начал восприниматься как символ страны, меняющей свою идентичность.
</a:t>
            </a:r>
            <a:endParaRPr lang="en-US" sz="1289" dirty="0"/>
          </a:p>
        </p:txBody>
      </p:sp>
      <p:sp>
        <p:nvSpPr>
          <p:cNvPr id="9" name="Text 2"/>
          <p:cNvSpPr txBox="1"/>
          <p:nvPr/>
        </p:nvSpPr>
        <p:spPr>
          <a:xfrm>
            <a:off x="204100" y="320085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Двуглавый орёл и возвращение исторической преемственности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3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двуглавого орла подчёркивало преемственность российской государственности. Этот образ связывали с историей имперской символики, но в новом политическом контексте он работал как знак устойчивости и роли государства. Так формировалась общая «визуальная рамка» новой России.
</a:t>
            </a:r>
            <a:endParaRPr lang="en-US" sz="1201" dirty="0"/>
          </a:p>
        </p:txBody>
      </p:sp>
      <p:sp>
        <p:nvSpPr>
          <p:cNvPr id="10" name="Text 3"/>
          <p:cNvSpPr txBox="1"/>
          <p:nvPr/>
        </p:nvSpPr>
        <p:spPr>
          <a:xfrm>
            <a:off x="4777910" y="2192675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Гимн: узнаваемый мотив и обновлённый текст
</a:t>
            </a:r>
            <a:pPr algn="l" indent="0" marL="0">
              <a:lnSpc>
                <a:spcPct val="115000"/>
              </a:lnSpc>
              <a:buNone/>
            </a:pPr>
            <a:r>
              <a:rPr lang="en-US" sz="3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Гимн на музыку Александрова с новым текстом (утверждённым позже) закрепил идею преемственности и единства. Музыка стала хорошо узнаваемой ещё по советскому периоду, а изменение текста отражало новый поворот. Символика помогала обществу закреплять общий язык государства.
</a:t>
            </a:r>
            <a:endParaRPr lang="en-US" sz="1289" dirty="0"/>
          </a:p>
        </p:txBody>
      </p:sp>
      <p:sp>
        <p:nvSpPr>
          <p:cNvPr id="11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0300" y="1400100"/>
            <a:ext cx="5426700" cy="28969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Социально-экономические показатели 1990-х годов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6086175" y="1295910"/>
            <a:ext cx="28173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Упрощённая сводка динамики: инфляция и доходы; затем промышленность и рубль; и, отдельно, бедность как индикатор социальной напряжённости.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086175" y="3101358"/>
            <a:ext cx="28173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 рынку сопровождался глубоким спадом и скачками цен, однако к рубежу 2000 года появились признаки постепенной стабилизации и восстановления.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30300" y="4608075"/>
            <a:ext cx="54267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Сводные данные статистических публикаций Росстата/Госкомстата РФ и справочных материалов по макроэкономической динамике 1990-х годов.
</a:t>
            </a:r>
            <a:endParaRPr lang="en-US" sz="625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Федерализм и отношения центра с регионами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263175" y="1573300"/>
            <a:ext cx="2084400" cy="146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1990-е: договорная модель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заключал договоры о разграничении полномочий, а регионы получали неодинаковую степень самостоятельности. Разброс практик усложнял единство правового пространства.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679275" y="1573300"/>
            <a:ext cx="2084400" cy="146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2000-х: курс на централизацию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Появились федеральные округа, были назначены полномочные представители президента. Контроль над регионами усилился, а управляемость стала более системной.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095375" y="1573300"/>
            <a:ext cx="2084400" cy="146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более унифицированные правила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Сдвиг к единой вертикали уменьшал вариативность региональной политики, меняя баланс между самостоятельностью субъектов и возможностями центра.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" y="1179428"/>
            <a:ext cx="5597100" cy="34582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динамика России в 1992—2014 годах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5972125" y="125957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показывает: спад в 1990-х, восстановление после 1998-го и заметное ухудшение в 2009-м на фоне мирового кризиса.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972125" y="306502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 разных внешних шоках общий вектор 2000-х — устойчивее, чем 1990-е. Критические точки — 1998 и 2008–2009 годы.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Наглядная схема по логике динамики, описанной в презентации; для точных цифр требуется привязка к конкретным макроисточникам (Росстат, Всемирный банк, МВФ).
</a:t>
            </a:r>
            <a:endParaRPr lang="en-US" sz="593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8105" y="2134239"/>
            <a:ext cx="244327" cy="2443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34688" y="2147912"/>
            <a:ext cx="244327" cy="2171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21271" y="2134338"/>
            <a:ext cx="244327" cy="24432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07854" y="2147912"/>
            <a:ext cx="244327" cy="21718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 1998 года и его последствия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48105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Дефолт 17 августа 1998 года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Объявление дефолта по государственным обязательствам резко изменило ожидания рынков. Для экономики это означало рост неопределённости и удар по доверии к финансовым инструментам.
</a:t>
            </a:r>
            <a:endParaRPr lang="en-US" sz="1121" dirty="0"/>
          </a:p>
        </p:txBody>
      </p:sp>
      <p:sp>
        <p:nvSpPr>
          <p:cNvPr id="10" name="Text 3"/>
          <p:cNvSpPr txBox="1"/>
          <p:nvPr/>
        </p:nvSpPr>
        <p:spPr>
          <a:xfrm>
            <a:off x="2434678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Девальвация рубля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 сопровождался резким ухудшением курса национальной валюты. Импорт подорожал, что усилило инфляционное давление и сделало многие товары менее доступными.
</a:t>
            </a:r>
            <a:endParaRPr lang="en-US" sz="1121" dirty="0"/>
          </a:p>
        </p:txBody>
      </p:sp>
      <p:sp>
        <p:nvSpPr>
          <p:cNvPr id="11" name="Text 4"/>
          <p:cNvSpPr txBox="1"/>
          <p:nvPr/>
        </p:nvSpPr>
        <p:spPr>
          <a:xfrm>
            <a:off x="4621251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Банковские проблемы и дефицит ликвидности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банки столкнулись с нехваткой ликвидности. Сбережения граждан обесценивались, а финансовая система на время стала менее предсказуемой.
</a:t>
            </a:r>
            <a:endParaRPr lang="en-US" sz="1121" dirty="0"/>
          </a:p>
        </p:txBody>
      </p:sp>
      <p:sp>
        <p:nvSpPr>
          <p:cNvPr id="12" name="Text 5"/>
          <p:cNvSpPr txBox="1"/>
          <p:nvPr/>
        </p:nvSpPr>
        <p:spPr>
          <a:xfrm>
            <a:off x="6807824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Стимул для импортозамещения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Подорожание импорта изменило конкурентные условия. Отечественные предприятия получили дополнительный повод расширять производство и искать новые рынки сбыта.
</a:t>
            </a:r>
            <a:endParaRPr lang="en-US" sz="112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5232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2000 года усилилась «вертикаль власти»: регионы стали управляться более предсказуемо через федеральные институты. Это повысило управляемость, но одновременно сократило пространство для разнобоя в политических практиках.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Приход В. В. Путина и изменение политической системы
</a:t>
            </a:r>
            <a:endParaRPr lang="en-US" sz="2800" dirty="0"/>
          </a:p>
        </p:txBody>
      </p:sp>
      <p:sp>
        <p:nvSpPr>
          <p:cNvPr id="5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480017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исполнительной власти и влияние силовых структур заметно возросли. Центр активнее задавал правила игры, а механизмы принятия решений стали более сосредоточенными на верхнем уровне.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5232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общественной жизни увеличилась роль крупных федеральных телеканалов. Информационная повестка становилась более унифицированной, а конкуренция между источниками политической интерпретации — слабее.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480017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уменьшалась конкурентность партийной системы: позиции доминирующей политической силы укреплялись. При этом гражданское участие сохранялось, но чаще происходило в рамках более контролируемых процедур.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000" y="1547409"/>
            <a:ext cx="8964000" cy="3286482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Экономический рост 2000-х: как работала связка «сырьё — доходы — бюджет»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90000" y="955050"/>
            <a:ext cx="8964000" cy="3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периода 2000-х годов: рост экспортной выручки (нефть и газ) → укрепление финансов → перераспределение в социальную сферу и инфраструктуру.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" y="1179428"/>
            <a:ext cx="5597100" cy="34582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изменения в 2000-е годы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5972125" y="125957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фоне роста доходов усилилась ориентация домохозяйств на потребление: расширились покупки товаров длительного пользования и платежи в рассрочку.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972125" y="306502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 качественным индикаторам указывают: улучшение условий жизни шло неравномерно — быстрее в крупных городах, медленнее в регионах.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сведений социально-экономических наблюдений 2000-х годов (точные значения в одном источнике могут различаться).
</a:t>
            </a:r>
            <a:endParaRPr lang="en-US" sz="71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0777" y="2026800"/>
            <a:ext cx="209400" cy="20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76125" y="2047740"/>
            <a:ext cx="209400" cy="1675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11474" y="2026800"/>
            <a:ext cx="209400" cy="2094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армии, образования и социальной сферы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587038" y="2020661"/>
            <a:ext cx="2245500" cy="15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Модернизация Вооружённых сил
</a:t>
            </a:r>
            <a:pPr algn="l" indent="0" marL="0">
              <a:lnSpc>
                <a:spcPct val="115000"/>
              </a:lnSpc>
              <a:buNone/>
            </a:pPr>
            <a:r>
              <a:rPr lang="en-US" sz="5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второй половине 2000-х обновлялись управленческие подходы, менялись принципы оснащения и подготовки. Целью было повышение боеспособности, организационной устойчивости и управляемости войск.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3622387" y="2020661"/>
            <a:ext cx="2245500" cy="15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ЕГЭ в образовании
</a:t>
            </a:r>
            <a:pPr algn="l" indent="0" marL="0">
              <a:lnSpc>
                <a:spcPct val="115000"/>
              </a:lnSpc>
              <a:buNone/>
            </a:pPr>
            <a:r>
              <a:rPr lang="en-US" sz="5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Единый государственный экзамен стал формой государственной итоговой аттестации и одновременно маршрутом поступления в вузы. Это должно было сделать правила отбора более прозрачными и сопоставимыми.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6657713" y="2020661"/>
            <a:ext cx="2245500" cy="15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Здравоохранение и бюджетные расходы
</a:t>
            </a:r>
            <a:pPr algn="l" indent="0" marL="0">
              <a:lnSpc>
                <a:spcPct val="115000"/>
              </a:lnSpc>
              <a:buNone/>
            </a:pPr>
            <a:r>
              <a:rPr lang="en-US" sz="5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Реформировались механизмы финансирования и распределения средств на социальные нужды. Решения сопровождались спорами: обсуждались качество услуг и доступность поддержки для разных групп.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Внешняя политика России в 1992—2014 годах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86900" y="1424087"/>
            <a:ext cx="38724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Постсоветские связи и поиск баланса влияния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стремилась удерживать влияние на постсоветском пространстве и участвовала в интеграционных форматах, включая СНГ и ОДКБ. Параллельно развивались контакты с ЕС, США и Китаем, но повестка часто сталкивалась с разными интересами сторон.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286900" y="3271624"/>
            <a:ext cx="38724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Отношения с крупными центрами и усиление самостоятельности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мере приближения 2010-х годов внешняя политика становилась более самостоятельной и заметнее ориентировалась на защиту национальных интересов. Противоречия сохранялись, в частности, вокруг расширения НАТО и статуса соседних государств.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6725" y="1764462"/>
            <a:ext cx="5597100" cy="228822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двух этапов: 1992—1999 и 2000—2014 годы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263825" y="1295900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 «поиска модели» к более устойчивому экономическому росту сочетался с централизацией управления и изменением внешнеполитической линии.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63825" y="3101350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Ключевая разница — переход от глубокой турбулентности к управляемой системе, где рост поддерживался более устойчивыми институтами и ресурсной базой, но конкуренция оставалась ограниченной.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3456725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Сводное обобщение по периодизации реформ и политико-экономических процессов (без привязки к одной статистической серии).
</a:t>
            </a:r>
            <a:endParaRPr lang="en-US" sz="72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" y="1179428"/>
            <a:ext cx="5597100" cy="34582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структура и участие граждан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5972125" y="125957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Укрепление доминирующей политической силы сопровождалось ростом роли исполнительной власти. Граждане сохраняли участие, но реальное поле альтернатив постепенно сужалось.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972125" y="306502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Тенденция к централизации отражалась и на политическом спектре: меньше конкуренции означает иной характер участия, даже при сохранении электоральной активности.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Обобщенные наблюдения динамики политических показателей за 2000-е годы (точные значения зависят от выбранных электоральных источников и методики).
</a:t>
            </a:r>
            <a:endParaRPr lang="en-US" sz="59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1990-е и 2000-е телевидение оставалось главным каналом массовой информации. Оно формировало общую повестку и задавало единые культурные ориентиры для значительной части населения.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24435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распространением интернета и развитием рекламы изменились привычки: новости стали доступнее, а потребительское поведение — разнообразнее. Появлялись новые форматы массовой культуры и способы продвижения.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1870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городах усилилась мобильность населения: менялись представления об успехе, росла ориентация на личное благосостояние. Культурное пространство расширялось за счет новых площадок и продуктов рынка.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Культура, медиа и повседневная жизнь
</a:t>
            </a:r>
            <a:endParaRPr lang="en-US" sz="2800" dirty="0"/>
          </a:p>
        </p:txBody>
      </p:sp>
      <p:sp>
        <p:nvSpPr>
          <p:cNvPr id="8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5232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Экономический рост 2000-х сопровождался высокой зависимостью от экспорта сырья. Такая модель делает бюджет и занятость чувствительными к колебаниям мировых цен и спроса.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и противоречия развития
</a:t>
            </a:r>
            <a:endParaRPr lang="en-US" sz="2800" dirty="0"/>
          </a:p>
        </p:txBody>
      </p:sp>
      <p:sp>
        <p:nvSpPr>
          <p:cNvPr id="5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480017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Сохранялись региональные различия между крупными центрами и периферией, а также сохранялось неравенство доходов. В политике конкуренция постепенно сокращалась, что влияло на качество публичной дискуссии.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5232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Дополнительные риски были связаны с коррупционными практиками и качеством институтов. Это затрудняло модернизацию экономики и снижало доверие к механизмам справедливого распределения возможностей.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480017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Требовали решения и вопросы социальной справедливости: как обеспечить устойчивую поддержку тем, кто сталкивается с ограничениями в доступе к качественным услугам и гарантиям.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000" y="1547409"/>
            <a:ext cx="8964000" cy="3286482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2014 год: смена внутренней и внешней повестки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90000" y="955050"/>
            <a:ext cx="8964000" cy="3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Связка событий 2014 года: кризис вокруг Украины → присоединение Крыма → санкции и ухудшение отношений → патриотическая мобилизация → новая фаза конфронтации.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700" y="2441308"/>
            <a:ext cx="9033600" cy="2655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625" y="1678825"/>
            <a:ext cx="4833000" cy="71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1992—2014 годы Россия прошла путь от постсоветского кризиса к более централизованному государству с восстановленной экономикой. Итоги сопровождались устойчивостью институтов, но сохранились сырьевая зависимость, неравенство и конфликты внешней повестки.
</a:t>
            </a:r>
            <a:endParaRPr lang="en-US" sz="1142" dirty="0"/>
          </a:p>
        </p:txBody>
      </p:sp>
      <p:sp>
        <p:nvSpPr>
          <p:cNvPr id="5" name="Text 1"/>
          <p:cNvSpPr txBox="1"/>
          <p:nvPr/>
        </p:nvSpPr>
        <p:spPr>
          <a:xfrm>
            <a:off x="88625" y="501700"/>
            <a:ext cx="8940600" cy="10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развития России в 1992—2014 годах
</a:t>
            </a:r>
            <a:endParaRPr lang="en-US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2026-05-12T19:10:19Z</dcterms:created>
  <dcterms:modified xsi:type="dcterms:W3CDTF">2026-05-12T19:10:19Z</dcterms:modified>
</cp:coreProperties>
</file>