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3275" y="555046"/>
            <a:ext cx="4294200" cy="37364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0875" y="702600"/>
            <a:ext cx="4294200" cy="3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 зрения и зрительный анализатор: обзор и ключевые темы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строение глаза, функции зрения, обработку информации и защиту глаз.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47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45225" y="590200"/>
            <a:ext cx="3933300" cy="3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изучать орган зрения?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 — сложный орган, через который мы получаем около 80% информации. В период активного учёбы и использования гаджетов особенно важно беречь зрение и понимать его работу.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700" y="1393692"/>
            <a:ext cx="2192700" cy="1794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8950" y="1393714"/>
            <a:ext cx="2229900" cy="17943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7375" y="1393714"/>
            <a:ext cx="2229900" cy="17943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51189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Включает веки, ресницы и слёзные железы. Веки защищают глаз от повреждений и пересыхания, ресницы задерживают пыль, а слёзные железы увлажняют поверхность глаза.
</a:t>
            </a:r>
            <a:endParaRPr lang="en-US" sz="960" dirty="0"/>
          </a:p>
        </p:txBody>
      </p:sp>
      <p:sp>
        <p:nvSpPr>
          <p:cNvPr id="10" name="Text 2"/>
          <p:cNvSpPr txBox="1"/>
          <p:nvPr/>
        </p:nvSpPr>
        <p:spPr>
          <a:xfrm>
            <a:off x="651190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Вспомогательный аппарат глаза
</a:t>
            </a:r>
            <a:endParaRPr lang="en-US" sz="1375" dirty="0"/>
          </a:p>
        </p:txBody>
      </p:sp>
      <p:sp>
        <p:nvSpPr>
          <p:cNvPr id="11" name="Text 3"/>
          <p:cNvSpPr txBox="1"/>
          <p:nvPr/>
        </p:nvSpPr>
        <p:spPr>
          <a:xfrm>
            <a:off x="3531963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аппарат зрения — глазное яблоко — располагается в глазнице черепа и содержит все структуры, ответственные за восприятие света и формирование изображения.
</a:t>
            </a:r>
            <a:endParaRPr lang="en-US" sz="1025" dirty="0"/>
          </a:p>
        </p:txBody>
      </p:sp>
      <p:sp>
        <p:nvSpPr>
          <p:cNvPr id="12" name="Text 4"/>
          <p:cNvSpPr txBox="1"/>
          <p:nvPr/>
        </p:nvSpPr>
        <p:spPr>
          <a:xfrm>
            <a:off x="3531963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Глазное яблоко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378718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Вспомогательный аппарат обеспечивает защиту, комфорт и поддержку работы глаза, сохраняя прозрачность и правильное функционирование основной части органа.
</a:t>
            </a:r>
            <a:endParaRPr lang="en-US" sz="1048" dirty="0"/>
          </a:p>
        </p:txBody>
      </p:sp>
      <p:sp>
        <p:nvSpPr>
          <p:cNvPr id="14" name="Text 6"/>
          <p:cNvSpPr txBox="1"/>
          <p:nvPr/>
        </p:nvSpPr>
        <p:spPr>
          <a:xfrm>
            <a:off x="6378719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вспомогательных структур
</a:t>
            </a:r>
            <a:endParaRPr lang="en-US" sz="1345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органа зрения: основные компоненты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26" y="1282675"/>
            <a:ext cx="2489147" cy="2708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8189" y="1282675"/>
            <a:ext cx="2489147" cy="270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4501" y="1282675"/>
            <a:ext cx="2489147" cy="270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5000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Склера придаёт форму глазу и защищает внутренние структуры. Роговица — прозрачная часть наружной оболочки — служит первой линзой, преломляющей световые лучи.
</a:t>
            </a:r>
            <a:endParaRPr lang="en-US" sz="659" dirty="0"/>
          </a:p>
        </p:txBody>
      </p:sp>
      <p:sp>
        <p:nvSpPr>
          <p:cNvPr id="10" name="Text 2"/>
          <p:cNvSpPr txBox="1"/>
          <p:nvPr/>
        </p:nvSpPr>
        <p:spPr>
          <a:xfrm>
            <a:off x="435000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Наружная оболочка: защита и преломление света
</a:t>
            </a:r>
            <a:endParaRPr lang="en-US" sz="1072" dirty="0"/>
          </a:p>
        </p:txBody>
      </p:sp>
      <p:sp>
        <p:nvSpPr>
          <p:cNvPr id="11" name="Text 3"/>
          <p:cNvSpPr txBox="1"/>
          <p:nvPr/>
        </p:nvSpPr>
        <p:spPr>
          <a:xfrm>
            <a:off x="3313825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Сосудистая оболочка снабжает глаз кровью. Радужка регулирует диаметр зрачка, контролируя количество света, а ресничное тело отвечает за аккомодацию.
</a:t>
            </a:r>
            <a:endParaRPr lang="en-US" sz="754" dirty="0"/>
          </a:p>
        </p:txBody>
      </p:sp>
      <p:sp>
        <p:nvSpPr>
          <p:cNvPr id="12" name="Text 4"/>
          <p:cNvSpPr txBox="1"/>
          <p:nvPr/>
        </p:nvSpPr>
        <p:spPr>
          <a:xfrm>
            <a:off x="3313825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оболочка: питание и регулирование света
</a:t>
            </a:r>
            <a:endParaRPr lang="en-US" sz="1072" dirty="0"/>
          </a:p>
        </p:txBody>
      </p:sp>
      <p:sp>
        <p:nvSpPr>
          <p:cNvPr id="13" name="Text 5"/>
          <p:cNvSpPr txBox="1"/>
          <p:nvPr/>
        </p:nvSpPr>
        <p:spPr>
          <a:xfrm>
            <a:off x="6186200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Сетчатка содержит фоторецепторы, которые преобразуют свет в нервные сигналы. Это основа зрения и передачи информации в мозг.
</a:t>
            </a:r>
            <a:endParaRPr lang="en-US" sz="821" dirty="0"/>
          </a:p>
        </p:txBody>
      </p:sp>
      <p:sp>
        <p:nvSpPr>
          <p:cNvPr id="14" name="Text 6"/>
          <p:cNvSpPr txBox="1"/>
          <p:nvPr/>
        </p:nvSpPr>
        <p:spPr>
          <a:xfrm>
            <a:off x="6186200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оболочка: восприятие света
</a:t>
            </a:r>
            <a:endParaRPr lang="en-US" sz="1072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Оболочки глаза: функции каждой из трёх слоёв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7470" y="1393300"/>
            <a:ext cx="1586609" cy="174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1775" y="1393300"/>
            <a:ext cx="1480949" cy="1745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8611" y="1393300"/>
            <a:ext cx="1586578" cy="1795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61146" y="1393300"/>
            <a:ext cx="1525258" cy="1745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513187" y="3727900"/>
            <a:ext cx="1731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Прозрачная выпуклая поверхность глаза, которая преломляет и направляет свет. Её прозрачность — залог чёткого зрения.
</a:t>
            </a:r>
            <a:endParaRPr lang="en-US" sz="1065" dirty="0"/>
          </a:p>
        </p:txBody>
      </p:sp>
      <p:sp>
        <p:nvSpPr>
          <p:cNvPr id="12" name="Text 2"/>
          <p:cNvSpPr txBox="1"/>
          <p:nvPr/>
        </p:nvSpPr>
        <p:spPr>
          <a:xfrm>
            <a:off x="513187" y="3188550"/>
            <a:ext cx="1731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8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Роговица — первый фильтр света
</a:t>
            </a:r>
            <a:endParaRPr lang="en-US" sz="1348" dirty="0"/>
          </a:p>
        </p:txBody>
      </p:sp>
      <p:sp>
        <p:nvSpPr>
          <p:cNvPr id="13" name="Text 3"/>
          <p:cNvSpPr txBox="1"/>
          <p:nvPr/>
        </p:nvSpPr>
        <p:spPr>
          <a:xfrm>
            <a:off x="2631373" y="3727900"/>
            <a:ext cx="1731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Жидкость между роговицей и хрусталиком, поддерживающая давление и питание тканей, обеспечивая прозрачность и здоровье глазного яблока.
</a:t>
            </a:r>
            <a:endParaRPr lang="en-US" sz="1035" dirty="0"/>
          </a:p>
        </p:txBody>
      </p:sp>
      <p:sp>
        <p:nvSpPr>
          <p:cNvPr id="14" name="Text 4"/>
          <p:cNvSpPr txBox="1"/>
          <p:nvPr/>
        </p:nvSpPr>
        <p:spPr>
          <a:xfrm>
            <a:off x="2631373" y="3188550"/>
            <a:ext cx="1731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Водянистая влага — поддержка формы
</a:t>
            </a:r>
            <a:endParaRPr lang="en-US" sz="1325" dirty="0"/>
          </a:p>
        </p:txBody>
      </p:sp>
      <p:sp>
        <p:nvSpPr>
          <p:cNvPr id="15" name="Text 5"/>
          <p:cNvSpPr txBox="1"/>
          <p:nvPr/>
        </p:nvSpPr>
        <p:spPr>
          <a:xfrm>
            <a:off x="4737348" y="3727900"/>
            <a:ext cx="1731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Гибкая линза, которая изменяет форму для фокусировки изображения на сетчатке, позволяя видеть предметы на разном расстоянии.
</a:t>
            </a:r>
            <a:endParaRPr lang="en-US" sz="1048" dirty="0"/>
          </a:p>
        </p:txBody>
      </p:sp>
      <p:sp>
        <p:nvSpPr>
          <p:cNvPr id="16" name="Text 6"/>
          <p:cNvSpPr txBox="1"/>
          <p:nvPr/>
        </p:nvSpPr>
        <p:spPr>
          <a:xfrm>
            <a:off x="4737348" y="3188550"/>
            <a:ext cx="1731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6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Хрусталик — регулируется для фокусировки
</a:t>
            </a:r>
            <a:endParaRPr lang="en-US" sz="1016" dirty="0"/>
          </a:p>
        </p:txBody>
      </p:sp>
      <p:sp>
        <p:nvSpPr>
          <p:cNvPr id="17" name="Text 7"/>
          <p:cNvSpPr txBox="1"/>
          <p:nvPr/>
        </p:nvSpPr>
        <p:spPr>
          <a:xfrm>
            <a:off x="6862600" y="3727900"/>
            <a:ext cx="1731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Гелеобразное вещество, заполняющее глазное яблоко, поддерживает форму и пропускает свет к сетчатке без искажений.
</a:t>
            </a:r>
            <a:endParaRPr lang="en-US" sz="1127" dirty="0"/>
          </a:p>
        </p:txBody>
      </p:sp>
      <p:sp>
        <p:nvSpPr>
          <p:cNvPr id="18" name="Text 8"/>
          <p:cNvSpPr txBox="1"/>
          <p:nvPr/>
        </p:nvSpPr>
        <p:spPr>
          <a:xfrm>
            <a:off x="6862600" y="3188550"/>
            <a:ext cx="1731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Стекловидное тело — сохранение объёма глаза
</a:t>
            </a:r>
            <a:endParaRPr lang="en-US" sz="1065" dirty="0"/>
          </a:p>
        </p:txBody>
      </p:sp>
      <p:sp>
        <p:nvSpPr>
          <p:cNvPr id="19" name="Text 9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Прозрачные среды глаза и их роль в оптике vision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4208" y="1307700"/>
            <a:ext cx="1842634" cy="258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4933" y="1307800"/>
            <a:ext cx="1842634" cy="2581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8831" y="1307800"/>
            <a:ext cx="1794741" cy="2581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85183" y="1307800"/>
            <a:ext cx="1842634" cy="2581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513175" y="4192175"/>
            <a:ext cx="1731000" cy="4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рецепторы активны при слабом освещении, отвечают за чёрно-белое восприятие и помогают ориентироваться в темноте.
</a:t>
            </a:r>
            <a:endParaRPr lang="en-US" sz="798" dirty="0"/>
          </a:p>
        </p:txBody>
      </p:sp>
      <p:sp>
        <p:nvSpPr>
          <p:cNvPr id="12" name="Text 2"/>
          <p:cNvSpPr txBox="1"/>
          <p:nvPr/>
        </p:nvSpPr>
        <p:spPr>
          <a:xfrm>
            <a:off x="513175" y="3888900"/>
            <a:ext cx="1731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6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Палочки — ночное зрение и светочувствительность
</a:t>
            </a:r>
            <a:endParaRPr lang="en-US" sz="896" dirty="0"/>
          </a:p>
        </p:txBody>
      </p:sp>
      <p:sp>
        <p:nvSpPr>
          <p:cNvPr id="13" name="Text 3"/>
          <p:cNvSpPr txBox="1"/>
          <p:nvPr/>
        </p:nvSpPr>
        <p:spPr>
          <a:xfrm>
            <a:off x="2631365" y="4192175"/>
            <a:ext cx="1731000" cy="4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Сосредоточены в центральной части сетчатки, позволяют видеть цвета и детали при дневном свете.
</a:t>
            </a:r>
            <a:endParaRPr lang="en-US" sz="840" dirty="0"/>
          </a:p>
        </p:txBody>
      </p:sp>
      <p:sp>
        <p:nvSpPr>
          <p:cNvPr id="14" name="Text 4"/>
          <p:cNvSpPr txBox="1"/>
          <p:nvPr/>
        </p:nvSpPr>
        <p:spPr>
          <a:xfrm>
            <a:off x="2631365" y="3888900"/>
            <a:ext cx="1731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6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Колбочки — цветовое зрение и детализация
</a:t>
            </a:r>
            <a:endParaRPr lang="en-US" sz="896" dirty="0"/>
          </a:p>
        </p:txBody>
      </p:sp>
      <p:sp>
        <p:nvSpPr>
          <p:cNvPr id="15" name="Text 5"/>
          <p:cNvSpPr txBox="1"/>
          <p:nvPr/>
        </p:nvSpPr>
        <p:spPr>
          <a:xfrm>
            <a:off x="4737343" y="4192175"/>
            <a:ext cx="1731000" cy="4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Область сетчатки с высокой концентрацией колбочек, обеспечивающая максимальную чёткость и точность восприятия.
</a:t>
            </a:r>
            <a:endParaRPr lang="en-US" sz="840" dirty="0"/>
          </a:p>
        </p:txBody>
      </p:sp>
      <p:sp>
        <p:nvSpPr>
          <p:cNvPr id="16" name="Text 6"/>
          <p:cNvSpPr txBox="1"/>
          <p:nvPr/>
        </p:nvSpPr>
        <p:spPr>
          <a:xfrm>
            <a:off x="4737344" y="3888900"/>
            <a:ext cx="1731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6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ямка — место острейшего зрения
</a:t>
            </a:r>
            <a:endParaRPr lang="en-US" sz="896" dirty="0"/>
          </a:p>
        </p:txBody>
      </p:sp>
      <p:sp>
        <p:nvSpPr>
          <p:cNvPr id="17" name="Text 7"/>
          <p:cNvSpPr txBox="1"/>
          <p:nvPr/>
        </p:nvSpPr>
        <p:spPr>
          <a:xfrm>
            <a:off x="6862598" y="4192175"/>
            <a:ext cx="1731000" cy="4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Палочки преобладают по периметру, колбочки — в центре, что обеспечивает восприятие и в ночных, и в дневных условиях.
</a:t>
            </a:r>
            <a:endParaRPr lang="en-US" sz="840" dirty="0"/>
          </a:p>
        </p:txBody>
      </p:sp>
      <p:sp>
        <p:nvSpPr>
          <p:cNvPr id="18" name="Text 8"/>
          <p:cNvSpPr txBox="1"/>
          <p:nvPr/>
        </p:nvSpPr>
        <p:spPr>
          <a:xfrm>
            <a:off x="6862599" y="3888900"/>
            <a:ext cx="1731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6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рецепторов по сетчатке
</a:t>
            </a:r>
            <a:endParaRPr lang="en-US" sz="896" dirty="0"/>
          </a:p>
        </p:txBody>
      </p:sp>
      <p:sp>
        <p:nvSpPr>
          <p:cNvPr id="19" name="Text 9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Сетчатка: рецепторы и зона высокой чувствительности
</a:t>
            </a:r>
            <a:endParaRPr lang="en-US" sz="2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света от внешней среды до мозга через глаз и зрительный нерв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формирования изображения в глазу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1000" y="2022802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Палочки активизируются при тусклом освещении, отвечая за формы и оттенки серого, позволяют видеть ночью и в сумерках.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909200" y="4073998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Палочки расположены по краям сетчатки, а колбочки сосредоточены в центре, обеспечивая разные типы зрения.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150" y="3049998"/>
            <a:ext cx="36960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Колбочки работают при ярком свете, обеспечивают восприятие цветов и высокую четкость изображений на дневном свету.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50" y="600846"/>
            <a:ext cx="85677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Палочки и колбочки: ключевые различия
</a:t>
            </a:r>
            <a:endParaRPr lang="en-US" sz="2500" dirty="0"/>
          </a:p>
        </p:txBody>
      </p:sp>
      <p:sp>
        <p:nvSpPr>
          <p:cNvPr id="9" name="Text 4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рецепторов сетчатки до зрительной коры мозга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зрительного анализатора и пути передачи информации
</a:t>
            </a:r>
            <a:endParaRPr lang="en-US" sz="2241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Фотохимические процессы и пигменты сетчатки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6250" y="126632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Родопсин, содержащийся в палочках, позволяет видеть при слабом свете и запускает химические реакции светочувствительности.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840675" y="19071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Йодопсин, находящийся в колбочках, ответственный за восприятие цвета, особенно активен при дневном освещении.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6250" y="31159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витамина А снижает выработку родопсина, вызывая нарушение ночного зрения — «куриную слепоту».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840675" y="38080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Фотохимические процессы обеспечивают преобразование света в электрические импульсы для передачи в мозг.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100" y="1395067"/>
            <a:ext cx="3633000" cy="179166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7350" y="1394298"/>
            <a:ext cx="3387900" cy="17932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Зрительный нерв: строение и особенности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719225" y="3786105"/>
            <a:ext cx="33879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Зрительный нерв состоит из примерно 1,2 миллиона нервных волокон, которые передают зрительную информацию от сетчатки к головному мозгу. Он начинается от диска зрительного нерва и проходит через полость черепа, обеспечивая быструю связь между глазом и мозгом.
</a:t>
            </a:r>
            <a:endParaRPr lang="en-US" sz="971" dirty="0"/>
          </a:p>
        </p:txBody>
      </p:sp>
      <p:sp>
        <p:nvSpPr>
          <p:cNvPr id="9" name="Text 3"/>
          <p:cNvSpPr txBox="1"/>
          <p:nvPr/>
        </p:nvSpPr>
        <p:spPr>
          <a:xfrm>
            <a:off x="719226" y="3286149"/>
            <a:ext cx="3387900" cy="37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6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Миллионы волокон для передачи образов
</a:t>
            </a:r>
            <a:endParaRPr lang="en-US" sz="1276" dirty="0"/>
          </a:p>
        </p:txBody>
      </p:sp>
      <p:sp>
        <p:nvSpPr>
          <p:cNvPr id="10" name="Text 4"/>
          <p:cNvSpPr txBox="1"/>
          <p:nvPr/>
        </p:nvSpPr>
        <p:spPr>
          <a:xfrm>
            <a:off x="4957350" y="3786156"/>
            <a:ext cx="33879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Заболевания зрительного нерва включают неврит — воспаление, глаукому — повышение внутриглазного давления и атрофию нервных волокон. Эти патологии могут приводить к снижению зрения и требуют своевременного лечения.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4957351" y="3286150"/>
            <a:ext cx="3387900" cy="37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болезни зрительного нерва
</a:t>
            </a:r>
            <a:endParaRPr lang="en-US" sz="138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Последовательное проведение сигналов через зрительный анализатор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зрительного сигнала от глаза к мозгу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296825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Бинокулярное зрение: механизм и значение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08325" y="18662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глаза создают немного разные изображения, которые мозг объединяет в одно объёмное, позволяя воспринимать глубину и расстояние до предметов.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486450" y="1866254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Обработка информации из каждого глаза происходит в зрительной коре, где формируется целостная картина пространства и объёмное восприятие.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08275" y="35906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Бинокулярное зрение помогает ориентироваться в окружающей среде, улучшает координацию движений и способствует безопасности при повседневной жизни.
</a:t>
            </a:r>
            <a:endParaRPr lang="en-US" sz="1466" dirty="0"/>
          </a:p>
        </p:txBody>
      </p:sp>
      <p:sp>
        <p:nvSpPr>
          <p:cNvPr id="8" name="Text 4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проблем со зрением растёт с увеличением использования гаджетов и снижением времени на отдых глаз.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Близорукость встречается наиболее часто и требует регулярной коррекции и профилактики для сохранения зрения.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дефекты зрения среди школьников
</a:t>
            </a:r>
            <a:endParaRPr lang="en-US" sz="2241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исследования, 2023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8350" y="1752822"/>
            <a:ext cx="4775700" cy="1903257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особенности структур и функций глаза у различных видов, подчёркивая адаптации к окружающей среде.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имеет лучшую цветовую чувствительность, но уступает ночному зрению ряду животных.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органов зрения человека и животных
</a:t>
            </a:r>
            <a:endParaRPr lang="en-US" sz="2275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исследования, 2024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26" y="1282675"/>
            <a:ext cx="2489147" cy="2708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8189" y="1282675"/>
            <a:ext cx="2489147" cy="270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4501" y="1282675"/>
            <a:ext cx="2489147" cy="270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5000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работы и чтения лучше использовать естественный свет. Искусственное освещение должно быть мягким и не создавать бликов на экране и бумаге, чтобы снизить нагрузку на глаза.
</a:t>
            </a:r>
            <a:endParaRPr lang="en-US" sz="642" dirty="0"/>
          </a:p>
        </p:txBody>
      </p:sp>
      <p:sp>
        <p:nvSpPr>
          <p:cNvPr id="10" name="Text 2"/>
          <p:cNvSpPr txBox="1"/>
          <p:nvPr/>
        </p:nvSpPr>
        <p:spPr>
          <a:xfrm>
            <a:off x="435000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Оптимальное освещение — залог здоровья глаз
</a:t>
            </a:r>
            <a:endParaRPr lang="en-US" sz="1072" dirty="0"/>
          </a:p>
        </p:txBody>
      </p:sp>
      <p:sp>
        <p:nvSpPr>
          <p:cNvPr id="11" name="Text 3"/>
          <p:cNvSpPr txBox="1"/>
          <p:nvPr/>
        </p:nvSpPr>
        <p:spPr>
          <a:xfrm>
            <a:off x="3313825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Каждые 40 минут работы за компьютером рекомендуется делать короткие перерывы. Это помогает расслабить глазные мышцы и уменьшить усталость, предупреждая ухудшение зрения.
</a:t>
            </a:r>
            <a:endParaRPr lang="en-US" sz="621" dirty="0"/>
          </a:p>
        </p:txBody>
      </p:sp>
      <p:sp>
        <p:nvSpPr>
          <p:cNvPr id="12" name="Text 4"/>
          <p:cNvSpPr txBox="1"/>
          <p:nvPr/>
        </p:nvSpPr>
        <p:spPr>
          <a:xfrm>
            <a:off x="3313825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перерывы при работе с экраном
</a:t>
            </a:r>
            <a:endParaRPr lang="en-US" sz="1072" dirty="0"/>
          </a:p>
        </p:txBody>
      </p:sp>
      <p:sp>
        <p:nvSpPr>
          <p:cNvPr id="13" name="Text 5"/>
          <p:cNvSpPr txBox="1"/>
          <p:nvPr/>
        </p:nvSpPr>
        <p:spPr>
          <a:xfrm>
            <a:off x="6186200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 А, содержащийся в моркови, печени и зелёных овощах, способствует поддержанию здоровья сетчатки и улучшает адаптацию глаза к темноте.
</a:t>
            </a:r>
            <a:endParaRPr lang="en-US" sz="735" dirty="0"/>
          </a:p>
        </p:txBody>
      </p:sp>
      <p:sp>
        <p:nvSpPr>
          <p:cNvPr id="14" name="Text 6"/>
          <p:cNvSpPr txBox="1"/>
          <p:nvPr/>
        </p:nvSpPr>
        <p:spPr>
          <a:xfrm>
            <a:off x="6186200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витамина А в рационе
</a:t>
            </a:r>
            <a:endParaRPr lang="en-US" sz="1161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гигиены зрения для школьников
</a:t>
            </a:r>
            <a:endParaRPr lang="en-US" sz="2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2375" y="335675"/>
            <a:ext cx="7896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Световая и темновая адаптация глаза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05200" y="1437150"/>
            <a:ext cx="27138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Зрачок расширяется, чтобы увеличить поступление света. Родопсин начинает восстанавливаться, улучшая чувствительность глаз к темноте.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04500" y="2952900"/>
            <a:ext cx="251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из света в тень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123775" y="3934050"/>
            <a:ext cx="27138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родопсина достигает максимума примерно через 20–30 минут, позволяя видеть в условиях слабого освещения.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2238" y="2952900"/>
            <a:ext cx="251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темновая адаптация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6042325" y="1437150"/>
            <a:ext cx="27138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ярком освещении родопсин быстро разрушается, зрачок сужается, уменьшая количество света, поступающего на сетчатку.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140800" y="2952900"/>
            <a:ext cx="251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яркого света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заболевания органа зрения у школьников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447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Конъюнктивит часто возникает при несоблюдении гигиены, проявляется покраснением и зудом глаз, требует своевременного лечения.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09462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Катаракта — помутнение хрусталика, обычно возрастное, но редкие случаи бывают у подростков. Профилактика включает защиту глаз от травм.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5447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Глаукома связана с повышением внутриглазного давления, что опасно для зрения. Раннее выявление на профилактических осмотрах очень важно.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09462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Профилактические меры включают регулярную гигиену глаз, своевременные визиты к офтальмологу и выполнение упражнений для глаз.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74325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зрения способствует социальной коммуникации и безопасности при движении в окружающем пространстве.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999" y="180200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зрения в жизни школьников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117625" y="4797275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1425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зрение необходимо для участия в спортивных и творческих мероприятиях, поддерживая активный образ жизни.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944300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Зрение помогает быстро воспринимать учебный материал и эффективно усваивать новую информацию на уроках.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6450" y="1258750"/>
            <a:ext cx="6589200" cy="322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и забота — путь к здоровому зрению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устройства глаз и их функций помогает сохранить зрение. Важно соблюдать гигиену и профилактические меры для долгой и чёткой работы органов зрения.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2026-05-09T14:20:07Z</dcterms:created>
  <dcterms:modified xsi:type="dcterms:W3CDTF">2026-05-09T14:20:07Z</dcterms:modified>
</cp:coreProperties>
</file>