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общества и природной среды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действия людей меняют природу и жизнь общества.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технологии, хозяйство и повседневные привычки связывают человека с природой напрямую. Сегодня эта связь особенно заметна: потребление растёт, города расширяются, климат меняется, а значит, возрастает и цена ошибок.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и общество связаны сегодня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половины человечества живёт в городах, и именно там особенно заметны ресурсы, отходы и транспортные нагрузки.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мира проживает в городах, где связь общества и природы проявляется особенно остро.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Urbanization Prospects 2022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причинно-следственную цепочку от человеческой деятельности к последствиям для общества.
</a:t>
            </a:r>
            <a:endParaRPr lang="en-US" sz="1192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деятельности людей к последствиям для жизни
</a:t>
            </a:r>
            <a:endParaRPr lang="en-US" sz="26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идёт о четырёх взаимосвязанных направлениях, которые вместе формируют долгосрочное давление на природные системы и человеческое благополучие.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направления воздействия особенно заметны в современной экологической повестке.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IPCC и UNEP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углеродный след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след показывает, сколько парниковых газов связано с повседневной жизнью человека. В него входят поездки, отопление, питание, покупки и использование электричества дома и в школе.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измеряет показатель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тоже связано с выбросами: важны происхождение продуктов, сезонность и объём пищевых отходов. Чем меньше лишних покупок и выброшенной еды, тем ниже нагрузка на климат.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бытовые привычки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обычные маршруты заметно влияют на выбросы, если чаще пользоваться личным транспортом. Более рациональный выбор — общественный транспорт, велосипед, пешие переходы и совместные поездки.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мобильность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одежда имеют скрытый след, потому что их производство требует энергии, сырья и перевозок. Продление срока службы вещей часто даёт больший эффект, чем частая замена.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потребление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материала показывает, как одноразовое потребление создаёт долгую экологическую нагрузку.
</a:t>
            </a:r>
            <a:endParaRPr lang="en-US" sz="122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сырья до микропластика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вода и почвы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4805325" y="155202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и бытовые стоки приносят в водоёмы органические загрязнения, моющие вещества и микрочастицы. Без очистки они ухудшают качество воды и нарушают работу водных экосистем.
</a:t>
            </a:r>
            <a:endParaRPr lang="en-US" sz="610" dirty="0"/>
          </a:p>
        </p:txBody>
      </p:sp>
      <p:sp>
        <p:nvSpPr>
          <p:cNvPr id="14" name="Text 3"/>
          <p:cNvSpPr txBox="1"/>
          <p:nvPr/>
        </p:nvSpPr>
        <p:spPr>
          <a:xfrm>
            <a:off x="4879475" y="140500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endParaRPr lang="en-US" sz="834" dirty="0"/>
          </a:p>
        </p:txBody>
      </p:sp>
      <p:sp>
        <p:nvSpPr>
          <p:cNvPr id="15" name="Text 4"/>
          <p:cNvSpPr txBox="1"/>
          <p:nvPr/>
        </p:nvSpPr>
        <p:spPr>
          <a:xfrm>
            <a:off x="4805325" y="385137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становятся снижение плодородия, гибель живых организмов и рост рисков для здоровья человека. Особенно уязвимы территории, где нет качественной очистки и постоянного экологического контроля.
</a:t>
            </a:r>
            <a:endParaRPr lang="en-US" sz="575" dirty="0"/>
          </a:p>
        </p:txBody>
      </p:sp>
      <p:sp>
        <p:nvSpPr>
          <p:cNvPr id="16" name="Text 5"/>
          <p:cNvSpPr txBox="1"/>
          <p:nvPr/>
        </p:nvSpPr>
        <p:spPr>
          <a:xfrm>
            <a:off x="4879475" y="370435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людей
</a:t>
            </a:r>
            <a:endParaRPr lang="en-US" sz="834" dirty="0"/>
          </a:p>
        </p:txBody>
      </p:sp>
      <p:sp>
        <p:nvSpPr>
          <p:cNvPr id="17" name="Text 6"/>
          <p:cNvSpPr txBox="1"/>
          <p:nvPr/>
        </p:nvSpPr>
        <p:spPr>
          <a:xfrm>
            <a:off x="4805325" y="3276537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мусор ухудшает состояние берегов, почв и ливневых стоков. Пластик, стекло и упаковка распадаются на мелкие фрагменты и долго сохраняются в среде.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4879475" y="3129513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отходы
</a:t>
            </a:r>
            <a:endParaRPr lang="en-US" sz="834" dirty="0"/>
          </a:p>
        </p:txBody>
      </p:sp>
      <p:sp>
        <p:nvSpPr>
          <p:cNvPr id="19" name="Text 8"/>
          <p:cNvSpPr txBox="1"/>
          <p:nvPr/>
        </p:nvSpPr>
        <p:spPr>
          <a:xfrm>
            <a:off x="4805325" y="2701700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и тяжёлые металлы опасны даже в малых концентрациях. Они накапливаются в воде и почве, а затем переходят в растения, рыбу и другие звенья пищевых цепей.
</a:t>
            </a:r>
            <a:endParaRPr lang="en-US" sz="633" dirty="0"/>
          </a:p>
        </p:txBody>
      </p:sp>
      <p:sp>
        <p:nvSpPr>
          <p:cNvPr id="20" name="Text 9"/>
          <p:cNvSpPr txBox="1"/>
          <p:nvPr/>
        </p:nvSpPr>
        <p:spPr>
          <a:xfrm>
            <a:off x="4879475" y="2554675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
</a:t>
            </a:r>
            <a:endParaRPr lang="en-US" sz="834" dirty="0"/>
          </a:p>
        </p:txBody>
      </p:sp>
      <p:sp>
        <p:nvSpPr>
          <p:cNvPr id="21" name="Text 10"/>
          <p:cNvSpPr txBox="1"/>
          <p:nvPr/>
        </p:nvSpPr>
        <p:spPr>
          <a:xfrm>
            <a:off x="4805325" y="2126863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повышают урожайность, но их избыток смывается дождями в реки и озёра. Это вызывает эвтрофикацию, дефицит кислорода и массовую гибель водных организмов.
</a:t>
            </a:r>
            <a:endParaRPr lang="en-US" sz="674" dirty="0"/>
          </a:p>
        </p:txBody>
      </p:sp>
      <p:sp>
        <p:nvSpPr>
          <p:cNvPr id="22" name="Text 11"/>
          <p:cNvSpPr txBox="1"/>
          <p:nvPr/>
        </p:nvSpPr>
        <p:spPr>
          <a:xfrm>
            <a:off x="4879475" y="1979837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Сельскохозяйственный сток
</a:t>
            </a:r>
            <a:endParaRPr lang="en-US" sz="8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исчезает не за один день: сначала его рассекают дороги, поля и застройка, затем животным и растениям становится труднее перемещаться и размножаться. Фрагментированные участки теряют устойчивость, а восстановление требует многих лет.
</a:t>
            </a:r>
            <a:endParaRPr lang="en-US" sz="899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становится островами
</a:t>
            </a:r>
            <a:endParaRPr lang="en-US" sz="1184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 инвазивные виды по-разному, но одинаково опасно уменьшают численность редких организмов. Если исчезают ключевые виды, нарушаются связи в цепях питания, и экосистема медленнее реагирует на изменения среды.
</a:t>
            </a:r>
            <a:endParaRPr lang="en-US" sz="927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потеря редких видов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Монокультура выглядит эффективной, но беднеет по видам и становится уязвимой к вредителям и болезням. Там, где раньше работали опылители и естественные хищники, система начинает зависеть от постоянного внешнего вмешательства.
</a:t>
            </a:r>
            <a:endParaRPr lang="en-US" sz="927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где остался один вид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теряются природные связи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миллиардов людей климатические риски уже означают не абстрактную угрозу, а прямые потери безопасности, здоровья и доходов.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3,6 млрд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условиях высокой уязвимости к климатическим рискам.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Report, 2022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уязвимость усиливается там, где меньше доступа к медицине, воде и надёжной инфраструктуре.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риски связаны не только с возрастом, но и с неравным доступом к ресурсам и сервисам.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ВОЗ, ООН и IPCC (AR6).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последствия переживаются по-разному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повседневных решений формируется средой, в которой человек живёт, учится и покупает товары.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люди в среднем проводят в помещениях, поэтому инфраструктура и привычные условия сильно влияют на поведение.
</a:t>
            </a:r>
            <a:endParaRPr lang="en-US" sz="1064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Environmental Protection Agency (EPA).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проблема становится видимой, исправление уже требует больше ресурсов. Профилактика помогает избежать накопления ущерба на раннем этапе.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13,5%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отходов перерабатывается, поэтому одной сортировки недостаточно без сокращения образования мусора.
</a:t>
            </a:r>
            <a:endParaRPr lang="en-US" sz="114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What a Waste 2.0, 2018.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решений показывают, что устойчивость зависит и от личных привычек, и от городских сервисов, и от правил для рынка.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результат даёт сочетание мер: личный выбор работает лучше, когда его поддерживают городская среда и государственная политика.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ЮНЕП и ОЭСР.
</a:t>
            </a:r>
            <a:endParaRPr lang="en-US" sz="139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решений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 более эффективные технологии снижает расход ресурсов без ухудшения качества повседневной жизни и часто быстро окупается.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энергии потребляют светодиодные лампы по сравнению с лампами накаливания.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Department of Energy.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цена товара не включает ущерб для воздуха, воды и здоровья, расходы всё равно оплачивает общество.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трлн долларов
</a:t>
            </a:r>
            <a:endParaRPr lang="en-US" sz="3384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составляли оценённые глобальные субсидии на ископаемое топливо с учётом скрытых издержек в 2022 году.
</a:t>
            </a:r>
            <a:endParaRPr lang="en-US" sz="1184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Monetary Fund, 2023.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 устойчивого развития объединяет несколько направлений, которые нельзя решать по отдельности: климат, воду, потребление и сохранение экосистем.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целей устойчивого развития приняты ООН как общий ориентир для стран и городов.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Nations, Sustainable Development Goals.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мини-исследования: от формулировки вопроса до обоснованного результата.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провести школьный проект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 учебным проектам.
</a:t>
            </a:r>
            <a:endParaRPr lang="en-US" sz="1384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шаблон помогает быстро проверить, что проект понятен, доказателен и визуально убедителен.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работе есть проблема, доказательства и меры, её легче защитить и обсудить с аудиторией.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 плаката или презентации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три главных вывода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природа связаны постоянно: любые решения оставляют след, а последствия возвращаются через климат, здоровье и экономику. Поэтому важно действовать системно — от анализа проблемы до проверки результата.
</a:t>
            </a:r>
            <a:endParaRPr lang="en-US" sz="131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2026-07-27T03:24:56Z</dcterms:created>
  <dcterms:modified xsi:type="dcterms:W3CDTF">2026-07-27T03:24:56Z</dcterms:modified>
</cp:coreProperties>
</file>