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4978" y="449775"/>
            <a:ext cx="4412197" cy="442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449775"/>
            <a:ext cx="3766800" cy="15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стратегия охраны природных видов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3118500"/>
            <a:ext cx="3766800" cy="176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видов — основа устойчивости жизни на Земле.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видов ускорилось из-за деятельности человека, а вместе с ними ослабевают экосистемы, от которых зависят вода, пища, климат и безопасность людей.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охрана видов стала задачей всего мира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включает мировая стратегия охраны видов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41800" y="1337512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местообитаний
</a:t>
            </a:r>
            <a:pPr algn="l" indent="0" marL="0">
              <a:lnSpc>
                <a:spcPct val="115000"/>
              </a:lnSpc>
              <a:buNone/>
            </a:pPr>
            <a:r>
              <a:rPr lang="en-US" sz="4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приоритет — защищать леса, болота, реки, степи и морские экосистемы, где виды живут, размножаются и находят пищу. Без целых местообитаний отдельные меры быстро теряют эффект.
</a:t>
            </a:r>
            <a:endParaRPr lang="en-US" sz="1026" dirty="0"/>
          </a:p>
        </p:txBody>
      </p:sp>
      <p:sp>
        <p:nvSpPr>
          <p:cNvPr id="11" name="Text 3"/>
          <p:cNvSpPr txBox="1"/>
          <p:nvPr/>
        </p:nvSpPr>
        <p:spPr>
          <a:xfrm>
            <a:off x="941800" y="2509154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Правовая защита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 исчезающие виды нуждаются в законах, мониторинге и ограничении незаконной торговли. Это снижает прямое давление на популяции и помогает вовремя выявлять критические угрозы.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941800" y="3743505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популяций
</a:t>
            </a:r>
            <a:pPr algn="l" indent="0" marL="0">
              <a:lnSpc>
                <a:spcPct val="115000"/>
              </a:lnSpc>
              <a:buNone/>
            </a:pPr>
            <a:r>
              <a:rPr lang="en-US" sz="4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самых уязвимых видов применяют разведение в питомниках, поддержание генетического разнообразия и возвращение животных или растений в природную среду после устранения ключевых рисков.
</a:t>
            </a:r>
            <a:endParaRPr lang="en-US" sz="1056" dirty="0"/>
          </a:p>
        </p:txBody>
      </p:sp>
      <p:sp>
        <p:nvSpPr>
          <p:cNvPr id="13" name="Text 5"/>
          <p:cNvSpPr txBox="1"/>
          <p:nvPr/>
        </p:nvSpPr>
        <p:spPr>
          <a:xfrm>
            <a:off x="4954575" y="1942105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факторов риска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Стратегия также требует бороться с загрязнением, инвазивными видами и климатическим стрессом. Эти угрозы редко действуют поодиночке, поэтому меры должны быть согласованными.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54575" y="3139355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4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Долговременный результат возможен только тогда, когда местные жители понимают ценность природы и участвуют в её охране. Экологическое просвещение делает защиту видов частью повседневной ответственности.
</a:t>
            </a:r>
            <a:endParaRPr lang="en-US" sz="99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IPBES, Global Assessment Report on Biodiversity and Ecosystem Services, 2019; обобщённая схема угроз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часто накладываются друг на друга, поэтому потеря одного участка природы может быстро затронуть целую сеть видов.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создают разрушение местообитаний и чрезмерная эксплуатация природы; остальные факторы усиливают их последствия.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сокращения численности видов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4855" y="1059700"/>
            <a:ext cx="2672041" cy="3612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местообитаний как главная угроза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хозяйство, дороги и города постепенно занимают территории, где раньше существовали естественные экосистемы. В результате у видов остаётся меньше пространства для питания, размножения и сезонных перемещений.
</a:t>
            </a:r>
            <a:endParaRPr lang="en-US" sz="887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ландшафта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лес или степь распадаются на небольшие изолированные участки, популяции хуже обмениваются генами и становятся уязвимее к случайным потерям, пожарам и болезням.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уязвимые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страдают леса, степи, болота, реки и коралловые рифы. В этих системах даже небольшое вмешательство может нарушить целые цепи взаимодействий между видами.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природная территория становится слишком маленькой, вид теряет устойчивость и может исчезнуть локально. Поэтому охрана видов начинается с сохранения пространства, а не только с защиты отдельных животных.
</a:t>
            </a:r>
            <a:endParaRPr lang="en-US" sz="88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951998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Конвенция о биологическом разнообразии; CITES; CMS; IUCN Red List
</a:t>
            </a:r>
            <a:endParaRPr lang="en-US" sz="845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документы задают общие правила, без которых защита видов не может быть только национальной задачей.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механизмы дополняют друг друга: один задаёт цели, другие регулируют торговлю, миграции и оценку риска исчезновения.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механизмы охраны природы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цели на ближайшие годы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1992 — основа сотрудничества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Конвенция о биологическом разнообразии закрепила общий международный подход: страны обязались сохранять виды, экосистемы и генетическое разнообразие.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1973–1979 — регулирование угроз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CITES и CMS сформировали правила для торговли редкими видами и защиты животных, которые пересекают государственные границы в ходе миграций.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2022 — новая рамка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Куньмин-Монреальская рамочная программа определила современный курс: остановить потерю биоразнообразия и усилить восстановление природных систем.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2030 года — измеримые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5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включают охрану не менее 30% суши и океана, восстановление деградированных территорий, уменьшение загрязнения и более устойчивое природопользование.
</a:t>
            </a:r>
            <a:endParaRPr lang="en-US" sz="107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действует стратегия сохранения вида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данных мониторинга, оценке рисков и постоянной корректировке мер охраны.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00119" y="3154675"/>
            <a:ext cx="197925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как основа научной охраны видов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 природе позволяют оценить численность, распределение и сезонные изменения в жизни вида. Это базовый источник данных, без которого невозможно понять реальное состояние популяции.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учёты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снимки и дроны помогают отслеживать изменения местообитаний, пожары, вырубки и фрагментацию территории. Такие данные особенно важны для больших и труднодоступных районов.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Дистанционные методы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Автоматические камеры и биоакустические датчики фиксируют животных без лишнего беспокойства. Они полезны для скрытных, ночных и редких видов, которые трудно наблюдать напрямую.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Фотоловушки и акустика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анализ, Красные книги и базы IUCN помогают сопоставлять результаты из разных стран и выявлять виды, которым требуется срочная охрана и более строгий контроль.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данных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на основе обобщённых данных природоохранных программ и материалов IUCN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динамика обычно появляется не сразу: сначала снижается давление, затем восстанавливаются места обитания и только после этого растёт численность.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сильно сокращённые виды могут восстановиться, если охрана длится долго и объединяет запреты, заповедники и восстановление среды.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восстановления численности видов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национальные парки: пространство для жизни видов
</a:t>
            </a:r>
            <a:endParaRPr lang="en-US" sz="188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виды находят убежище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сохраняют участки, где животные размножаются, кормятся и переживают неблагоприятные сезоны. Здесь меньше беспокойства от человека, поэтому редкие виды могут поддерживать устойчивые популяции и не терять привычные маршруты перемещения.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 ландшафта важнее 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хорошо охраняемая территория не работает изолированно, если вокруг нее нет безопасных коридоров. Лесные полосы, поймы рек и природные переходы помогают животным перемещаться между участками и обмениваться генами.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районы тоже нуждаются в защите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охраняемые районы сохраняют нерестилища, рифы и кормовые зоны, где сосредоточена жизнь многих рыб, птиц и морских млекопитающих. Такие территории снижают давление промысла и дают экосистемам шанс восстановиться.
</a:t>
            </a:r>
            <a:endParaRPr lang="en-US" sz="102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коренных народов и местных сообществ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местности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живущие рядом с природными территориями, хорошо замечают сезонные изменения, следы животных и ранние признаки деградации экосистем. Их наблюдения дополняют научные данные и помогают быстрее реагировать на угрозы.
</a:t>
            </a:r>
            <a:endParaRPr lang="en-US" sz="985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решения принимаются вместе с местными жителями, охрана природы становится практичнее и справедливее. Такое партнерство уменьшает риск браконьерства, незаконной вырубки и поджогов, потому что правила лучше понимают и соблюдают.
</a:t>
            </a:r>
            <a:endParaRPr lang="en-US" sz="969" dirty="0"/>
          </a:p>
        </p:txBody>
      </p:sp>
      <p:sp>
        <p:nvSpPr>
          <p:cNvPr id="10" name="Text 4"/>
          <p:cNvSpPr txBox="1"/>
          <p:nvPr/>
        </p:nvSpPr>
        <p:spPr>
          <a:xfrm>
            <a:off x="4461175" y="160537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мотивация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Природоохранные меры работают устойчивее, если общины получают пользу от охраны территории: рабочие места, развитие экотуризма, доступ к ресурсам на понятных условиях и уважение к традиционному образу жизни.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461175" y="33880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со стороны местных жителей делает охрану видов не разовой кампанией, а постоянной практикой. Именно поэтому программы с участием общин обычно сохраняются дольше и дают более надежный эффект.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965004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IUCN Red List и IPBES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у разных организмов свои главные угрозы, но почти всегда они связаны с потерей среды обитания и изменением условий жизни.
</a:t>
            </a:r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определяется не только биологией вида, но и типом угрозы. Для одних критична температура, для других — территория, для третьих — прямое изъятие человеком.
</a:t>
            </a:r>
            <a:endParaRPr lang="en-US" sz="1192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группы видов особенно уязвимы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 AR6; IUCN, обзор рисков для видов, 2022–2023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сдвиги меняют не только температуру, но и режим осадков, длительность сезонов и частоту экстремальных явлений, поэтому последствия проявляются по-разному в разных экосистемах.
</a:t>
            </a:r>
            <a:pPr algn="l" indent="0" marL="0">
              <a:lnSpc>
                <a:spcPct val="15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ростом температуры риск возрастает почти для всех групп, особенно там, где виды не могут быстро мигрировать или уже живут на границе своих возможностей.
</a:t>
            </a:r>
            <a:endParaRPr lang="en-US" sz="109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изменение климата влияет на виды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052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17333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8881" y="3375350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7306" y="3375350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охрана природы выгодна обществу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сельскохозяйственные культуры зависят от насекомых-опылителей и здоровых природных сообществ. Сохранение видов поддерживает урожайность, снижает риски для фермеров и делает агросистемы более устойчивыми.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и урожай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болота и поймы рек естественно фильтруют воду, задерживают загрязнения и сглаживают паводки. Когда эти экосистемы сохраняются, обществу требуется меньше затрат на очистку и защиту водных ресурсов.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поддерживает рыболовство, туризм, фармацевтику и научные исследования. Это означает, что вложения в охрану природы работают не только на экологию, но и на долгосрочное развитие экономики.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будущего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мангры, рифы и заболоченные территории ослабляют волны, штормы и эрозию берегов. Охрана природы помогает уменьшить ущерб от катастроф и повышает безопасность людей, живущих рядом с уязвимыми территориями.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потерь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участвует в глобальной охране видов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задачи распределяются между международным, государственным, научным и общественным уровнями.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618023"/>
            <a:ext cx="8183700" cy="13266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в изучении и охране видов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1640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Дистанционное 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и дроны позволяют быстро оценивать состояние лесов, болот и побережий, не нарушая среду обитания. Это особенно важно там, где традиционные экспедиции занимают много времени и ресурсов.
</a:t>
            </a:r>
            <a:endParaRPr lang="en-US" sz="730" dirty="0"/>
          </a:p>
        </p:txBody>
      </p:sp>
      <p:sp>
        <p:nvSpPr>
          <p:cNvPr id="11" name="Text 3"/>
          <p:cNvSpPr txBox="1"/>
          <p:nvPr/>
        </p:nvSpPr>
        <p:spPr>
          <a:xfrm>
            <a:off x="3916675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Автоматический сбор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Фотоловушки и биоакустические датчики круглосуточно фиксируют животных, птиц и их голоса. Такие устройства помогают обнаруживать редкие виды, отслеживать активность и сравнивать данные по сезонам.
</a:t>
            </a:r>
            <a:endParaRPr lang="en-US" sz="723" dirty="0"/>
          </a:p>
        </p:txBody>
      </p:sp>
      <p:sp>
        <p:nvSpPr>
          <p:cNvPr id="12" name="Text 4"/>
          <p:cNvSpPr txBox="1"/>
          <p:nvPr/>
        </p:nvSpPr>
        <p:spPr>
          <a:xfrm>
            <a:off x="681695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методы
</a:t>
            </a:r>
            <a:pPr algn="l" indent="0" marL="0">
              <a:lnSpc>
                <a:spcPct val="115000"/>
              </a:lnSpc>
              <a:buNone/>
            </a:pPr>
            <a:r>
              <a:rPr lang="en-US" sz="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ДНК из воды, почвы или воздуха показывает, какие виды присутствуют на территории, даже если их трудно увидеть. Это делает мониторинг точнее и помогает выявлять скрытые изменения в экосистеме.
</a:t>
            </a:r>
            <a:endParaRPr lang="en-US" sz="723" dirty="0"/>
          </a:p>
        </p:txBody>
      </p:sp>
      <p:sp>
        <p:nvSpPr>
          <p:cNvPr id="13" name="Text 5"/>
          <p:cNvSpPr txBox="1"/>
          <p:nvPr/>
        </p:nvSpPr>
        <p:spPr>
          <a:xfrm>
            <a:off x="2378900" y="23991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
</a:t>
            </a:r>
            <a:pPr algn="l" indent="0" marL="0">
              <a:lnSpc>
                <a:spcPct val="115000"/>
              </a:lnSpc>
              <a:buNone/>
            </a:pPr>
            <a:r>
              <a:rPr lang="en-US" sz="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 распознавания ускоряют обработку тысяч снимков и записей, выделяя нужные виды из больших массивов данных. В итоге специалисты тратят меньше времени на сортировку и больше — на принятие решений.
</a:t>
            </a:r>
            <a:endParaRPr lang="en-US" sz="77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IUCN, CBD и практикам природоохранного управления
</a:t>
            </a:r>
            <a:endParaRPr lang="en-US" sz="856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растет, когда меры не конкурируют между собой, а образуют одну систему: охрана, наука, контроль и участие людей должны работать одновременно.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комплексы мер, а не одиночные решения. Слабое звено — отсутствие финансирования, контроля или доверия общества.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природоохранные программы эффективными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провала стратегии охраны видов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41800" y="1337512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средств
</a:t>
            </a:r>
            <a:pPr algn="l" indent="0" marL="0">
              <a:lnSpc>
                <a:spcPct val="115000"/>
              </a:lnSpc>
              <a:buNone/>
            </a:pPr>
            <a:r>
              <a:rPr lang="en-US" sz="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стабильного финансирования охраняемые территории, мониторинг и восстановительные проекты быстро теряют эффективность. Разовые гранты не заменяют долгосрочного планирования, а значит, угроза исчезновения сохраняется.
</a:t>
            </a:r>
            <a:endParaRPr lang="en-US" sz="951" dirty="0"/>
          </a:p>
        </p:txBody>
      </p:sp>
      <p:sp>
        <p:nvSpPr>
          <p:cNvPr id="11" name="Text 3"/>
          <p:cNvSpPr txBox="1"/>
          <p:nvPr/>
        </p:nvSpPr>
        <p:spPr>
          <a:xfrm>
            <a:off x="941800" y="2509154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хорошие законы не работают, если их не исполняют на практике. Браконьерство, незаконная вырубка и торговля редкими видами продолжаются там, где контроль формален или непоследователен.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941800" y="3743505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Коррупция и конфликты
</a:t>
            </a:r>
            <a:pPr algn="l" indent="0" marL="0">
              <a:lnSpc>
                <a:spcPct val="115000"/>
              </a:lnSpc>
              <a:buNone/>
            </a:pPr>
            <a:r>
              <a:rPr lang="en-US" sz="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природоохранные решения подчиняются частным интересам, теряется доверие общества и снижается готовность соблюдать правила. Это делает любые меры уязвимыми и ослабляет защиту видов.
</a:t>
            </a:r>
            <a:endParaRPr lang="en-US" sz="1070" dirty="0"/>
          </a:p>
        </p:txBody>
      </p:sp>
      <p:sp>
        <p:nvSpPr>
          <p:cNvPr id="13" name="Text 5"/>
          <p:cNvSpPr txBox="1"/>
          <p:nvPr/>
        </p:nvSpPr>
        <p:spPr>
          <a:xfrm>
            <a:off x="4954575" y="1942105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научной информации трудно понять, где вид исчезает, какие угрозы главные и какие меры работают лучше. Ошибки в оценке ведут к потере времени, а в охране видов время особенно ценно.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54575" y="3139355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местных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решения не подходят для всех территорий. Если не учитывать природные особенности и мнение жителей, проект может не прижиться, даже если он выглядит убедительно на бумаге.
</a:t>
            </a:r>
            <a:endParaRPr lang="en-US" sz="10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виды — значит сохранить будущее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видов объединяет науку, право, экономику и участие общества. Ее успех измеряется не только редкими спасенными животными, но и устойчивостью экосистем, от которых зависит жизнь людей.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2026-06-01T17:22:48Z</dcterms:created>
  <dcterms:modified xsi:type="dcterms:W3CDTF">2026-06-01T17:22:48Z</dcterms:modified>
</cp:coreProperties>
</file>