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image" Target="../media/image-18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сожаления в английском языке: ключевые формы, значения и контексты употребления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46934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07950"/>
            <a:ext cx="42930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wish, If only, I regret, I’m sorry: точный выбор оттенка эмоции.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7853" y="0"/>
            <a:ext cx="393129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11 классе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регулярно встречаются в устной речи, письмах и экзаменационных заданиях, поэтому важно уверенно различать сожаление, извинение и официальный тон, выбирая подходящую форму под ситуацию и время действия.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Regret: основное значение и типичные ситуации употребления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50025" y="1769575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Regret выражает сожаление о действии, решении или результате, которые говорящий считает неудачными, упущенными или нежелательными. Обычно речь идёт о факте, уже произошедшем и осмысленном ретроспективно.
</a:t>
            </a:r>
            <a:endParaRPr lang="en-US" sz="814" dirty="0"/>
          </a:p>
        </p:txBody>
      </p:sp>
      <p:sp>
        <p:nvSpPr>
          <p:cNvPr id="12" name="Text 3"/>
          <p:cNvSpPr txBox="1"/>
          <p:nvPr/>
        </p:nvSpPr>
        <p:spPr>
          <a:xfrm>
            <a:off x="450025" y="236446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эта лексика появляется, когда нужно признать ошибочное решение, например выбор предмета, плана или поведения. Смысл строится вокруг осознания того, что другой вариант оказался бы лучше.
</a:t>
            </a:r>
            <a:endParaRPr lang="en-US" sz="814" dirty="0"/>
          </a:p>
        </p:txBody>
      </p:sp>
      <p:sp>
        <p:nvSpPr>
          <p:cNvPr id="13" name="Text 4"/>
          <p:cNvSpPr txBox="1"/>
          <p:nvPr/>
        </p:nvSpPr>
        <p:spPr>
          <a:xfrm>
            <a:off x="450025" y="2959347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Упущенная возможность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Regret также помогает говорить о шансах, которые не были использованы вовремя: не успел, не решился, не сделал. В таких случаях эмоциональный оттенок зависит от контекста и интонации.
</a:t>
            </a:r>
            <a:endParaRPr lang="en-US" sz="814" dirty="0"/>
          </a:p>
        </p:txBody>
      </p:sp>
      <p:sp>
        <p:nvSpPr>
          <p:cNvPr id="14" name="Text 5"/>
          <p:cNvSpPr txBox="1"/>
          <p:nvPr/>
        </p:nvSpPr>
        <p:spPr>
          <a:xfrm>
            <a:off x="450025" y="3554248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Неприятная новость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официальной речи слово нередко появляется в формулах сообщения о неблагоприятном результате, отказе или изменении планов. Здесь regret звучит сдержанно, вежливо и заметно более формально.
</a:t>
            </a:r>
            <a:endParaRPr lang="en-US" sz="814" dirty="0"/>
          </a:p>
        </p:txBody>
      </p:sp>
      <p:sp>
        <p:nvSpPr>
          <p:cNvPr id="15" name="Text 6"/>
          <p:cNvSpPr txBox="1"/>
          <p:nvPr/>
        </p:nvSpPr>
        <p:spPr>
          <a:xfrm>
            <a:off x="450025" y="4149151"/>
            <a:ext cx="39318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сожаления меняется в зависимости от грамматики, окружения и стиля речи. Одна и та же идея может звучать мягко, нейтрально или очень эмоционально в разных ситуациях.
</a:t>
            </a:r>
            <a:endParaRPr lang="en-US" sz="8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Сожаление и извинение: близкие, но не одинаковые значения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568219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другому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 направлено наружу: оно признаёт неудобство, ошибку или вину перед другим человеком. Поэтому в таких ситуациях особенно уместны формы I’m sorry, please accept my apologies и I apologize.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686381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языковые средства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сожаления чаще выбирают I wish, I regret и If only, а для извинения — I’m sorry и официальные формулы вежливости. Эти группы могут быть связаны, но не совпадают по функции.
</a:t>
            </a:r>
            <a:endParaRPr lang="en-US" sz="1068" dirty="0"/>
          </a:p>
        </p:txBody>
      </p:sp>
      <p:sp>
        <p:nvSpPr>
          <p:cNvPr id="12" name="Text 4"/>
          <p:cNvSpPr txBox="1"/>
          <p:nvPr/>
        </p:nvSpPr>
        <p:spPr>
          <a:xfrm>
            <a:off x="68045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ситуация — два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контексте ученик может одновременно сожалеть о своей ошибке и извиняться перед учителем или одноклассником. Иллюстрация помогает увидеть, как одна причина порождает разные речевые действия.
</a:t>
            </a:r>
            <a:endParaRPr lang="en-US" sz="993" dirty="0"/>
          </a:p>
        </p:txBody>
      </p:sp>
      <p:sp>
        <p:nvSpPr>
          <p:cNvPr id="13" name="Text 5"/>
          <p:cNvSpPr txBox="1"/>
          <p:nvPr/>
        </p:nvSpPr>
        <p:spPr>
          <a:xfrm>
            <a:off x="450050" y="344585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Сожаление связано прежде всего с личной оценкой события: говорящий понимает, что прошлое решение оказалось неудачным. Здесь внимание сосредоточено на собственном отношении к факту, а не на реакции собеседника.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конструкции сожаления и их смысловые оттенки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время, смысл и стиль помогают выбрать нужную конструкцию.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указывает на недовольство настоящим, Past Perfect — на сожаление о прошлом, а I regret чаще используется в официальной и письменной речи.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грамматике английского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wish: сожаление о настоящем и о прошлом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wish + Past Simple используется, когда говорящий недоволен текущим положением дел: I wish I knew the answer. Конструкция показывает желание изменить именно настоящее.
</a:t>
            </a:r>
            <a:endParaRPr lang="en-US" sz="997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wish + Past Perfect выражает сожаление о том, что уже произошло или было упущено: I wish I had studied harder. Здесь акцент переносится на невозможность исправить прошлое.
</a:t>
            </a:r>
            <a:endParaRPr lang="en-US" sz="99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only: более сильное эмоциональное сожаление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21025" y="2048550"/>
            <a:ext cx="36609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Сильнее, чем I wish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only передаёт более острое чувство досады и внутреннего напряжения. Фраза звучит выразительнее, чем I wish, и часто подчёркивает сильную эмоциональную реакцию на ситуацию.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866675" y="2048550"/>
            <a:ext cx="36609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и прошлое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only it were warmer относится к настоящему, а If only I had arrived earlier — к прошлому. Конструкция особенно заметна в диалогах, художественных текстах и эмоциональной речи.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конструкцию сожаления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соотнести время, стиль и коммуникативную цель.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have и could have: оценка прошлого решения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0025" y="2260025"/>
            <a:ext cx="39318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have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have + V3 выражает упрёк, сожаление или мысль о том, что правильное действие было необходимо, но не было выполнено. Форма звучит особенно уместно при обсуждении ошибок и промахов.
</a:t>
            </a:r>
            <a:endParaRPr lang="en-US" sz="1193" dirty="0"/>
          </a:p>
        </p:txBody>
      </p:sp>
      <p:sp>
        <p:nvSpPr>
          <p:cNvPr id="9" name="Text 3"/>
          <p:cNvSpPr txBox="1"/>
          <p:nvPr/>
        </p:nvSpPr>
        <p:spPr>
          <a:xfrm>
            <a:off x="450025" y="3632300"/>
            <a:ext cx="39318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have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have + V3 подчёркивает упущенную возможность: действие было реально возможно, но не состоялось. Такая конструкция часто используется, когда говорят о результатах, шансах и нереализованном потенциале.
</a:t>
            </a:r>
            <a:endParaRPr lang="en-US" sz="118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эмоциональной силы выражений сожаления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эмоциональность, но и степень формальности: одни формы подходят для официальной речи, другие — для личной и более экспрессивной оценки.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only наиболее эмоционально, I regret — наиболее сдержанно; I’m sorry и I wish занимают среднюю позицию, а I should have подчёркивает самокритику.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по типичным значениям конструкций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Ситуации, в которых сожаление звучит особенно естественно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Контрольная работа получена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смотрит на оценку и сразу понимает, что времени на подготовку было недостаточно. В такой момент естественно звучат фразы I wish I had revised more и I should have started earlier: обе передают сожаление, но акцентируют разные стороны ошибки.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помощи упущена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становится ясно, что трудная тема была бы понятнее, если бы ученик заранее задал вопросы. Тогда подходит If only I had asked for help, потому что конструкция подчёркивает досаду из-за упущенной возможности и нереализованной поддержки.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замечена слишком поздно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сожаление связано не с одной плохой оценкой, а с цепочкой решений: не повторил правила, не проверил ответы, не оставил время на исправление. В этой ситуации язык помогает не просто признать ошибку, но и точно назвать её причину.
</a:t>
            </a:r>
            <a:endParaRPr lang="en-US" sz="8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уместно использовать I regret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Сожаление о 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отметить, что событие или возможность были упущены, подходит I regret missing the opportunity. Эта модель звучит сдержанно и подчёркивает осознанную оценку прошлого, а не личное извинение перед собеседником.
</a:t>
            </a:r>
            <a:endParaRPr lang="en-US" sz="899" dirty="0"/>
          </a:p>
        </p:txBody>
      </p:sp>
      <p:sp>
        <p:nvSpPr>
          <p:cNvPr id="9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Оттенок дистанции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I’m sorry, выражение I regret создаёт более формальную дистанцию между говорящим и адресатом. Именно поэтому оно лучше подходит для официального текста, чем для дружеского разговора.
</a:t>
            </a:r>
            <a:endParaRPr lang="en-US" sz="997" dirty="0"/>
          </a:p>
        </p:txBody>
      </p:sp>
      <p:sp>
        <p:nvSpPr>
          <p:cNvPr id="10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Официальное уведомление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regret to inform you that… используется, когда нужно сообщить неприятную новость спокойно, вежливо и без лишней эмоциональности. Такой тон особенно характерен для писем, объявлений и деловой переписки.
</a:t>
            </a:r>
            <a:endParaRPr lang="en-US" sz="9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243869"/>
            <a:ext cx="4122000" cy="933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после regret, wish и sorry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значение, грамматика и стиль в трёх близких группах выражений. Это помогает быстро выбрать конструкцию по ситуации и времени действия.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Regret связано с официальной дистанцией, wish требует временного сдвига, а sorry чаще выбирают для личного обращения к человеку.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школьной грамматики английского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избежать типичных ошибок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32805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время после I wish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wish I studied yesterday звучит неверно, потому что сожаление о прошлом требует Past Perfect: I wish I had studied yesterday. Сдвиг времени показывает, что событие уже нельзя изменить.
</a:t>
            </a:r>
            <a:endParaRPr lang="en-US" sz="1136" dirty="0"/>
          </a:p>
        </p:txBody>
      </p:sp>
      <p:sp>
        <p:nvSpPr>
          <p:cNvPr id="10" name="Text 3"/>
          <p:cNvSpPr txBox="1"/>
          <p:nvPr/>
        </p:nvSpPr>
        <p:spPr>
          <a:xfrm>
            <a:off x="3428904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I regret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 regret to do it почти не используется, когда говорят о совершённом действии. Для сожаления о прошлом событии обычно выбирают I regret doing it, а в официальных сообщениях — I regret to inform you that…
</a:t>
            </a:r>
            <a:endParaRPr lang="en-US" sz="1031" dirty="0"/>
          </a:p>
        </p:txBody>
      </p:sp>
      <p:sp>
        <p:nvSpPr>
          <p:cNvPr id="11" name="Text 4"/>
          <p:cNvSpPr txBox="1"/>
          <p:nvPr/>
        </p:nvSpPr>
        <p:spPr>
          <a:xfrm>
            <a:off x="6225005" y="2048550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sorry и regret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I’m sorry и I regret не всегда взаимозаменяемы. Первая звучит личнее и мягче, а вторая подходит для более формального, сдержанного и письменного контекста.
</a:t>
            </a:r>
            <a:endParaRPr lang="en-US" sz="116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конструкции чаще встречаются в учебной речи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статистику корпуса, а типичную заметность конструкций в школьных примерах, диалогах и заданиях на перевод.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освоить I wish, I’m sorry и should have; затем — I regret и If only, которые чаще требуют более точного контекста.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учебным примерам и диалогам; точные корпусные данные не использовались
</a:t>
            </a:r>
            <a:endParaRPr lang="en-US" sz="66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сожаление звучит в сообщениях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важнее длинных объяснений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сообщении особенно важно быстро обозначить проблему и не уходить в лишние детали. Поэтому сожаление обычно выражают одним-двумя предложениями, где сразу видны причина, тон и возможное действие.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зависит от адресата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другом уместно более мягкое и личное I’m sorry, а в письме учителю или в официальном сообщении лучше звучит I regret that… Выбор формы помогает не ошибиться с тоном.
</a:t>
            </a:r>
            <a:endParaRPr lang="en-US" sz="1294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и вежливо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часто выбирают короткие формулы, которые не перегружают текст: I’m sorry, but… I regret that… I wish I could help. Они позволяют сохранить вежливость и не звучать резко.
</a:t>
            </a:r>
            <a:endParaRPr lang="en-US" sz="12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вежливый ответ с сожалением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логику ответа в школьной переписке и при устном объяснении ошибки.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2054" y="1536224"/>
            <a:ext cx="286650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14515"/>
            <a:ext cx="357600" cy="357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916267"/>
            <a:ext cx="357600" cy="2860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46482"/>
            <a:ext cx="357600" cy="3576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32326"/>
            <a:ext cx="357600" cy="317867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Сожаление в жизни школьника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Несданная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понимает, что задание можно было выполнить заранее, и говорит I wish I had done it. Такое сожаление показывает ответственность и готовность признать собственную недоработку.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Пропущенная тренировка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спортсмен не пришёл на занятие, естественно звучит I should have gone to practice. Здесь важна не только ошибка, но и понимание её последствий для команды и результата.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Ссора с другом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резкого слова подросток часто выбирает I’m sorry, because нужна не оценка прошлого, а восстановление отношений. Эта форма помогает смягчить ситуацию и вернуть доверие.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время уже упущено, хорошо подходит I should have started earlier. Конструкция подчёркивает, что правильное решение было известно заранее, но не было принято вовремя.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Упущенный шанс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помощь или возможность были потеряны, можно сказать If only I had asked for help. Такая фраза особенно точно передаёт досаду и сожаление о нереализованном варианте.
</a:t>
            </a:r>
            <a:endParaRPr lang="en-US" sz="73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разных ситуаций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эмоция по-английски звучит по-разному в зависимости от адресата, формальности и цели высказывания. Таблица помогает быстро выбрать подходящую модель.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экзамена и переписки важно не только значение, но и тон: формальный, личный или оценочный.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и бытовых контекстов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подбирайте форму сожаления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выразить сожаление естественно, нужно учитывать время, ситуацию и адресата. I wish, If only, should have, could have, I regret и I’m sorry различаются по смыслу, и именно в этом их сила.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2026-05-31T17:26:59Z</dcterms:created>
  <dcterms:modified xsi:type="dcterms:W3CDTF">2026-05-31T17:26:59Z</dcterms:modified>
</cp:coreProperties>
</file>