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png"/><Relationship Id="rId12" Type="http://schemas.openxmlformats.org/officeDocument/2006/relationships/image" Target="../media/image-8-12.png"/><Relationship Id="rId13" Type="http://schemas.openxmlformats.org/officeDocument/2006/relationships/slideLayout" Target="../slideLayouts/slideLayout1.xml"/><Relationship Id="rId1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jpe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jpeg"/><Relationship Id="rId6" Type="http://schemas.openxmlformats.org/officeDocument/2006/relationships/image" Target="../media/image-18-6.jpe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4425" y="161"/>
            <a:ext cx="8549700" cy="514317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1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7" name="Text 1"/>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Unit 6. Our Favourite Pastimes
</a:t>
            </a:r>
            <a:endParaRPr lang="en-US" sz="2223" dirty="0"/>
          </a:p>
        </p:txBody>
      </p:sp>
      <p:sp>
        <p:nvSpPr>
          <p:cNvPr id="8" name="Text 2"/>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Учимся говорить о хобби, привычках и любимых занятиях по-английски.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Что такое pastimes и зачем они нужны
</a:t>
            </a:r>
            <a:endParaRPr lang="en-US" sz="2223" dirty="0"/>
          </a:p>
        </p:txBody>
      </p:sp>
      <p:sp>
        <p:nvSpPr>
          <p:cNvPr id="8" name="Text 2"/>
          <p:cNvSpPr txBox="1"/>
          <p:nvPr/>
        </p:nvSpPr>
        <p:spPr>
          <a:xfrm>
            <a:off x="180000" y="4080300"/>
            <a:ext cx="3363000" cy="8832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Pastimes — это то, чем мы занимаемся для отдыха и удовольствия: спорт, чтение, музыка, игры, творчество и прогулки.
</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 y="2221546"/>
            <a:ext cx="9144000" cy="29200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Разогрев: какие хобби уже знакомы
</a:t>
            </a:r>
            <a:endParaRPr lang="en-US" sz="2223" dirty="0"/>
          </a:p>
        </p:txBody>
      </p:sp>
      <p:sp>
        <p:nvSpPr>
          <p:cNvPr id="1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12" name="Text 2"/>
          <p:cNvSpPr txBox="1"/>
          <p:nvPr/>
        </p:nvSpPr>
        <p:spPr>
          <a:xfrm>
            <a:off x="278097" y="188692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Знакомые темы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Начните с самых знакомых слов: sports, reading, music, drawing, games, dancing, cooking и outdoors. Такие ответы легко вспомнить и произнести без длинной подготовки.
</a:t>
            </a:r>
            <a:endParaRPr lang="en-US" sz="903" dirty="0"/>
          </a:p>
        </p:txBody>
      </p:sp>
      <p:sp>
        <p:nvSpPr>
          <p:cNvPr id="13" name="Text 3"/>
          <p:cNvSpPr txBox="1"/>
          <p:nvPr/>
        </p:nvSpPr>
        <p:spPr>
          <a:xfrm>
            <a:off x="2062126"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Готовые ответы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Короткие фразы помогают говорить сразу: I like football. I enjoy reading comics. My favourite pastime is listening to music. Они звучат просто и естественно.
</a:t>
            </a:r>
            <a:endParaRPr lang="en-US" sz="903" dirty="0"/>
          </a:p>
        </p:txBody>
      </p:sp>
      <p:sp>
        <p:nvSpPr>
          <p:cNvPr id="14" name="Text 4"/>
          <p:cNvSpPr txBox="1"/>
          <p:nvPr/>
        </p:nvSpPr>
        <p:spPr>
          <a:xfrm>
            <a:off x="3846148"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О себе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Полезно быстро назвать, что нравится лично вам, а не только повторять слова из списка. Так речь становится живой и более уверенной.
</a:t>
            </a:r>
            <a:endParaRPr lang="en-US" sz="903" dirty="0"/>
          </a:p>
        </p:txBody>
      </p:sp>
      <p:sp>
        <p:nvSpPr>
          <p:cNvPr id="15" name="Text 5"/>
          <p:cNvSpPr txBox="1"/>
          <p:nvPr/>
        </p:nvSpPr>
        <p:spPr>
          <a:xfrm>
            <a:off x="5630188"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Первые шаги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Даже один точный пример уже помогает начать разговор. Главное — не молчать, а пробовать отвечать коротко и понятно.
</a:t>
            </a:r>
            <a:endParaRPr lang="en-US" sz="903" dirty="0"/>
          </a:p>
        </p:txBody>
      </p:sp>
      <p:sp>
        <p:nvSpPr>
          <p:cNvPr id="16" name="Text 6"/>
          <p:cNvSpPr txBox="1"/>
          <p:nvPr/>
        </p:nvSpPr>
        <p:spPr>
          <a:xfrm>
            <a:off x="7414237"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Цель разминки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Этот разогрев нужен, чтобы активировать нужную лексику перед чтением, грамматикой и парной практикой.
</a:t>
            </a:r>
            <a:endParaRPr lang="en-US" sz="903"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Лексика: спорт и активный отдых
</a:t>
            </a:r>
            <a:endParaRPr lang="en-US" sz="2223" dirty="0"/>
          </a:p>
        </p:txBody>
      </p:sp>
      <p:sp>
        <p:nvSpPr>
          <p:cNvPr id="1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2" name="Text 2"/>
          <p:cNvSpPr txBox="1"/>
          <p:nvPr/>
        </p:nvSpPr>
        <p:spPr>
          <a:xfrm>
            <a:off x="261000" y="1619622"/>
            <a:ext cx="4227900" cy="538500"/>
          </a:xfrm>
          <a:prstGeom prst="rect">
            <a:avLst/>
          </a:prstGeom>
          <a:noFill/>
          <a:ln/>
        </p:spPr>
        <p:txBody>
          <a:bodyPr wrap="square" lIns="0" tIns="0" rIns="0" bIns="0" rtlCol="0" anchor="ctr"/>
          <a:lstStyle/>
          <a:p>
            <a:pPr algn="l" indent="0" marL="0">
              <a:lnSpc>
                <a:spcPct val="115000"/>
              </a:lnSpc>
              <a:buNone/>
            </a:pPr>
            <a:r>
              <a:rPr lang="en-US" sz="989" b="1" dirty="0">
                <a:solidFill>
                  <a:srgbClr val="FFFFFF"/>
                </a:solidFill>
                <a:latin typeface="Arial" pitchFamily="34" charset="0"/>
                <a:ea typeface="Arial" pitchFamily="34" charset="-122"/>
                <a:cs typeface="Arial" pitchFamily="34" charset="-120"/>
              </a:rPr>
              <a:t>Игровые виды
</a:t>
            </a:r>
            <a:pPr algn="l" indent="0" marL="0">
              <a:lnSpc>
                <a:spcPct val="115000"/>
              </a:lnSpc>
              <a:buNone/>
            </a:pPr>
            <a:r>
              <a:rPr lang="en-US" sz="45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Football, basketball, tennis и running относятся к активным видам отдыха. Для них часто используют play football или simply run, если говорят о действии.
</a:t>
            </a:r>
            <a:endParaRPr lang="en-US" sz="989" dirty="0"/>
          </a:p>
        </p:txBody>
      </p:sp>
      <p:sp>
        <p:nvSpPr>
          <p:cNvPr id="13" name="Text 3"/>
          <p:cNvSpPr txBox="1"/>
          <p:nvPr/>
        </p:nvSpPr>
        <p:spPr>
          <a:xfrm>
            <a:off x="261000" y="2308226"/>
            <a:ext cx="4227900" cy="538500"/>
          </a:xfrm>
          <a:prstGeom prst="rect">
            <a:avLst/>
          </a:prstGeom>
          <a:noFill/>
          <a:ln/>
        </p:spPr>
        <p:txBody>
          <a:bodyPr wrap="square" lIns="0" tIns="0" rIns="0" bIns="0" rtlCol="0" anchor="ctr"/>
          <a:lstStyle/>
          <a:p>
            <a:pPr algn="l" indent="0" marL="0">
              <a:lnSpc>
                <a:spcPct val="115000"/>
              </a:lnSpc>
              <a:buNone/>
            </a:pPr>
            <a:r>
              <a:rPr lang="en-US" sz="873" b="1" dirty="0">
                <a:solidFill>
                  <a:srgbClr val="FFFFFF"/>
                </a:solidFill>
                <a:latin typeface="Arial" pitchFamily="34" charset="0"/>
                <a:ea typeface="Arial" pitchFamily="34" charset="-122"/>
                <a:cs typeface="Arial" pitchFamily="34" charset="-120"/>
              </a:rPr>
              <a:t>Движение и спорт
</a:t>
            </a:r>
            <a:pPr algn="l" indent="0" marL="0">
              <a:lnSpc>
                <a:spcPct val="115000"/>
              </a:lnSpc>
              <a:buNone/>
            </a:pPr>
            <a:r>
              <a:rPr lang="en-US" sz="39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94" dirty="0">
                <a:solidFill>
                  <a:srgbClr val="FFFFFF"/>
                </a:solidFill>
                <a:latin typeface="Arial" pitchFamily="34" charset="0"/>
                <a:ea typeface="Arial" pitchFamily="34" charset="-122"/>
                <a:cs typeface="Arial" pitchFamily="34" charset="-120"/>
              </a:rPr>
              <a:t>Swimming, cycling и skateboarding хорошо описывают движение и энергию. В английском часто говорят go swimming и ride a bike, когда называют привычное занятие.
</a:t>
            </a:r>
            <a:endParaRPr lang="en-US" sz="873" dirty="0"/>
          </a:p>
        </p:txBody>
      </p:sp>
      <p:sp>
        <p:nvSpPr>
          <p:cNvPr id="14" name="Text 4"/>
          <p:cNvSpPr txBox="1"/>
          <p:nvPr/>
        </p:nvSpPr>
        <p:spPr>
          <a:xfrm>
            <a:off x="258450" y="2996828"/>
            <a:ext cx="4227900" cy="538500"/>
          </a:xfrm>
          <a:prstGeom prst="rect">
            <a:avLst/>
          </a:prstGeom>
          <a:noFill/>
          <a:ln/>
        </p:spPr>
        <p:txBody>
          <a:bodyPr wrap="square" lIns="0" tIns="0" rIns="0" bIns="0" rtlCol="0" anchor="ctr"/>
          <a:lstStyle/>
          <a:p>
            <a:pPr algn="l" indent="0" marL="0">
              <a:lnSpc>
                <a:spcPct val="115000"/>
              </a:lnSpc>
              <a:buNone/>
            </a:pPr>
            <a:r>
              <a:rPr lang="en-US" sz="921" b="1" dirty="0">
                <a:solidFill>
                  <a:srgbClr val="FFFFFF"/>
                </a:solidFill>
                <a:latin typeface="Arial" pitchFamily="34" charset="0"/>
                <a:ea typeface="Arial" pitchFamily="34" charset="-122"/>
                <a:cs typeface="Arial" pitchFamily="34" charset="-120"/>
              </a:rPr>
              <a:t>Спокойный ритм
</a:t>
            </a:r>
            <a:pPr algn="l" indent="0" marL="0">
              <a:lnSpc>
                <a:spcPct val="115000"/>
              </a:lnSpc>
              <a:buNone/>
            </a:pPr>
            <a:r>
              <a:rPr lang="en-US" sz="41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Yoga и similar activities помогают сочетать спорт и спокойствие. Для них удобно запомнить выражение do yoga, потому что оно часто встречается в учебных текстах.
</a:t>
            </a:r>
            <a:endParaRPr lang="en-US" sz="921" dirty="0"/>
          </a:p>
        </p:txBody>
      </p:sp>
      <p:sp>
        <p:nvSpPr>
          <p:cNvPr id="15" name="Text 5"/>
          <p:cNvSpPr txBox="1"/>
          <p:nvPr/>
        </p:nvSpPr>
        <p:spPr>
          <a:xfrm>
            <a:off x="258450" y="3685419"/>
            <a:ext cx="4227900" cy="538500"/>
          </a:xfrm>
          <a:prstGeom prst="rect">
            <a:avLst/>
          </a:prstGeom>
          <a:noFill/>
          <a:ln/>
        </p:spPr>
        <p:txBody>
          <a:bodyPr wrap="square" lIns="0" tIns="0" rIns="0" bIns="0" rtlCol="0" anchor="ctr"/>
          <a:lstStyle/>
          <a:p>
            <a:pPr algn="l" indent="0" marL="0">
              <a:lnSpc>
                <a:spcPct val="115000"/>
              </a:lnSpc>
              <a:buNone/>
            </a:pPr>
            <a:r>
              <a:rPr lang="en-US" sz="1016" b="1" dirty="0">
                <a:solidFill>
                  <a:srgbClr val="FFFFFF"/>
                </a:solidFill>
                <a:latin typeface="Arial" pitchFamily="34" charset="0"/>
                <a:ea typeface="Arial" pitchFamily="34" charset="-122"/>
                <a:cs typeface="Arial" pitchFamily="34" charset="-120"/>
              </a:rPr>
              <a:t>Ассоциации с предметами
</a:t>
            </a:r>
            <a:pPr algn="l" indent="0" marL="0">
              <a:lnSpc>
                <a:spcPct val="115000"/>
              </a:lnSpc>
              <a:buNone/>
            </a:pPr>
            <a:r>
              <a:rPr lang="en-US" sz="46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4" dirty="0">
                <a:solidFill>
                  <a:srgbClr val="FFFFFF"/>
                </a:solidFill>
                <a:latin typeface="Arial" pitchFamily="34" charset="0"/>
                <a:ea typeface="Arial" pitchFamily="34" charset="-122"/>
                <a:cs typeface="Arial" pitchFamily="34" charset="-120"/>
              </a:rPr>
              <a:t>Полезно связывать слово с действием: мяч, велосипед, бассейн, кроссовки, ракетка. Так новая лексика запоминается быстрее через образ и ситуацию.
</a:t>
            </a:r>
            <a:endParaRPr lang="en-US" sz="1016" dirty="0"/>
          </a:p>
        </p:txBody>
      </p:sp>
      <p:sp>
        <p:nvSpPr>
          <p:cNvPr id="16" name="Text 6"/>
          <p:cNvSpPr txBox="1"/>
          <p:nvPr/>
        </p:nvSpPr>
        <p:spPr>
          <a:xfrm>
            <a:off x="258450" y="4374020"/>
            <a:ext cx="4227900" cy="538500"/>
          </a:xfrm>
          <a:prstGeom prst="rect">
            <a:avLst/>
          </a:prstGeom>
          <a:noFill/>
          <a:ln/>
        </p:spPr>
        <p:txBody>
          <a:bodyPr wrap="square" lIns="0" tIns="0" rIns="0" bIns="0" rtlCol="0" anchor="ctr"/>
          <a:lstStyle/>
          <a:p>
            <a:pPr algn="l" indent="0" marL="0">
              <a:lnSpc>
                <a:spcPct val="115000"/>
              </a:lnSpc>
              <a:buNone/>
            </a:pPr>
            <a:r>
              <a:rPr lang="en-US" sz="1091" b="1" dirty="0">
                <a:solidFill>
                  <a:srgbClr val="FFFFFF"/>
                </a:solidFill>
                <a:latin typeface="Arial" pitchFamily="34" charset="0"/>
                <a:ea typeface="Arial" pitchFamily="34" charset="-122"/>
                <a:cs typeface="Arial" pitchFamily="34" charset="-120"/>
              </a:rPr>
              <a:t>Фразы для речи
</a:t>
            </a:r>
            <a:pPr algn="l" indent="0" marL="0">
              <a:lnSpc>
                <a:spcPct val="115000"/>
              </a:lnSpc>
              <a:buNone/>
            </a:pPr>
            <a:r>
              <a:rPr lang="en-US" sz="49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2" dirty="0">
                <a:solidFill>
                  <a:srgbClr val="FFFFFF"/>
                </a:solidFill>
                <a:latin typeface="Arial" pitchFamily="34" charset="0"/>
                <a:ea typeface="Arial" pitchFamily="34" charset="-122"/>
                <a:cs typeface="Arial" pitchFamily="34" charset="-120"/>
              </a:rPr>
              <a:t>При ответе важны короткие сочетания: play football, go swimming, ride a bike, do yoga. Они станут основой для собственных предложений.
</a:t>
            </a:r>
            <a:endParaRPr lang="en-US" sz="109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 y="2221546"/>
            <a:ext cx="9144000" cy="29200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Лексика: творчество и искусство
</a:t>
            </a:r>
            <a:endParaRPr lang="en-US" sz="2223" dirty="0"/>
          </a:p>
        </p:txBody>
      </p:sp>
      <p:sp>
        <p:nvSpPr>
          <p:cNvPr id="1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12" name="Text 2"/>
          <p:cNvSpPr txBox="1"/>
          <p:nvPr/>
        </p:nvSpPr>
        <p:spPr>
          <a:xfrm>
            <a:off x="278097" y="188692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Рисование и живопись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Drawing и painting подходят для тех, кто любит работать с цветом и формой. Можно сказать draw pictures или paint posters, если нужно показать конкретное действие.
</a:t>
            </a:r>
            <a:endParaRPr lang="en-US" sz="903" dirty="0"/>
          </a:p>
        </p:txBody>
      </p:sp>
      <p:sp>
        <p:nvSpPr>
          <p:cNvPr id="13" name="Text 3"/>
          <p:cNvSpPr txBox="1"/>
          <p:nvPr/>
        </p:nvSpPr>
        <p:spPr>
          <a:xfrm>
            <a:off x="2062126"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Выступления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Singing, dancing и acting часто связаны с выступлением перед другими. Такие хобби помогают развивать уверенность, выразительность и умение работать в команде.
</a:t>
            </a:r>
            <a:endParaRPr lang="en-US" sz="903" dirty="0"/>
          </a:p>
        </p:txBody>
      </p:sp>
      <p:sp>
        <p:nvSpPr>
          <p:cNvPr id="14" name="Text 4"/>
          <p:cNvSpPr txBox="1"/>
          <p:nvPr/>
        </p:nvSpPr>
        <p:spPr>
          <a:xfrm>
            <a:off x="3846148"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Творческие проекты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Photography и crafting относятся к творчеству, где важны внимание к деталям и фантазия. Эти занятия легко описать через готовые действия и предметы.
</a:t>
            </a:r>
            <a:endParaRPr lang="en-US" sz="903" dirty="0"/>
          </a:p>
        </p:txBody>
      </p:sp>
      <p:sp>
        <p:nvSpPr>
          <p:cNvPr id="15" name="Text 5"/>
          <p:cNvSpPr txBox="1"/>
          <p:nvPr/>
        </p:nvSpPr>
        <p:spPr>
          <a:xfrm>
            <a:off x="5630188"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Музыкальные навыки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Playing an instrument — это не только музыка, но и регулярная практика. Часто говорят play the piano, когда хотят назвать конкретный инструмент.
</a:t>
            </a:r>
            <a:endParaRPr lang="en-US" sz="903" dirty="0"/>
          </a:p>
        </p:txBody>
      </p:sp>
      <p:sp>
        <p:nvSpPr>
          <p:cNvPr id="16" name="Text 6"/>
          <p:cNvSpPr txBox="1"/>
          <p:nvPr/>
        </p:nvSpPr>
        <p:spPr>
          <a:xfrm>
            <a:off x="7414237"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Подсказки по картинкам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Кисти, ноты, сцена, камера и карандаши помогают быстро понять тему. Визуальные подсказки делают новые слова проще для запоминания.
</a:t>
            </a:r>
            <a:endParaRPr lang="en-US" sz="903"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Лексика: чтение, игры и медиа
</a:t>
            </a:r>
            <a:endParaRPr lang="en-US" sz="2223" dirty="0"/>
          </a:p>
        </p:txBody>
      </p:sp>
      <p:sp>
        <p:nvSpPr>
          <p:cNvPr id="1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12" name="Text 2"/>
          <p:cNvSpPr txBox="1"/>
          <p:nvPr/>
        </p:nvSpPr>
        <p:spPr>
          <a:xfrm>
            <a:off x="261000" y="1619622"/>
            <a:ext cx="4227900" cy="538500"/>
          </a:xfrm>
          <a:prstGeom prst="rect">
            <a:avLst/>
          </a:prstGeom>
          <a:noFill/>
          <a:ln/>
        </p:spPr>
        <p:txBody>
          <a:bodyPr wrap="square" lIns="0" tIns="0" rIns="0" bIns="0" rtlCol="0" anchor="ctr"/>
          <a:lstStyle/>
          <a:p>
            <a:pPr algn="l" indent="0" marL="0">
              <a:lnSpc>
                <a:spcPct val="115000"/>
              </a:lnSpc>
              <a:buNone/>
            </a:pPr>
            <a:r>
              <a:rPr lang="en-US" sz="1063" b="1" dirty="0">
                <a:solidFill>
                  <a:srgbClr val="FFFFFF"/>
                </a:solidFill>
                <a:latin typeface="Arial" pitchFamily="34" charset="0"/>
                <a:ea typeface="Arial" pitchFamily="34" charset="-122"/>
                <a:cs typeface="Arial" pitchFamily="34" charset="-120"/>
              </a:rPr>
              <a:t>Чтение
</a:t>
            </a:r>
            <a:pPr algn="l" indent="0" marL="0">
              <a:lnSpc>
                <a:spcPct val="115000"/>
              </a:lnSpc>
              <a:buNone/>
            </a:pPr>
            <a:r>
              <a:rPr lang="en-US" sz="48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7" dirty="0">
                <a:solidFill>
                  <a:srgbClr val="FFFFFF"/>
                </a:solidFill>
                <a:latin typeface="Arial" pitchFamily="34" charset="0"/>
                <a:ea typeface="Arial" pitchFamily="34" charset="-122"/>
                <a:cs typeface="Arial" pitchFamily="34" charset="-120"/>
              </a:rPr>
              <a:t>Reading включает books, comics и magazines. Удобные выражения — read every day и read after school, если нужно показать привычку и время.
</a:t>
            </a:r>
            <a:endParaRPr lang="en-US" sz="1063" dirty="0"/>
          </a:p>
        </p:txBody>
      </p:sp>
      <p:sp>
        <p:nvSpPr>
          <p:cNvPr id="13" name="Text 3"/>
          <p:cNvSpPr txBox="1"/>
          <p:nvPr/>
        </p:nvSpPr>
        <p:spPr>
          <a:xfrm>
            <a:off x="261000" y="2308226"/>
            <a:ext cx="4227900" cy="538500"/>
          </a:xfrm>
          <a:prstGeom prst="rect">
            <a:avLst/>
          </a:prstGeom>
          <a:noFill/>
          <a:ln/>
        </p:spPr>
        <p:txBody>
          <a:bodyPr wrap="square" lIns="0" tIns="0" rIns="0" bIns="0" rtlCol="0" anchor="ctr"/>
          <a:lstStyle/>
          <a:p>
            <a:pPr algn="l" indent="0" marL="0">
              <a:lnSpc>
                <a:spcPct val="115000"/>
              </a:lnSpc>
              <a:buNone/>
            </a:pPr>
            <a:r>
              <a:rPr lang="en-US" sz="1024" b="1" dirty="0">
                <a:solidFill>
                  <a:srgbClr val="FFFFFF"/>
                </a:solidFill>
                <a:latin typeface="Arial" pitchFamily="34" charset="0"/>
                <a:ea typeface="Arial" pitchFamily="34" charset="-122"/>
                <a:cs typeface="Arial" pitchFamily="34" charset="-120"/>
              </a:rPr>
              <a:t>Игры
</a:t>
            </a:r>
            <a:pPr algn="l" indent="0" marL="0">
              <a:lnSpc>
                <a:spcPct val="115000"/>
              </a:lnSpc>
              <a:buNone/>
            </a:pPr>
            <a:r>
              <a:rPr lang="en-US" sz="46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1" dirty="0">
                <a:solidFill>
                  <a:srgbClr val="FFFFFF"/>
                </a:solidFill>
                <a:latin typeface="Arial" pitchFamily="34" charset="0"/>
                <a:ea typeface="Arial" pitchFamily="34" charset="-122"/>
                <a:cs typeface="Arial" pitchFamily="34" charset="-120"/>
              </a:rPr>
              <a:t>Board games и computer games — разные, но знакомые занятия. В ответах полезно использовать play with friends, чтобы показать, с кем проходит игра.
</a:t>
            </a:r>
            <a:endParaRPr lang="en-US" sz="1024" dirty="0"/>
          </a:p>
        </p:txBody>
      </p:sp>
      <p:sp>
        <p:nvSpPr>
          <p:cNvPr id="14" name="Text 4"/>
          <p:cNvSpPr txBox="1"/>
          <p:nvPr/>
        </p:nvSpPr>
        <p:spPr>
          <a:xfrm>
            <a:off x="258450" y="2996828"/>
            <a:ext cx="4227900" cy="538500"/>
          </a:xfrm>
          <a:prstGeom prst="rect">
            <a:avLst/>
          </a:prstGeom>
          <a:noFill/>
          <a:ln/>
        </p:spPr>
        <p:txBody>
          <a:bodyPr wrap="square" lIns="0" tIns="0" rIns="0" bIns="0" rtlCol="0" anchor="ctr"/>
          <a:lstStyle/>
          <a:p>
            <a:pPr algn="l" indent="0" marL="0">
              <a:lnSpc>
                <a:spcPct val="115000"/>
              </a:lnSpc>
              <a:buNone/>
            </a:pPr>
            <a:r>
              <a:rPr lang="en-US" sz="1091" b="1" dirty="0">
                <a:solidFill>
                  <a:srgbClr val="FFFFFF"/>
                </a:solidFill>
                <a:latin typeface="Arial" pitchFamily="34" charset="0"/>
                <a:ea typeface="Arial" pitchFamily="34" charset="-122"/>
                <a:cs typeface="Arial" pitchFamily="34" charset="-120"/>
              </a:rPr>
              <a:t>Головоломки
</a:t>
            </a:r>
            <a:pPr algn="l" indent="0" marL="0">
              <a:lnSpc>
                <a:spcPct val="115000"/>
              </a:lnSpc>
              <a:buNone/>
            </a:pPr>
            <a:r>
              <a:rPr lang="en-US" sz="49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2" dirty="0">
                <a:solidFill>
                  <a:srgbClr val="FFFFFF"/>
                </a:solidFill>
                <a:latin typeface="Arial" pitchFamily="34" charset="0"/>
                <a:ea typeface="Arial" pitchFamily="34" charset="-122"/>
                <a:cs typeface="Arial" pitchFamily="34" charset="-120"/>
              </a:rPr>
              <a:t>Puzzles развивают внимание и терпение. Фраза solve a puzzle помогает назвать занятие точно и без лишних слов.
</a:t>
            </a:r>
            <a:endParaRPr lang="en-US" sz="1091" dirty="0"/>
          </a:p>
        </p:txBody>
      </p:sp>
      <p:sp>
        <p:nvSpPr>
          <p:cNvPr id="15" name="Text 5"/>
          <p:cNvSpPr txBox="1"/>
          <p:nvPr/>
        </p:nvSpPr>
        <p:spPr>
          <a:xfrm>
            <a:off x="258450" y="3685419"/>
            <a:ext cx="4227900" cy="538500"/>
          </a:xfrm>
          <a:prstGeom prst="rect">
            <a:avLst/>
          </a:prstGeom>
          <a:noFill/>
          <a:ln/>
        </p:spPr>
        <p:txBody>
          <a:bodyPr wrap="square" lIns="0" tIns="0" rIns="0" bIns="0" rtlCol="0" anchor="ctr"/>
          <a:lstStyle/>
          <a:p>
            <a:pPr algn="l" indent="0" marL="0">
              <a:lnSpc>
                <a:spcPct val="115000"/>
              </a:lnSpc>
              <a:buNone/>
            </a:pPr>
            <a:r>
              <a:rPr lang="en-US" sz="1011" b="1" dirty="0">
                <a:solidFill>
                  <a:srgbClr val="FFFFFF"/>
                </a:solidFill>
                <a:latin typeface="Arial" pitchFamily="34" charset="0"/>
                <a:ea typeface="Arial" pitchFamily="34" charset="-122"/>
                <a:cs typeface="Arial" pitchFamily="34" charset="-120"/>
              </a:rPr>
              <a:t>Медиа
</a:t>
            </a:r>
            <a:pPr algn="l" indent="0" marL="0">
              <a:lnSpc>
                <a:spcPct val="115000"/>
              </a:lnSpc>
              <a:buNone/>
            </a:pPr>
            <a:r>
              <a:rPr lang="en-US" sz="45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9" dirty="0">
                <a:solidFill>
                  <a:srgbClr val="FFFFFF"/>
                </a:solidFill>
                <a:latin typeface="Arial" pitchFamily="34" charset="0"/>
                <a:ea typeface="Arial" pitchFamily="34" charset="-122"/>
                <a:cs typeface="Arial" pitchFamily="34" charset="-120"/>
              </a:rPr>
              <a:t>Watch videos и listen to podcasts относятся к медиа, которые часто выбирают дома. Эти действия удобно соединять с временем суток или местом.
</a:t>
            </a:r>
            <a:endParaRPr lang="en-US" sz="1011" dirty="0"/>
          </a:p>
        </p:txBody>
      </p:sp>
      <p:sp>
        <p:nvSpPr>
          <p:cNvPr id="16" name="Text 6"/>
          <p:cNvSpPr txBox="1"/>
          <p:nvPr/>
        </p:nvSpPr>
        <p:spPr>
          <a:xfrm>
            <a:off x="258450" y="4374020"/>
            <a:ext cx="4227900" cy="538500"/>
          </a:xfrm>
          <a:prstGeom prst="rect">
            <a:avLst/>
          </a:prstGeom>
          <a:noFill/>
          <a:ln/>
        </p:spPr>
        <p:txBody>
          <a:bodyPr wrap="square" lIns="0" tIns="0" rIns="0" bIns="0" rtlCol="0" anchor="ctr"/>
          <a:lstStyle/>
          <a:p>
            <a:pPr algn="l" indent="0" marL="0">
              <a:lnSpc>
                <a:spcPct val="115000"/>
              </a:lnSpc>
              <a:buNone/>
            </a:pPr>
            <a:r>
              <a:rPr lang="en-US" sz="1091" b="1" dirty="0">
                <a:solidFill>
                  <a:srgbClr val="FFFFFF"/>
                </a:solidFill>
                <a:latin typeface="Arial" pitchFamily="34" charset="0"/>
                <a:ea typeface="Arial" pitchFamily="34" charset="-122"/>
                <a:cs typeface="Arial" pitchFamily="34" charset="-120"/>
              </a:rPr>
              <a:t>Речь о себе
</a:t>
            </a:r>
            <a:pPr algn="l" indent="0" marL="0">
              <a:lnSpc>
                <a:spcPct val="115000"/>
              </a:lnSpc>
              <a:buNone/>
            </a:pPr>
            <a:r>
              <a:rPr lang="en-US" sz="49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2" dirty="0">
                <a:solidFill>
                  <a:srgbClr val="FFFFFF"/>
                </a:solidFill>
                <a:latin typeface="Arial" pitchFamily="34" charset="0"/>
                <a:ea typeface="Arial" pitchFamily="34" charset="-122"/>
                <a:cs typeface="Arial" pitchFamily="34" charset="-120"/>
              </a:rPr>
              <a:t>Все слова на этом слайде помогают говорить о досуге в реальной жизни: что читаю, во что играю и что смотрю или слушаю.
</a:t>
            </a:r>
            <a:endParaRPr lang="en-US" sz="109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10"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выбрать favourite pastime
</a:t>
            </a:r>
            <a:endParaRPr lang="en-US" sz="2223" dirty="0"/>
          </a:p>
        </p:txBody>
      </p:sp>
      <p:sp>
        <p:nvSpPr>
          <p:cNvPr id="11" name="Text 2"/>
          <p:cNvSpPr txBox="1"/>
          <p:nvPr/>
        </p:nvSpPr>
        <p:spPr>
          <a:xfrm>
            <a:off x="323725" y="1747050"/>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Назови занятие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Сначала назовите занятие: My favourite pastime is swimming. Это самый прямой способ представить свой ответ и сразу показать тему разговора.
</a:t>
            </a:r>
            <a:endParaRPr lang="en-US" sz="1000" dirty="0"/>
          </a:p>
        </p:txBody>
      </p:sp>
      <p:sp>
        <p:nvSpPr>
          <p:cNvPr id="12" name="Text 3"/>
          <p:cNvSpPr txBox="1"/>
          <p:nvPr/>
        </p:nvSpPr>
        <p:spPr>
          <a:xfrm>
            <a:off x="323725" y="2573683"/>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Выбери лучшее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Затем можно сравнить варианты: I like drawing best. Такая фраза помогает выбрать одно главное хобби из нескольких знакомых занятий.
</a:t>
            </a:r>
            <a:endParaRPr lang="en-US" sz="1000" dirty="0"/>
          </a:p>
        </p:txBody>
      </p:sp>
      <p:sp>
        <p:nvSpPr>
          <p:cNvPr id="13" name="Text 4"/>
          <p:cNvSpPr txBox="1"/>
          <p:nvPr/>
        </p:nvSpPr>
        <p:spPr>
          <a:xfrm>
            <a:off x="323725" y="3400316"/>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Объясни выбор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нужен мотив, добавьте качество: I prefer reading because it is quiet. Здесь легко объяснить свой выбор через простую причину.
</a:t>
            </a:r>
            <a:endParaRPr lang="en-US" sz="1000" dirty="0"/>
          </a:p>
        </p:txBody>
      </p:sp>
      <p:sp>
        <p:nvSpPr>
          <p:cNvPr id="14" name="Text 5"/>
          <p:cNvSpPr txBox="1"/>
          <p:nvPr/>
        </p:nvSpPr>
        <p:spPr>
          <a:xfrm>
            <a:off x="323725" y="4226950"/>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Подбери оценку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Проверьте, звучит ли ответ естественно и коротко. Для этого подойдут слова fun, relaxing, exciting, creative или healthy.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2701" y="2362487"/>
            <a:ext cx="200400" cy="200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60726" y="2362487"/>
            <a:ext cx="200400" cy="2004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121276" y="2362487"/>
            <a:ext cx="175350" cy="2004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Модель I like/I love/I enjoy + -ing
</a:t>
            </a:r>
            <a:endParaRPr lang="en-US" sz="1823" dirty="0"/>
          </a:p>
        </p:txBody>
      </p:sp>
      <p:sp>
        <p:nvSpPr>
          <p:cNvPr id="15"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16" name="Text 2"/>
          <p:cNvSpPr txBox="1"/>
          <p:nvPr/>
        </p:nvSpPr>
        <p:spPr>
          <a:xfrm>
            <a:off x="550577" y="2692775"/>
            <a:ext cx="2303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Нравится и люблю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После like, love и enjoy обычно ставится глагол с окончанием -ing. Поэтому говорят I like playing chess, I love drawing comics, I enjoy going to the park.
</a:t>
            </a:r>
            <a:endParaRPr lang="en-US" sz="1000" dirty="0"/>
          </a:p>
        </p:txBody>
      </p:sp>
      <p:sp>
        <p:nvSpPr>
          <p:cNvPr id="17" name="Text 3"/>
          <p:cNvSpPr txBox="1"/>
          <p:nvPr/>
        </p:nvSpPr>
        <p:spPr>
          <a:xfrm>
            <a:off x="3498603" y="2692775"/>
            <a:ext cx="2303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Действие + чувство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Форма -ing соединяет действие с личным отношением. Она подходит для спорта, творчества, чтения и прогулок, если вы рассказываете о том, что приносит удовольствие.
</a:t>
            </a:r>
            <a:endParaRPr lang="en-US" sz="1000" dirty="0"/>
          </a:p>
        </p:txBody>
      </p:sp>
      <p:sp>
        <p:nvSpPr>
          <p:cNvPr id="18" name="Text 4"/>
          <p:cNvSpPr txBox="1"/>
          <p:nvPr/>
        </p:nvSpPr>
        <p:spPr>
          <a:xfrm>
            <a:off x="6446628" y="2692775"/>
            <a:ext cx="2303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Готовые сочетания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Полезно запомнить целые пары, а не отдельные слова: like playing, love drawing, enjoy going. Тогда строить предложения становится намного быстрее.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2665716"/>
            <a:ext cx="5253300" cy="118971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Present Simple для занятий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9" name="Text 2"/>
          <p:cNvSpPr txBox="1"/>
          <p:nvPr/>
        </p:nvSpPr>
        <p:spPr>
          <a:xfrm>
            <a:off x="5787400" y="2306000"/>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Эта таблица показывает, как обычный Present Simple помогает говорить о любимых занятиях и привычках без лишних слов.
</a:t>
            </a:r>
            <a:endParaRPr lang="en-US" sz="900" dirty="0"/>
          </a:p>
        </p:txBody>
      </p:sp>
      <p:sp>
        <p:nvSpPr>
          <p:cNvPr id="10" name="Text 3"/>
          <p:cNvSpPr txBox="1"/>
          <p:nvPr/>
        </p:nvSpPr>
        <p:spPr>
          <a:xfrm>
            <a:off x="5787400" y="3320197"/>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 modelами play, go и обычными глаголами легче выбирать правильную форму в рассказе о хобби.
</a:t>
            </a:r>
            <a:endParaRPr lang="en-US" sz="900" dirty="0"/>
          </a:p>
        </p:txBody>
      </p:sp>
      <p:sp>
        <p:nvSpPr>
          <p:cNvPr id="11" name="Text 4"/>
          <p:cNvSpPr txBox="1"/>
          <p:nvPr/>
        </p:nvSpPr>
        <p:spPr>
          <a:xfrm>
            <a:off x="180000" y="453900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Материалы Unit 6, раздел Present Simple.
</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5" name="Text 1"/>
          <p:cNvSpPr txBox="1"/>
          <p:nvPr/>
        </p:nvSpPr>
        <p:spPr>
          <a:xfrm>
            <a:off x="5423425" y="2050450"/>
            <a:ext cx="3446700" cy="9867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Эти шаблоны помогают быстро назвать причину и сделать ответ более естественным.
</a:t>
            </a:r>
            <a:endParaRPr lang="en-US" sz="1022" dirty="0"/>
          </a:p>
        </p:txBody>
      </p:sp>
      <p:sp>
        <p:nvSpPr>
          <p:cNvPr id="6" name="Text 2"/>
          <p:cNvSpPr txBox="1"/>
          <p:nvPr/>
        </p:nvSpPr>
        <p:spPr>
          <a:xfrm>
            <a:off x="4948150" y="3337050"/>
            <a:ext cx="3921900" cy="183600"/>
          </a:xfrm>
          <a:prstGeom prst="rect">
            <a:avLst/>
          </a:prstGeom>
          <a:noFill/>
          <a:ln/>
        </p:spPr>
        <p:txBody>
          <a:bodyPr wrap="square" lIns="0" tIns="0" rIns="0" bIns="0" rtlCol="0" anchor="ctr"/>
          <a:lstStyle/>
          <a:p>
            <a:pPr algn="l" indent="0" marL="0">
              <a:lnSpc>
                <a:spcPct val="115000"/>
              </a:lnSpc>
              <a:buNone/>
            </a:pPr>
            <a:r>
              <a:rPr lang="en-US" sz="722" dirty="0">
                <a:solidFill>
                  <a:srgbClr val="FFFFFF"/>
                </a:solidFill>
                <a:latin typeface="Arial" pitchFamily="34" charset="0"/>
                <a:ea typeface="Arial" pitchFamily="34" charset="-122"/>
                <a:cs typeface="Arial" pitchFamily="34" charset="-120"/>
              </a:rPr>
              <a:t>Материалы Unit 6, раздел о причинах и ответах.
</a:t>
            </a:r>
            <a:endParaRPr lang="en-US" sz="722" dirty="0"/>
          </a:p>
        </p:txBody>
      </p:sp>
      <p:sp>
        <p:nvSpPr>
          <p:cNvPr id="7" name="Text 3"/>
          <p:cNvSpPr txBox="1"/>
          <p:nvPr/>
        </p:nvSpPr>
        <p:spPr>
          <a:xfrm>
            <a:off x="180000" y="1080177"/>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4
</a:t>
            </a:r>
            <a:endParaRPr lang="en-US" sz="7200" dirty="0"/>
          </a:p>
        </p:txBody>
      </p:sp>
      <p:sp>
        <p:nvSpPr>
          <p:cNvPr id="8" name="Text 4"/>
          <p:cNvSpPr txBox="1"/>
          <p:nvPr/>
        </p:nvSpPr>
        <p:spPr>
          <a:xfrm>
            <a:off x="180000" y="254142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FFFFFF"/>
                </a:solidFill>
                <a:latin typeface="Arial" pitchFamily="34" charset="0"/>
                <a:ea typeface="Arial" pitchFamily="34" charset="-122"/>
                <a:cs typeface="Arial" pitchFamily="34" charset="-120"/>
              </a:rPr>
              <a:t>готовых шаблона для короткого ответа с because.
</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Наречия частоты в рассказе о хобби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Частотные слова помогают сказать, насколько регулярно вы занимаетесь любимым делом, и делают ответ точнее и естественнее.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Чем выше слово в шкале, тем регулярнее действие; такие наречия удобно ставить перед основным глаголом.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Учебный материал Unit 6. Our Favourite Pastimes
</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построить мини-диалог о любимом занятии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Карточка для парной репетиции короткого диалога о хобби.
</a:t>
            </a:r>
            <a:endParaRPr lang="en-US" sz="112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30750" y="1251272"/>
            <a:ext cx="5433300" cy="1029356"/>
          </a:xfrm>
          <a:prstGeom prst="rect">
            <a:avLst/>
          </a:prstGeom>
        </p:spPr>
      </p:pic>
      <p:pic>
        <p:nvPicPr>
          <p:cNvPr id="6" name="Image 4" descr="preencoded.png">    </p:cNvPr>
          <p:cNvPicPr>
            <a:picLocks noChangeAspect="1"/>
          </p:cNvPicPr>
          <p:nvPr/>
        </p:nvPicPr>
        <p:blipFill>
          <a:blip r:embed="rId5"/>
          <a:stretch>
            <a:fillRect/>
          </a:stretch>
        </p:blipFill>
        <p:spPr>
          <a:xfrm>
            <a:off x="3530750" y="2396970"/>
            <a:ext cx="5433300" cy="1029356"/>
          </a:xfrm>
          <a:prstGeom prst="rect">
            <a:avLst/>
          </a:prstGeom>
        </p:spPr>
      </p:pic>
      <p:pic>
        <p:nvPicPr>
          <p:cNvPr id="7" name="Image 5" descr="preencoded.png">    </p:cNvPr>
          <p:cNvPicPr>
            <a:picLocks noChangeAspect="1"/>
          </p:cNvPicPr>
          <p:nvPr/>
        </p:nvPicPr>
        <p:blipFill>
          <a:blip r:embed="rId6"/>
          <a:stretch>
            <a:fillRect/>
          </a:stretch>
        </p:blipFill>
        <p:spPr>
          <a:xfrm>
            <a:off x="3530750" y="3558571"/>
            <a:ext cx="5433300" cy="102935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Три короткие истории о хобби
</a:t>
            </a:r>
            <a:endParaRPr lang="en-US" sz="18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11" name="Text 2"/>
          <p:cNvSpPr txBox="1"/>
          <p:nvPr/>
        </p:nvSpPr>
        <p:spPr>
          <a:xfrm>
            <a:off x="179950" y="1249800"/>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Девочка и книги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Mia likes reading after school. She reads comics and short stories in her room. On Tuesdays and Fridays, she visits the school library with her friend. Mia likes books because they are interesting and quiet.
</a:t>
            </a:r>
            <a:endParaRPr lang="en-US" sz="1100" dirty="0"/>
          </a:p>
        </p:txBody>
      </p:sp>
      <p:sp>
        <p:nvSpPr>
          <p:cNvPr id="12" name="Text 3"/>
          <p:cNvSpPr txBox="1"/>
          <p:nvPr/>
        </p:nvSpPr>
        <p:spPr>
          <a:xfrm>
            <a:off x="179950" y="2395497"/>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Команда на площадке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Leo plays basketball every evening at the playground near his house. He trains with two friends and often scores after practice. He likes the game because it is active and fun.
</a:t>
            </a:r>
            <a:endParaRPr lang="en-US" sz="1100" dirty="0"/>
          </a:p>
        </p:txBody>
      </p:sp>
      <p:sp>
        <p:nvSpPr>
          <p:cNvPr id="13" name="Text 4"/>
          <p:cNvSpPr txBox="1"/>
          <p:nvPr/>
        </p:nvSpPr>
        <p:spPr>
          <a:xfrm>
            <a:off x="179950" y="3557099"/>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Музыка, рисунки и спокойный вечер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Sofia enjoys music and drawing at weekends. She listens to songs, draws posters, and sometimes makes small cards for her classmates. She does these hobbies at home because they help her relax.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 y="2221546"/>
            <a:ext cx="9144000" cy="29200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10" name="Text 1"/>
          <p:cNvSpPr txBox="1"/>
          <p:nvPr/>
        </p:nvSpPr>
        <p:spPr>
          <a:xfrm>
            <a:off x="180000" y="180000"/>
            <a:ext cx="8784000" cy="601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работать с текстом о хобби
</a:t>
            </a:r>
            <a:endParaRPr lang="en-US" sz="2223" dirty="0"/>
          </a:p>
        </p:txBody>
      </p:sp>
      <p:sp>
        <p:nvSpPr>
          <p:cNvPr id="11" name="Text 2"/>
          <p:cNvSpPr txBox="1"/>
          <p:nvPr/>
        </p:nvSpPr>
        <p:spPr>
          <a:xfrm>
            <a:off x="180000"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Собираем лексику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Сначала выпиши слова по темам: sports, arts, games, reading. Так текст становится понятнее, а нужную лексику легче найти и повторить без лишних слов.
</a:t>
            </a:r>
            <a:endParaRPr lang="en-US" sz="900" dirty="0"/>
          </a:p>
        </p:txBody>
      </p:sp>
      <p:sp>
        <p:nvSpPr>
          <p:cNvPr id="12" name="Text 3"/>
          <p:cNvSpPr txBox="1"/>
          <p:nvPr/>
        </p:nvSpPr>
        <p:spPr>
          <a:xfrm>
            <a:off x="2417396"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Находим смысл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Затем отметь модели like/enjoy и слова because. Они показывают, что человеку нравится делать и почему он выбирает именно это занятие.
</a:t>
            </a:r>
            <a:endParaRPr lang="en-US" sz="900" dirty="0"/>
          </a:p>
        </p:txBody>
      </p:sp>
      <p:sp>
        <p:nvSpPr>
          <p:cNvPr id="13" name="Text 4"/>
          <p:cNvSpPr txBox="1"/>
          <p:nvPr/>
        </p:nvSpPr>
        <p:spPr>
          <a:xfrm>
            <a:off x="4654792"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Показываем частоту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После этого посмотри на always, usually, sometimes. Эти наречия помогают понять, как часто герой занимается хобби, и делают описание живым.
</a:t>
            </a:r>
            <a:endParaRPr lang="en-US" sz="900" dirty="0"/>
          </a:p>
        </p:txBody>
      </p:sp>
      <p:sp>
        <p:nvSpPr>
          <p:cNvPr id="14" name="Text 5"/>
          <p:cNvSpPr txBox="1"/>
          <p:nvPr/>
        </p:nvSpPr>
        <p:spPr>
          <a:xfrm>
            <a:off x="6892183" y="1238670"/>
            <a:ext cx="20718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Видим структуру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конце проверь, как всё соединяется в одном абзаце. Короткий текст должен одновременно передавать тему, причину и регулярность действий.
</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Как собрать монолог о своём хобби
</a:t>
            </a:r>
            <a:endParaRPr lang="en-US" sz="22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11" name="Text 2"/>
          <p:cNvSpPr txBox="1"/>
          <p:nvPr/>
        </p:nvSpPr>
        <p:spPr>
          <a:xfrm>
            <a:off x="322300" y="1686504"/>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Сильный старт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Начни с простой опоры: I’m good at… и My favourite pastime is…. Эти фразы сразу задают тему и помогают не терять мысль в начале ответа.
</a:t>
            </a:r>
            <a:endParaRPr lang="en-US" sz="1003" dirty="0"/>
          </a:p>
        </p:txBody>
      </p:sp>
      <p:sp>
        <p:nvSpPr>
          <p:cNvPr id="12" name="Text 3"/>
          <p:cNvSpPr txBox="1"/>
          <p:nvPr/>
        </p:nvSpPr>
        <p:spPr>
          <a:xfrm>
            <a:off x="3193656" y="1686485"/>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Основная часть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Дальше добавь действие и время: I do it after school. I usually… because…. Так ответ становится связным, а не набором отдельных предложений.
</a:t>
            </a:r>
            <a:endParaRPr lang="en-US" sz="1003" dirty="0"/>
          </a:p>
        </p:txBody>
      </p:sp>
      <p:sp>
        <p:nvSpPr>
          <p:cNvPr id="13" name="Text 4"/>
          <p:cNvSpPr txBox="1"/>
          <p:nvPr/>
        </p:nvSpPr>
        <p:spPr>
          <a:xfrm>
            <a:off x="322275" y="3425047"/>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Личные детали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Уточни, с кем и когда: I do it with… I started when…. Такие детали помогают рассказать о себе подробнее, не усложняя грамматику.
</a:t>
            </a:r>
            <a:endParaRPr lang="en-US" sz="1003" dirty="0"/>
          </a:p>
        </p:txBody>
      </p:sp>
      <p:sp>
        <p:nvSpPr>
          <p:cNvPr id="14" name="Text 5"/>
          <p:cNvSpPr txBox="1"/>
          <p:nvPr/>
        </p:nvSpPr>
        <p:spPr>
          <a:xfrm>
            <a:off x="3193625" y="3424997"/>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Готовый ответ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Собери всё в один короткий рассказ и проверь, что предложения идут по порядку: хобби, частота, причина, эмоции, люди, начало занятия.
</a:t>
            </a:r>
            <a:endParaRPr lang="en-US" sz="1003" dirty="0"/>
          </a:p>
        </p:txBody>
      </p:sp>
      <p:sp>
        <p:nvSpPr>
          <p:cNvPr id="15" name="Text 6"/>
          <p:cNvSpPr txBox="1"/>
          <p:nvPr/>
        </p:nvSpPr>
        <p:spPr>
          <a:xfrm>
            <a:off x="6065000" y="1686497"/>
            <a:ext cx="2336100" cy="1285800"/>
          </a:xfrm>
          <a:prstGeom prst="rect">
            <a:avLst/>
          </a:prstGeom>
          <a:noFill/>
          <a:ln/>
        </p:spPr>
        <p:txBody>
          <a:bodyPr wrap="square" lIns="0" tIns="0" rIns="0" bIns="0" rtlCol="0" anchor="ctr"/>
          <a:lstStyle/>
          <a:p>
            <a:pPr algn="l" indent="0" marL="0">
              <a:lnSpc>
                <a:spcPct val="115000"/>
              </a:lnSpc>
              <a:buNone/>
            </a:pPr>
            <a:r>
              <a:rPr lang="en-US" sz="1003" b="1" dirty="0">
                <a:solidFill>
                  <a:srgbClr val="FFFFFF"/>
                </a:solidFill>
                <a:latin typeface="Arial" pitchFamily="34" charset="0"/>
                <a:ea typeface="Arial" pitchFamily="34" charset="-122"/>
                <a:cs typeface="Arial" pitchFamily="34" charset="-120"/>
              </a:rPr>
              <a:t>Почему это важно
</a:t>
            </a:r>
            <a:pPr algn="l" indent="0" marL="0">
              <a:lnSpc>
                <a:spcPct val="115000"/>
              </a:lnSpc>
              <a:buNone/>
            </a:pPr>
            <a:r>
              <a:rPr lang="en-US" sz="6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1" dirty="0">
                <a:solidFill>
                  <a:srgbClr val="FFFFFF"/>
                </a:solidFill>
                <a:latin typeface="Arial" pitchFamily="34" charset="0"/>
                <a:ea typeface="Arial" pitchFamily="34" charset="-122"/>
                <a:cs typeface="Arial" pitchFamily="34" charset="-120"/>
              </a:rPr>
              <a:t>Покажи личное отношение: It makes me feel… или I like it because…. Эти конструкции делают монолог более живым и понятным слушателю.
</a:t>
            </a:r>
            <a:endParaRPr lang="en-US" sz="100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93469" y="1318200"/>
            <a:ext cx="7957063" cy="22467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22688" y="297521"/>
            <a:ext cx="6277800" cy="7089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План абзаца и проверка ошибок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180000" y="4094100"/>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Короткий план помогает написать связный абзац о любимом занятии и быстро проверить типичные ошибки.
</a:t>
            </a:r>
            <a:endParaRPr lang="en-US" sz="1000" dirty="0"/>
          </a:p>
        </p:txBody>
      </p:sp>
      <p:sp>
        <p:nvSpPr>
          <p:cNvPr id="10" name="Text 3"/>
          <p:cNvSpPr txBox="1"/>
          <p:nvPr/>
        </p:nvSpPr>
        <p:spPr>
          <a:xfrm>
            <a:off x="3463900" y="4094097"/>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Если каждый пункт плана заполнен, ответ получается полным и логичным; чек-лист помогает избежать ошибок с формами глаголов.
</a:t>
            </a:r>
            <a:endParaRPr lang="en-US" sz="1000" dirty="0"/>
          </a:p>
        </p:txBody>
      </p:sp>
      <p:sp>
        <p:nvSpPr>
          <p:cNvPr id="11" name="Text 4"/>
          <p:cNvSpPr txBox="1"/>
          <p:nvPr/>
        </p:nvSpPr>
        <p:spPr>
          <a:xfrm>
            <a:off x="180000" y="363375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Учебный план Unit 6. Our Favourite Pastimes
</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Диалог по карточкам в парах и группах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Работа в парах: один задаёт вопрос, другой отвечает по короткой модели, затем роли меняются.
</a:t>
            </a:r>
            <a:endParaRPr lang="en-US" sz="1123"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79966" y="2896660"/>
            <a:ext cx="2811000" cy="1638835"/>
          </a:xfrm>
          <a:prstGeom prst="rect">
            <a:avLst/>
          </a:prstGeom>
        </p:spPr>
      </p:pic>
      <p:pic>
        <p:nvPicPr>
          <p:cNvPr id="6" name="Image 4" descr="preencoded.png">    </p:cNvPr>
          <p:cNvPicPr>
            <a:picLocks noChangeAspect="1"/>
          </p:cNvPicPr>
          <p:nvPr/>
        </p:nvPicPr>
        <p:blipFill>
          <a:blip r:embed="rId5"/>
          <a:stretch>
            <a:fillRect/>
          </a:stretch>
        </p:blipFill>
        <p:spPr>
          <a:xfrm>
            <a:off x="3166478" y="2896660"/>
            <a:ext cx="2811000" cy="1638835"/>
          </a:xfrm>
          <a:prstGeom prst="rect">
            <a:avLst/>
          </a:prstGeom>
        </p:spPr>
      </p:pic>
      <p:pic>
        <p:nvPicPr>
          <p:cNvPr id="7" name="Image 5" descr="preencoded.png">    </p:cNvPr>
          <p:cNvPicPr>
            <a:picLocks noChangeAspect="1"/>
          </p:cNvPicPr>
          <p:nvPr/>
        </p:nvPicPr>
        <p:blipFill>
          <a:blip r:embed="rId6"/>
          <a:stretch>
            <a:fillRect/>
          </a:stretch>
        </p:blipFill>
        <p:spPr>
          <a:xfrm>
            <a:off x="6152965" y="2896660"/>
            <a:ext cx="2811000" cy="1638835"/>
          </a:xfrm>
          <a:prstGeom prst="rect">
            <a:avLst/>
          </a:prstGeom>
        </p:spPr>
      </p:pic>
      <p:sp>
        <p:nvSpPr>
          <p:cNvPr id="8"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Как хобби меняются в разных местах
</a:t>
            </a:r>
            <a:endParaRPr lang="en-US" sz="1823" dirty="0"/>
          </a:p>
        </p:txBody>
      </p:sp>
      <p:sp>
        <p:nvSpPr>
          <p:cNvPr id="9"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10" name="Text 2"/>
          <p:cNvSpPr txBox="1"/>
          <p:nvPr/>
        </p:nvSpPr>
        <p:spPr>
          <a:xfrm>
            <a:off x="179950" y="1668713"/>
            <a:ext cx="2495100" cy="1108800"/>
          </a:xfrm>
          <a:prstGeom prst="rect">
            <a:avLst/>
          </a:prstGeom>
          <a:noFill/>
          <a:ln/>
        </p:spPr>
        <p:txBody>
          <a:bodyPr wrap="square" lIns="0" tIns="0" rIns="0" bIns="0" rtlCol="0" anchor="b"/>
          <a:lstStyle/>
          <a:p>
            <a:pPr algn="l" indent="0" marL="0">
              <a:lnSpc>
                <a:spcPct val="115000"/>
              </a:lnSpc>
              <a:buNone/>
            </a:pPr>
            <a:r>
              <a:rPr lang="en-US" sz="1054" b="1" dirty="0">
                <a:solidFill>
                  <a:srgbClr val="FFFFFF"/>
                </a:solidFill>
                <a:latin typeface="Arial" pitchFamily="34" charset="0"/>
                <a:ea typeface="Arial" pitchFamily="34" charset="-122"/>
                <a:cs typeface="Arial" pitchFamily="34" charset="-120"/>
              </a:rPr>
              <a:t>Спорт после уроков
</a:t>
            </a:r>
            <a:pPr algn="l" indent="0" marL="0">
              <a:lnSpc>
                <a:spcPct val="115000"/>
              </a:lnSpc>
              <a:buNone/>
            </a:pPr>
            <a:r>
              <a:rPr lang="en-US" sz="6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58" dirty="0">
                <a:solidFill>
                  <a:srgbClr val="FFFFFF"/>
                </a:solidFill>
                <a:latin typeface="Arial" pitchFamily="34" charset="0"/>
                <a:ea typeface="Arial" pitchFamily="34" charset="-122"/>
                <a:cs typeface="Arial" pitchFamily="34" charset="-120"/>
              </a:rPr>
              <a:t>В одном классе ребята чаще выбирают спорт на улице: футбол, бег или катание. После уроков они встречаются во дворе или на школьной площадке. Когда погода хорошая, такие занятия легко объединяют друзей и помогают двигаться больше.
</a:t>
            </a:r>
            <a:endParaRPr lang="en-US" sz="1054" dirty="0"/>
          </a:p>
        </p:txBody>
      </p:sp>
      <p:sp>
        <p:nvSpPr>
          <p:cNvPr id="11" name="Text 3"/>
          <p:cNvSpPr txBox="1"/>
          <p:nvPr/>
        </p:nvSpPr>
        <p:spPr>
          <a:xfrm>
            <a:off x="3166474" y="1668700"/>
            <a:ext cx="2495100" cy="1108800"/>
          </a:xfrm>
          <a:prstGeom prst="rect">
            <a:avLst/>
          </a:prstGeom>
          <a:noFill/>
          <a:ln/>
        </p:spPr>
        <p:txBody>
          <a:bodyPr wrap="square" lIns="0" tIns="0" rIns="0" bIns="0" rtlCol="0" anchor="b"/>
          <a:lstStyle/>
          <a:p>
            <a:pPr algn="l" indent="0" marL="0">
              <a:lnSpc>
                <a:spcPct val="115000"/>
              </a:lnSpc>
              <a:buNone/>
            </a:pPr>
            <a:r>
              <a:rPr lang="en-US" sz="1054" b="1" dirty="0">
                <a:solidFill>
                  <a:srgbClr val="FFFFFF"/>
                </a:solidFill>
                <a:latin typeface="Arial" pitchFamily="34" charset="0"/>
                <a:ea typeface="Arial" pitchFamily="34" charset="-122"/>
                <a:cs typeface="Arial" pitchFamily="34" charset="-120"/>
              </a:rPr>
              <a:t>Тихие занятия в помещении
</a:t>
            </a:r>
            <a:pPr algn="l" indent="0" marL="0">
              <a:lnSpc>
                <a:spcPct val="115000"/>
              </a:lnSpc>
              <a:buNone/>
            </a:pPr>
            <a:r>
              <a:rPr lang="en-US" sz="6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58" dirty="0">
                <a:solidFill>
                  <a:srgbClr val="FFFFFF"/>
                </a:solidFill>
                <a:latin typeface="Arial" pitchFamily="34" charset="0"/>
                <a:ea typeface="Arial" pitchFamily="34" charset="-122"/>
                <a:cs typeface="Arial" pitchFamily="34" charset="-120"/>
              </a:rPr>
              <a:t>В другой школе популярны настольные игры, чтение и музыка. Ученики берут книги из библиотеки, играют в простые игры и слушают песни дома. Такие pastimes удобны, когда на улице холодно или идёт дождь.
</a:t>
            </a:r>
            <a:endParaRPr lang="en-US" sz="1054" dirty="0"/>
          </a:p>
        </p:txBody>
      </p:sp>
      <p:sp>
        <p:nvSpPr>
          <p:cNvPr id="12" name="Text 4"/>
          <p:cNvSpPr txBox="1"/>
          <p:nvPr/>
        </p:nvSpPr>
        <p:spPr>
          <a:xfrm>
            <a:off x="6152962" y="1668700"/>
            <a:ext cx="2495100" cy="1108800"/>
          </a:xfrm>
          <a:prstGeom prst="rect">
            <a:avLst/>
          </a:prstGeom>
          <a:noFill/>
          <a:ln/>
        </p:spPr>
        <p:txBody>
          <a:bodyPr wrap="square" lIns="0" tIns="0" rIns="0" bIns="0" rtlCol="0" anchor="b"/>
          <a:lstStyle/>
          <a:p>
            <a:pPr algn="l" indent="0" marL="0">
              <a:lnSpc>
                <a:spcPct val="115000"/>
              </a:lnSpc>
              <a:buNone/>
            </a:pPr>
            <a:r>
              <a:rPr lang="en-US" sz="1054" b="1" dirty="0">
                <a:solidFill>
                  <a:srgbClr val="FFFFFF"/>
                </a:solidFill>
                <a:latin typeface="Arial" pitchFamily="34" charset="0"/>
                <a:ea typeface="Arial" pitchFamily="34" charset="-122"/>
                <a:cs typeface="Arial" pitchFamily="34" charset="-120"/>
              </a:rPr>
              <a:t>Творчество в разных местах
</a:t>
            </a:r>
            <a:pPr algn="l" indent="0" marL="0">
              <a:lnSpc>
                <a:spcPct val="115000"/>
              </a:lnSpc>
              <a:buNone/>
            </a:pPr>
            <a:r>
              <a:rPr lang="en-US" sz="6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58" dirty="0">
                <a:solidFill>
                  <a:srgbClr val="FFFFFF"/>
                </a:solidFill>
                <a:latin typeface="Arial" pitchFamily="34" charset="0"/>
                <a:ea typeface="Arial" pitchFamily="34" charset="-122"/>
                <a:cs typeface="Arial" pitchFamily="34" charset="-120"/>
              </a:rPr>
              <a:t>Некоторые дети любят творчество: танцы, рукоделие, рисунок и поделки. Они занимаются этим на кружках, дома или в классе. Хобби часто меняются в зависимости от времени года, интересов и школьных традиций.
</a:t>
            </a:r>
            <a:endParaRPr lang="en-US" sz="1054"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Игра на повторение: соедини фразы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Сопоставление слов и фраз помогает быстро вспомнить правильные глаголы и причины, когда вы описываете любимое занятие.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Игра закрепляет три вещи сразу: название хобби, подходящий глагол и короткую причину ответа.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Учебная игра Unit 6. Our Favourite Pastimes
</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Что повторили и что дальше
</a:t>
            </a:r>
            <a:endParaRPr lang="en-US" sz="2223" dirty="0"/>
          </a:p>
        </p:txBody>
      </p:sp>
      <p:sp>
        <p:nvSpPr>
          <p:cNvPr id="6" name="Text 1"/>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Мы повторили лексику по теме pastimes, модели с like/love/enjoy, Present Simple, because и adverbs of frequency. Теперь можно коротко и уверенно рассказать о своём хобби письменно и устно.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2026-07-25T15:40:19Z</dcterms:created>
  <dcterms:modified xsi:type="dcterms:W3CDTF">2026-07-25T15:40:19Z</dcterms:modified>
</cp:coreProperties>
</file>