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jpeg"/><Relationship Id="rId4" Type="http://schemas.openxmlformats.org/officeDocument/2006/relationships/image" Target="../media/image-13-4.jpeg"/><Relationship Id="rId5" Type="http://schemas.openxmlformats.org/officeDocument/2006/relationships/image" Target="../media/image-13-5.jpeg"/><Relationship Id="rId6" Type="http://schemas.openxmlformats.org/officeDocument/2006/relationships/image" Target="../media/image-1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image" Target="../media/image-1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264" y="0"/>
            <a:ext cx="4108772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590000" y="1680150"/>
            <a:ext cx="4154400" cy="169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Разновидности бессоюзных сложных предложений
</a:t>
            </a:r>
            <a:endParaRPr lang="en-US" sz="2600" dirty="0"/>
          </a:p>
        </p:txBody>
      </p:sp>
      <p:sp>
        <p:nvSpPr>
          <p:cNvPr id="6" name="Text 1"/>
          <p:cNvSpPr txBox="1"/>
          <p:nvPr/>
        </p:nvSpPr>
        <p:spPr>
          <a:xfrm>
            <a:off x="4590075" y="3832150"/>
            <a:ext cx="4154400" cy="1039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Разберём виды БСП и научимся выбирать знак по смыслу.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74300" y="1176343"/>
            <a:ext cx="4442400" cy="319731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990100" y="1594875"/>
            <a:ext cx="3516300" cy="234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БСП часто встречаются в текстах и на ОГЭ: они делают речь точной, короткой и выразительной, а ещё требуют умения понимать смысл и выбирать верный знак препинания.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174300" y="218994"/>
            <a:ext cx="8795400" cy="76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изучать БСП в 9 классе
</a:t>
            </a:r>
            <a:endParaRPr lang="en-US" sz="2100" dirty="0"/>
          </a:p>
        </p:txBody>
      </p:sp>
      <p:sp>
        <p:nvSpPr>
          <p:cNvPr id="7" name="Text 2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7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04250" y="450100"/>
            <a:ext cx="3133800" cy="126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бессоюзное сложное предложение
</a:t>
            </a:r>
            <a:endParaRPr lang="en-US" sz="2100" dirty="0"/>
          </a:p>
        </p:txBody>
      </p:sp>
      <p:sp>
        <p:nvSpPr>
          <p:cNvPr id="10" name="Text 1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700" dirty="0"/>
          </a:p>
        </p:txBody>
      </p:sp>
      <p:sp>
        <p:nvSpPr>
          <p:cNvPr id="11" name="Text 2"/>
          <p:cNvSpPr txBox="1"/>
          <p:nvPr/>
        </p:nvSpPr>
        <p:spPr>
          <a:xfrm>
            <a:off x="4361275" y="428051"/>
            <a:ext cx="4286700" cy="72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3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Две и более основы
</a:t>
            </a:r>
            <a:pPr algn="l" indent="0" marL="0">
              <a:lnSpc>
                <a:spcPct val="115000"/>
              </a:lnSpc>
              <a:buNone/>
            </a:pPr>
            <a:r>
              <a:rPr lang="en-US" sz="94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БСП состоит из двух или нескольких грамматических основ. Каждая часть сохраняет относительную самостоятельность, но вместе они образуют одно сложное высказывание.
</a:t>
            </a:r>
            <a:endParaRPr lang="en-US" sz="1139" dirty="0"/>
          </a:p>
        </p:txBody>
      </p:sp>
      <p:sp>
        <p:nvSpPr>
          <p:cNvPr id="12" name="Text 3"/>
          <p:cNvSpPr txBox="1"/>
          <p:nvPr/>
        </p:nvSpPr>
        <p:spPr>
          <a:xfrm>
            <a:off x="4361275" y="1598161"/>
            <a:ext cx="4286700" cy="72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9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 союзов
</a:t>
            </a:r>
            <a:pPr algn="l" indent="0" marL="0">
              <a:lnSpc>
                <a:spcPct val="115000"/>
              </a:lnSpc>
              <a:buNone/>
            </a:pPr>
            <a:r>
              <a:rPr lang="en-US" sz="9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Между частями нет союзов и союзных слов, поэтому связь не выражена словами. Её помогают понять содержание, порядок частей и интонация.
</a:t>
            </a:r>
            <a:endParaRPr lang="en-US" sz="1195" dirty="0"/>
          </a:p>
        </p:txBody>
      </p:sp>
      <p:sp>
        <p:nvSpPr>
          <p:cNvPr id="13" name="Text 4"/>
          <p:cNvSpPr txBox="1"/>
          <p:nvPr/>
        </p:nvSpPr>
        <p:spPr>
          <a:xfrm>
            <a:off x="4361275" y="2768270"/>
            <a:ext cx="4286700" cy="72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3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Смысл связи
</a:t>
            </a:r>
            <a:pPr algn="l" indent="0" marL="0">
              <a:lnSpc>
                <a:spcPct val="115000"/>
              </a:lnSpc>
              <a:buNone/>
            </a:pPr>
            <a:r>
              <a:rPr lang="en-US" sz="94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Отношения между частями могут быть разными: перечисление, пояснение, причина, следствие, противопоставление. Именно смысл подсказывает нужный знак препинания.
</a:t>
            </a:r>
            <a:endParaRPr lang="en-US" sz="1139" dirty="0"/>
          </a:p>
        </p:txBody>
      </p:sp>
      <p:sp>
        <p:nvSpPr>
          <p:cNvPr id="14" name="Text 5"/>
          <p:cNvSpPr txBox="1"/>
          <p:nvPr/>
        </p:nvSpPr>
        <p:spPr>
          <a:xfrm>
            <a:off x="4361275" y="3938396"/>
            <a:ext cx="4286700" cy="72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3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интонации
</a:t>
            </a:r>
            <a:pPr algn="l" indent="0" marL="0">
              <a:lnSpc>
                <a:spcPct val="115000"/>
              </a:lnSpc>
              <a:buNone/>
            </a:pPr>
            <a:r>
              <a:rPr lang="en-US" sz="94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чтении БСП важно слышать паузы и изменение тона. Интонация помогает различить, где перечисление, а где объяснение или резкий переход к выводу.
</a:t>
            </a:r>
            <a:endParaRPr lang="en-US" sz="1139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51447" y="1734625"/>
            <a:ext cx="3287557" cy="20934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74300" y="251050"/>
            <a:ext cx="87954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виды БСП и знаки препинания
</a:t>
            </a:r>
            <a:endParaRPr lang="en-US" sz="2100" dirty="0"/>
          </a:p>
        </p:txBody>
      </p:sp>
      <p:sp>
        <p:nvSpPr>
          <p:cNvPr id="6" name="Text 1"/>
          <p:cNvSpPr txBox="1"/>
          <p:nvPr/>
        </p:nvSpPr>
        <p:spPr>
          <a:xfrm>
            <a:off x="4911450" y="1891402"/>
            <a:ext cx="3652200" cy="7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между частями БСП определяет не только значение, но и знак препинания.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4911450" y="2927325"/>
            <a:ext cx="3652200" cy="7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Запятая связана с перечислением, двоеточие — с пояснением и причиной, а тире чаще всего передаёт более сложные смысловые отношения.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4911450" y="3981750"/>
            <a:ext cx="3652200" cy="20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629" dirty="0">
                <a:solidFill>
                  <a:srgbClr val="CCCCC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Описательная классификация бессоюзных сложных предложений, представленная в школьном курсе русского языка.
</a:t>
            </a:r>
            <a:endParaRPr lang="en-US" sz="629" dirty="0"/>
          </a:p>
        </p:txBody>
      </p:sp>
      <p:sp>
        <p:nvSpPr>
          <p:cNvPr id="9" name="Text 4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7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56110" y="992450"/>
            <a:ext cx="3887180" cy="40329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74300" y="251050"/>
            <a:ext cx="8795400" cy="56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БСП со значением перечисления
</a:t>
            </a:r>
            <a:endParaRPr lang="en-US" sz="2100" dirty="0"/>
          </a:p>
        </p:txBody>
      </p:sp>
      <p:sp>
        <p:nvSpPr>
          <p:cNvPr id="9" name="Text 1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700" dirty="0"/>
          </a:p>
        </p:txBody>
      </p:sp>
      <p:sp>
        <p:nvSpPr>
          <p:cNvPr id="10" name="Text 2"/>
          <p:cNvSpPr txBox="1"/>
          <p:nvPr/>
        </p:nvSpPr>
        <p:spPr>
          <a:xfrm>
            <a:off x="324175" y="1293900"/>
            <a:ext cx="4198200" cy="69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Несколько событий
</a:t>
            </a:r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таких БСП части называют один за другим факты, действия или состояния. Они могут происходить одновременно или следовать друг за другом, создавая ощущение движения.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324175" y="2268400"/>
            <a:ext cx="4198200" cy="69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знак
</a:t>
            </a:r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между частями ставится запятая. Если части более распространённые или внутри уже есть знаки препинания, используют точку с запятой, чтобы не потерять ясность.
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324175" y="3242900"/>
            <a:ext cx="4198200" cy="69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встречается
</a:t>
            </a:r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БСП перечисления особенно заметны в описаниях природы, состояния человека и последовательности дел. Они делают текст живым и помогают передать смену картин.
</a:t>
            </a:r>
            <a:endParaRPr lang="en-US" sz="1000" dirty="0"/>
          </a:p>
        </p:txBody>
      </p:sp>
      <p:sp>
        <p:nvSpPr>
          <p:cNvPr id="13" name="Text 5"/>
          <p:cNvSpPr txBox="1"/>
          <p:nvPr/>
        </p:nvSpPr>
        <p:spPr>
          <a:xfrm>
            <a:off x="324175" y="4217400"/>
            <a:ext cx="4198200" cy="69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цепочки
</a:t>
            </a:r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Такое предложение удобно представить как ряд кадров: один эпизод сменяет другой. Благодаря этому читатель легко следит за ходом событий и их порядком.
</a:t>
            </a:r>
            <a:endParaRPr lang="en-US" sz="1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6800" y="1795646"/>
            <a:ext cx="3789300" cy="236890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140175" y="1666465"/>
            <a:ext cx="3535200" cy="103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школьных заданиях особенно важно не просто увидеть знак, а понять, почему он подходит именно здесь.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5140175" y="2811912"/>
            <a:ext cx="3535200" cy="103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Тире охватывает больше смысловых отношений, поэтому в учебных примерах оно встречается чаще; двоеточие и запятая используются уже по более узким признакам.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4775075" y="4308275"/>
            <a:ext cx="4010400" cy="20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629" dirty="0">
                <a:solidFill>
                  <a:srgbClr val="CCCCC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для учебного сравнения знаков препинания в БСП; данные представлены как наглядное соотношение.
</a:t>
            </a:r>
            <a:endParaRPr lang="en-US" sz="629" dirty="0"/>
          </a:p>
        </p:txBody>
      </p:sp>
      <p:sp>
        <p:nvSpPr>
          <p:cNvPr id="9" name="Text 3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700" dirty="0"/>
          </a:p>
        </p:txBody>
      </p:sp>
      <p:sp>
        <p:nvSpPr>
          <p:cNvPr id="10" name="Text 4"/>
          <p:cNvSpPr txBox="1"/>
          <p:nvPr/>
        </p:nvSpPr>
        <p:spPr>
          <a:xfrm>
            <a:off x="423700" y="378826"/>
            <a:ext cx="82158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знаки препинания встречаются в БСП
</a:t>
            </a:r>
            <a:endParaRPr lang="en-US" sz="21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380781" y="2331125"/>
            <a:ext cx="2363100" cy="164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заменой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между частями можно мысленно вставить слова «то есть», «а именно» или «например», перед нами БСП с пояснением. Такой приём помогает быстро распознать смысл.
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6243625" y="2331125"/>
            <a:ext cx="2363100" cy="164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Знак препинания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этом типе БСП обычно ставится двоеточие. Оно показывает, что вторая часть не продолжает событие, а объясняет или раскрывает сказанное ранее.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460925" y="2331125"/>
            <a:ext cx="2363100" cy="164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Общее и конкретное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второй части раскрывается смысл первой: она уточняет, конкретизирует или поясняет общее сообщение. Читатель получает не новое событие, а его подробность.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700" dirty="0"/>
          </a:p>
        </p:txBody>
      </p:sp>
      <p:sp>
        <p:nvSpPr>
          <p:cNvPr id="10" name="Text 4"/>
          <p:cNvSpPr txBox="1"/>
          <p:nvPr/>
        </p:nvSpPr>
        <p:spPr>
          <a:xfrm>
            <a:off x="174300" y="251050"/>
            <a:ext cx="8728800" cy="77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БСП со значением пояснения
</a:t>
            </a:r>
            <a:endParaRPr lang="en-US" sz="21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74300" y="251050"/>
            <a:ext cx="87954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БСП со значением причины
</a:t>
            </a:r>
            <a:endParaRPr lang="en-US" sz="2100" dirty="0"/>
          </a:p>
        </p:txBody>
      </p:sp>
      <p:sp>
        <p:nvSpPr>
          <p:cNvPr id="8" name="Text 1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3850600" y="1459925"/>
            <a:ext cx="4370100" cy="81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8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объясняется
</a:t>
            </a:r>
            <a:pPr algn="l" indent="0" marL="0">
              <a:lnSpc>
                <a:spcPct val="115000"/>
              </a:lnSpc>
              <a:buNone/>
            </a:pPr>
            <a:r>
              <a:rPr lang="en-US" sz="100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второй части называется основание того, о чём сообщается в первой. Сначала назван факт, состояние или оценка, а затем — их причина.
</a:t>
            </a:r>
            <a:endParaRPr lang="en-US" sz="1183" dirty="0"/>
          </a:p>
        </p:txBody>
      </p:sp>
      <p:sp>
        <p:nvSpPr>
          <p:cNvPr id="10" name="Text 3"/>
          <p:cNvSpPr txBox="1"/>
          <p:nvPr/>
        </p:nvSpPr>
        <p:spPr>
          <a:xfrm>
            <a:off x="3850600" y="2768990"/>
            <a:ext cx="4370100" cy="81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8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союзом
</a:t>
            </a:r>
            <a:pPr algn="l" indent="0" marL="0">
              <a:lnSpc>
                <a:spcPct val="115000"/>
              </a:lnSpc>
              <a:buNone/>
            </a:pPr>
            <a:r>
              <a:rPr lang="en-US" sz="100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между частями можно мысленно вставить «потому что» или «так как», связь причинная. Такой способ помогает отличить её от пояснения или следствия.
</a:t>
            </a:r>
            <a:endParaRPr lang="en-US" sz="1183" dirty="0"/>
          </a:p>
        </p:txBody>
      </p:sp>
      <p:sp>
        <p:nvSpPr>
          <p:cNvPr id="11" name="Text 4"/>
          <p:cNvSpPr txBox="1"/>
          <p:nvPr/>
        </p:nvSpPr>
        <p:spPr>
          <a:xfrm>
            <a:off x="3850600" y="4078055"/>
            <a:ext cx="4370100" cy="81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8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Знак препинания
</a:t>
            </a:r>
            <a:pPr algn="l" indent="0" marL="0">
              <a:lnSpc>
                <a:spcPct val="115000"/>
              </a:lnSpc>
              <a:buNone/>
            </a:pPr>
            <a:r>
              <a:rPr lang="en-US" sz="100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Обычно в БСП причины ставится двоеточие. Оно показывает: вторая часть отвечает на вопрос почему? и разъясняет содержание первой части.
</a:t>
            </a:r>
            <a:endParaRPr lang="en-US" sz="1183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45669" y="1443500"/>
            <a:ext cx="234413" cy="2679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340350" y="1443500"/>
            <a:ext cx="267900" cy="2679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268519" y="1443500"/>
            <a:ext cx="234413" cy="2679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700" dirty="0"/>
          </a:p>
        </p:txBody>
      </p:sp>
      <p:sp>
        <p:nvSpPr>
          <p:cNvPr id="10" name="Text 1"/>
          <p:cNvSpPr txBox="1"/>
          <p:nvPr/>
        </p:nvSpPr>
        <p:spPr>
          <a:xfrm>
            <a:off x="390525" y="2224675"/>
            <a:ext cx="2523600" cy="187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Результат действия
</a:t>
            </a:r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Вторая часть показывает итог того, что произошло в первой. Между частями часто мысленно вставляется «поэтому», и предложение звучит как законченный вывод.
</a:t>
            </a:r>
            <a:endParaRPr lang="en-US" sz="1200" dirty="0"/>
          </a:p>
        </p:txBody>
      </p:sp>
      <p:sp>
        <p:nvSpPr>
          <p:cNvPr id="11" name="Text 2"/>
          <p:cNvSpPr txBox="1"/>
          <p:nvPr/>
        </p:nvSpPr>
        <p:spPr>
          <a:xfrm>
            <a:off x="3253600" y="2224675"/>
            <a:ext cx="2583900" cy="187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Причинно-следственная связь
</a:t>
            </a:r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конструкции помогают кратко передать связь между событием и его результатом. Они особенно удобны в объяснениях, выводах и кратких сообщениях.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6175650" y="2224675"/>
            <a:ext cx="2583900" cy="187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Тире как сигнал
</a:t>
            </a:r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Обычно в БСП со значением следствия ставится тире. Оно подчёркивает переход от исходного сообщения к результату, делая фразу чёткой и выразительной.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174300" y="251050"/>
            <a:ext cx="8795400" cy="722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БСП со значением следствия
</a:t>
            </a:r>
            <a:endParaRPr lang="en-US" sz="21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90525" y="1268222"/>
            <a:ext cx="8349900" cy="299910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94500" y="251050"/>
            <a:ext cx="8349900" cy="45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определить смысловые отношения в БСП
</a:t>
            </a:r>
            <a:endParaRPr lang="en-US" sz="2100" dirty="0"/>
          </a:p>
        </p:txBody>
      </p:sp>
      <p:sp>
        <p:nvSpPr>
          <p:cNvPr id="5" name="Text 1"/>
          <p:cNvSpPr txBox="1"/>
          <p:nvPr/>
        </p:nvSpPr>
        <p:spPr>
          <a:xfrm>
            <a:off x="394500" y="704425"/>
            <a:ext cx="8349900" cy="45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шагов для анализа бессоюзного сложного предложения и выбора знака препинания.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7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361275" y="492400"/>
            <a:ext cx="4286700" cy="96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Резкий контраст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часть БСП сообщает факт, а другая неожиданно ему противоречит. Смысл строится на резком сопоставлении двух явлений, поступков, состояний или ожиданий.
</a:t>
            </a:r>
            <a:endParaRPr lang="en-US" sz="1200" dirty="0"/>
          </a:p>
        </p:txBody>
      </p:sp>
      <p:sp>
        <p:nvSpPr>
          <p:cNvPr id="8" name="Text 1"/>
          <p:cNvSpPr txBox="1"/>
          <p:nvPr/>
        </p:nvSpPr>
        <p:spPr>
          <a:xfrm>
            <a:off x="4361275" y="2060575"/>
            <a:ext cx="4286700" cy="96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связкой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проверки смысла часто подходят союзы а, но, однако. Если их легко мысленно вставить, предложение обычно выражает противопоставление и требует тире.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4361275" y="3628750"/>
            <a:ext cx="4286700" cy="96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Интонация и смысл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таких конструкциях голос обычно делает заметную паузу и меняет тон. Это помогает показать столкновение двух сообщений и выделить контраст между ними.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404250" y="450100"/>
            <a:ext cx="3133800" cy="126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БСП со значением противопоставления
</a:t>
            </a:r>
            <a:endParaRPr lang="en-US" sz="2100" dirty="0"/>
          </a:p>
        </p:txBody>
      </p:sp>
      <p:sp>
        <p:nvSpPr>
          <p:cNvPr id="11" name="Text 4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7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74300" y="251050"/>
            <a:ext cx="8795400" cy="56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БСП со значением условия
</a:t>
            </a:r>
            <a:endParaRPr lang="en-US" sz="2100" dirty="0"/>
          </a:p>
        </p:txBody>
      </p:sp>
      <p:sp>
        <p:nvSpPr>
          <p:cNvPr id="7" name="Text 1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700" dirty="0"/>
          </a:p>
        </p:txBody>
      </p:sp>
      <p:sp>
        <p:nvSpPr>
          <p:cNvPr id="8" name="Text 2"/>
          <p:cNvSpPr txBox="1"/>
          <p:nvPr/>
        </p:nvSpPr>
        <p:spPr>
          <a:xfrm>
            <a:off x="324225" y="1417925"/>
            <a:ext cx="3888600" cy="84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Найти зависимость
</a:t>
            </a:r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определяют, от чего зависит первая часть предложения. Если одна ситуация возможна только при выполнении другой, между частями есть условная связь.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324225" y="2714962"/>
            <a:ext cx="3888600" cy="84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Проверить словом «если»
</a:t>
            </a:r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проверки удобно мысленно вставить союз если. Он показывает, что вторая часть задаёт условие, а первая сообщает возможный результат или действие.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324225" y="4012013"/>
            <a:ext cx="3888600" cy="84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Поставить тире
</a:t>
            </a:r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большинстве таких БСП ставится тире. Этот знак подчёркивает зависимость одной части от другой и часто встречается в пословицах, правилах и советах.
</a:t>
            </a:r>
            <a:endParaRPr lang="en-US" sz="11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74300" y="749358"/>
            <a:ext cx="3650100" cy="131888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74300" y="2164808"/>
            <a:ext cx="3650100" cy="1318884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74300" y="3580258"/>
            <a:ext cx="3650100" cy="1318884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700" dirty="0"/>
          </a:p>
        </p:txBody>
      </p:sp>
      <p:sp>
        <p:nvSpPr>
          <p:cNvPr id="9" name="Text 1"/>
          <p:cNvSpPr txBox="1"/>
          <p:nvPr/>
        </p:nvSpPr>
        <p:spPr>
          <a:xfrm>
            <a:off x="4153350" y="1153450"/>
            <a:ext cx="4591200" cy="85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Часы пробили семь — и двор ожил
</a:t>
            </a:r>
            <a:pPr algn="l" indent="0" marL="0">
              <a:lnSpc>
                <a:spcPct val="115000"/>
              </a:lnSpc>
              <a:buNone/>
            </a:pPr>
            <a:r>
              <a:rPr lang="en-US" sz="95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1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Едва зазвенел будильник — в доме сразу началось движение. Один звук обозначил момент, после которого события пошли одно за другим, почти без паузы.
</a:t>
            </a:r>
            <a:endParaRPr lang="en-US" sz="953" dirty="0"/>
          </a:p>
        </p:txBody>
      </p:sp>
      <p:sp>
        <p:nvSpPr>
          <p:cNvPr id="10" name="Text 2"/>
          <p:cNvSpPr txBox="1"/>
          <p:nvPr/>
        </p:nvSpPr>
        <p:spPr>
          <a:xfrm>
            <a:off x="4153350" y="2568900"/>
            <a:ext cx="4591200" cy="85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Вспышка в небе
</a:t>
            </a:r>
            <a:pPr algn="l" indent="0" marL="0">
              <a:lnSpc>
                <a:spcPct val="115000"/>
              </a:lnSpc>
              <a:buNone/>
            </a:pPr>
            <a:r>
              <a:rPr lang="en-US" sz="95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1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Над полем потемнело, молния вспыхнула — через секунду грянул гром. Здесь первая часть задаёт мгновение, а вторая показывает мгновенную смену события и напряжённый ритм.
</a:t>
            </a:r>
            <a:endParaRPr lang="en-US" sz="953" dirty="0"/>
          </a:p>
        </p:txBody>
      </p:sp>
      <p:sp>
        <p:nvSpPr>
          <p:cNvPr id="11" name="Text 3"/>
          <p:cNvSpPr txBox="1"/>
          <p:nvPr/>
        </p:nvSpPr>
        <p:spPr>
          <a:xfrm>
            <a:off x="4153350" y="3984350"/>
            <a:ext cx="4591200" cy="85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Стремительный день
</a:t>
            </a:r>
            <a:pPr algn="l" indent="0" marL="0">
              <a:lnSpc>
                <a:spcPct val="115000"/>
              </a:lnSpc>
              <a:buNone/>
            </a:pPr>
            <a:r>
              <a:rPr lang="en-US" sz="95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1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Дверь распахнулась — в коридор ворвались голоса, шаги, смех. Такое БСП передаёт резкость и быстроту происходящего, словно кадры в фильме сменяются очень быстро.
</a:t>
            </a:r>
            <a:endParaRPr lang="en-US" sz="953" dirty="0"/>
          </a:p>
        </p:txBody>
      </p:sp>
      <p:sp>
        <p:nvSpPr>
          <p:cNvPr id="12" name="Text 4"/>
          <p:cNvSpPr txBox="1"/>
          <p:nvPr/>
        </p:nvSpPr>
        <p:spPr>
          <a:xfrm>
            <a:off x="239600" y="251050"/>
            <a:ext cx="8730300" cy="29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БСП со значением времени и быстрой смены событий
</a:t>
            </a:r>
            <a:endParaRPr lang="en-US" sz="21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63925" y="2225758"/>
            <a:ext cx="3832800" cy="1527484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1150" y="4308275"/>
            <a:ext cx="4010400" cy="30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900" dirty="0">
                <a:solidFill>
                  <a:srgbClr val="CCCCC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Школьная классификация смысловых отношений в БСП
</a:t>
            </a:r>
            <a:endParaRPr lang="en-US" sz="900" dirty="0"/>
          </a:p>
        </p:txBody>
      </p:sp>
      <p:sp>
        <p:nvSpPr>
          <p:cNvPr id="6" name="Text 1"/>
          <p:cNvSpPr txBox="1"/>
          <p:nvPr/>
        </p:nvSpPr>
        <p:spPr>
          <a:xfrm>
            <a:off x="785900" y="1934002"/>
            <a:ext cx="3505500" cy="79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Сопоставление показывает, как смысл связи помогает выбрать нужный знак препинания в бессоюзном сложном предложении.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785900" y="3036675"/>
            <a:ext cx="3505500" cy="79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7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точнее определена связь между частями, тем легче выбрать знак. Интонация подтверждает смысл и помогает не путать двоеточие с тире.
</a:t>
            </a:r>
            <a:endParaRPr lang="en-US" sz="1177" dirty="0"/>
          </a:p>
        </p:txBody>
      </p:sp>
      <p:sp>
        <p:nvSpPr>
          <p:cNvPr id="8" name="Text 3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700" dirty="0"/>
          </a:p>
        </p:txBody>
      </p:sp>
      <p:sp>
        <p:nvSpPr>
          <p:cNvPr id="9" name="Text 4"/>
          <p:cNvSpPr txBox="1"/>
          <p:nvPr/>
        </p:nvSpPr>
        <p:spPr>
          <a:xfrm>
            <a:off x="423700" y="378826"/>
            <a:ext cx="82158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Смысловая связь, интонация и знак препинания
</a:t>
            </a:r>
            <a:endParaRPr lang="en-US" sz="21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03725" y="2776955"/>
            <a:ext cx="318300" cy="25464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763200" y="523600"/>
            <a:ext cx="267900" cy="2679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763200" y="2770325"/>
            <a:ext cx="267900" cy="2679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700" dirty="0"/>
          </a:p>
        </p:txBody>
      </p:sp>
      <p:sp>
        <p:nvSpPr>
          <p:cNvPr id="10" name="Text 1"/>
          <p:cNvSpPr txBox="1"/>
          <p:nvPr/>
        </p:nvSpPr>
        <p:spPr>
          <a:xfrm>
            <a:off x="357000" y="3519275"/>
            <a:ext cx="4060200" cy="115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Есть союз — это не БСП
</a:t>
            </a:r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между частями стоят и, а, но, потому что, если или когда, перед нами союзное сложное предложение. Союз сразу показывает способ связи.
</a:t>
            </a:r>
            <a:endParaRPr lang="en-US" sz="1100" dirty="0"/>
          </a:p>
        </p:txBody>
      </p:sp>
      <p:sp>
        <p:nvSpPr>
          <p:cNvPr id="11" name="Text 2"/>
          <p:cNvSpPr txBox="1"/>
          <p:nvPr/>
        </p:nvSpPr>
        <p:spPr>
          <a:xfrm>
            <a:off x="4691275" y="1216500"/>
            <a:ext cx="4030500" cy="115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Нет союза — ищем смысл
</a:t>
            </a:r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бессоюзном сложном предложении части соединяются только по смыслу и интонации. Поэтому важно смотреть на отношения между ними и на нужный знак препинания.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4691275" y="3519275"/>
            <a:ext cx="4015200" cy="115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помогает
</a:t>
            </a:r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Полезно сопоставлять похожие примеры: один с союзом, другой без него. Такое сравнение быстро показывает, где связь выражена словами, а где только пунктуацией.
</a:t>
            </a:r>
            <a:endParaRPr lang="en-US" sz="1100" dirty="0"/>
          </a:p>
        </p:txBody>
      </p:sp>
      <p:sp>
        <p:nvSpPr>
          <p:cNvPr id="13" name="Text 4"/>
          <p:cNvSpPr txBox="1"/>
          <p:nvPr/>
        </p:nvSpPr>
        <p:spPr>
          <a:xfrm>
            <a:off x="174300" y="251050"/>
            <a:ext cx="4141200" cy="128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отличить БСП от союзного сложного предложения
</a:t>
            </a:r>
            <a:endParaRPr lang="en-US" sz="21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6800" y="1795646"/>
            <a:ext cx="3789300" cy="236890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140175" y="1666465"/>
            <a:ext cx="3535200" cy="103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Ошибки часто возникают, когда ученик торопится и смотрит только на знак, не анализируя, что именно выражают части предложения.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5140175" y="2811912"/>
            <a:ext cx="3535200" cy="103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мешает поверхностный разбор. Чтобы избежать ошибок, нужно сначала понять смысл, а уже потом выбирать знак препинания.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4775075" y="4308275"/>
            <a:ext cx="4010400" cy="20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773" dirty="0">
                <a:solidFill>
                  <a:srgbClr val="CCCCC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схема типичных ошибок по теме БСП, составленная для урока русского языка
</a:t>
            </a:r>
            <a:endParaRPr lang="en-US" sz="773" dirty="0"/>
          </a:p>
        </p:txBody>
      </p:sp>
      <p:sp>
        <p:nvSpPr>
          <p:cNvPr id="9" name="Text 3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700" dirty="0"/>
          </a:p>
        </p:txBody>
      </p:sp>
      <p:sp>
        <p:nvSpPr>
          <p:cNvPr id="10" name="Text 4"/>
          <p:cNvSpPr txBox="1"/>
          <p:nvPr/>
        </p:nvSpPr>
        <p:spPr>
          <a:xfrm>
            <a:off x="423700" y="378826"/>
            <a:ext cx="82158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при определении вида БСП
</a:t>
            </a:r>
            <a:endParaRPr lang="en-US" sz="21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74300" y="251050"/>
            <a:ext cx="87954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БСП в пословицах, литературе и повседневной речи
</a:t>
            </a:r>
            <a:endParaRPr lang="en-US" sz="2100" dirty="0"/>
          </a:p>
        </p:txBody>
      </p:sp>
      <p:sp>
        <p:nvSpPr>
          <p:cNvPr id="9" name="Text 1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700" dirty="0"/>
          </a:p>
        </p:txBody>
      </p:sp>
      <p:sp>
        <p:nvSpPr>
          <p:cNvPr id="10" name="Text 2"/>
          <p:cNvSpPr txBox="1"/>
          <p:nvPr/>
        </p:nvSpPr>
        <p:spPr>
          <a:xfrm>
            <a:off x="3850500" y="1352825"/>
            <a:ext cx="4620900" cy="60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9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Пословицы и вывод
</a:t>
            </a:r>
            <a:pPr algn="l" indent="0" marL="0">
              <a:lnSpc>
                <a:spcPct val="115000"/>
              </a:lnSpc>
              <a:buNone/>
            </a:pPr>
            <a:r>
              <a:rPr lang="en-US" sz="87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7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пословицах БСП особенно удобны: одна часть часто называет условие, а другая сразу показывает вывод, совет или результат. Фраза получается короткой и запоминающейся.
</a:t>
            </a:r>
            <a:endParaRPr lang="en-US" sz="994" dirty="0"/>
          </a:p>
        </p:txBody>
      </p:sp>
      <p:sp>
        <p:nvSpPr>
          <p:cNvPr id="11" name="Text 3"/>
          <p:cNvSpPr txBox="1"/>
          <p:nvPr/>
        </p:nvSpPr>
        <p:spPr>
          <a:xfrm>
            <a:off x="3850500" y="2330147"/>
            <a:ext cx="4620900" cy="60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4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Яркость в литературе
</a:t>
            </a:r>
            <a:pPr algn="l" indent="0" marL="0">
              <a:lnSpc>
                <a:spcPct val="115000"/>
              </a:lnSpc>
              <a:buNone/>
            </a:pPr>
            <a:r>
              <a:rPr lang="en-US" sz="83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3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Писатели используют такие предложения, чтобы передать быстрый темп, напряжение, смену картин природы или внутренних переживаний героя. Текст звучит живо и выразительно.
</a:t>
            </a:r>
            <a:endParaRPr lang="en-US" sz="946" dirty="0"/>
          </a:p>
        </p:txBody>
      </p:sp>
      <p:sp>
        <p:nvSpPr>
          <p:cNvPr id="12" name="Text 4"/>
          <p:cNvSpPr txBox="1"/>
          <p:nvPr/>
        </p:nvSpPr>
        <p:spPr>
          <a:xfrm>
            <a:off x="3850500" y="3307470"/>
            <a:ext cx="4620900" cy="60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Краткость в разговоре
</a:t>
            </a:r>
            <a:pPr algn="l" indent="0" marL="0">
              <a:lnSpc>
                <a:spcPct val="115000"/>
              </a:lnSpc>
              <a:buNone/>
            </a:pPr>
            <a:r>
              <a:rPr lang="en-US" sz="96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обычной речи БСП помогают говорить короче, но не беднее по смыслу. Они позволяют передать сразу несколько мыслей без лишних союзов.
</a:t>
            </a:r>
            <a:endParaRPr lang="en-US" sz="1103" dirty="0"/>
          </a:p>
        </p:txBody>
      </p:sp>
      <p:sp>
        <p:nvSpPr>
          <p:cNvPr id="13" name="Text 5"/>
          <p:cNvSpPr txBox="1"/>
          <p:nvPr/>
        </p:nvSpPr>
        <p:spPr>
          <a:xfrm>
            <a:off x="3850500" y="4284804"/>
            <a:ext cx="4620900" cy="60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4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Ёмкость смысла
</a:t>
            </a:r>
            <a:pPr algn="l" indent="0" marL="0">
              <a:lnSpc>
                <a:spcPct val="115000"/>
              </a:lnSpc>
              <a:buNone/>
            </a:pPr>
            <a:r>
              <a:rPr lang="en-US" sz="91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1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Бессоюзные конструкции удобны там, где важны точность и сжатость. Благодаря интонации и знакам препинания они остаются понятными даже при короткой форме.
</a:t>
            </a:r>
            <a:endParaRPr lang="en-US" sz="1042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90525" y="1268222"/>
            <a:ext cx="8349900" cy="299910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94500" y="251050"/>
            <a:ext cx="8349900" cy="45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постановки знака препинания в БСП
</a:t>
            </a:r>
            <a:endParaRPr lang="en-US" sz="2100" dirty="0"/>
          </a:p>
        </p:txBody>
      </p:sp>
      <p:sp>
        <p:nvSpPr>
          <p:cNvPr id="5" name="Text 1"/>
          <p:cNvSpPr txBox="1"/>
          <p:nvPr/>
        </p:nvSpPr>
        <p:spPr>
          <a:xfrm>
            <a:off x="394500" y="704425"/>
            <a:ext cx="8349900" cy="45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шагов помогает определить смысл связи и выбрать нужный знак.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7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877675" y="1215700"/>
            <a:ext cx="3805200" cy="192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
</a:t>
            </a:r>
            <a:endParaRPr lang="en-US" sz="4200" dirty="0"/>
          </a:p>
        </p:txBody>
      </p:sp>
      <p:sp>
        <p:nvSpPr>
          <p:cNvPr id="6" name="Text 1"/>
          <p:cNvSpPr txBox="1"/>
          <p:nvPr/>
        </p:nvSpPr>
        <p:spPr>
          <a:xfrm>
            <a:off x="243125" y="896750"/>
            <a:ext cx="3826500" cy="35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помогает быстрее определить нужный знак препинания и не перепутать перечисление, пояснение, причину, следствие, противопоставление и условие.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4883675" y="3664863"/>
            <a:ext cx="3758700" cy="60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основных смысловых отношений чаще всего выделяют в школьном разборе БСП.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88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Школьная классификация смысловых отношений в бессоюзном сложном предложении
</a:t>
            </a:r>
            <a:endParaRPr lang="en-US" sz="1050" dirty="0"/>
          </a:p>
        </p:txBody>
      </p:sp>
      <p:sp>
        <p:nvSpPr>
          <p:cNvPr id="8" name="Text 3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7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398300" y="1604200"/>
            <a:ext cx="7299900" cy="183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Разновидности бессоюзных сложных предложений различаются по смыслу, который соединяет части. Если научиться видеть эту связь, легче читать, писать и уверенно выполнять задания по теме.
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174300" y="251050"/>
            <a:ext cx="7299900" cy="78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Главное о БСП: смысл важнее знака
</a:t>
            </a:r>
            <a:endParaRPr lang="en-US" sz="21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2026-05-29T08:12:51Z</dcterms:created>
  <dcterms:modified xsi:type="dcterms:W3CDTF">2026-05-29T08:12:51Z</dcterms:modified>
</cp:coreProperties>
</file>