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11875" y="980"/>
            <a:ext cx="7532100" cy="51415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576175"/>
            <a:ext cx="4419300" cy="11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Трансцендентные уравнения и неравенства с параметрами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276600"/>
            <a:ext cx="31320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888650"/>
            <a:ext cx="3632700" cy="7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Параметр меняет число решений, их расположение и форму ответа.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350" y="1452995"/>
            <a:ext cx="5079900" cy="2773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498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Алгебра 11 класса: работа с семействами задач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1787875"/>
            <a:ext cx="34548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углубляет курс алгебры 11 класса: здесь важны свойства функций, ОДЗ, монотонность, периодичность и графическое сравнение. В задачах исследуют не один ответ, а все случаи, зависящие от параметра a.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3800" y="276600"/>
            <a:ext cx="5731800" cy="6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называют трансцендентным уравнением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26825" y="1131674"/>
            <a:ext cx="3809400" cy="5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Неалгебраическая форма
</a:t>
            </a:r>
            <a:pPr algn="l" indent="0" marL="0">
              <a:lnSpc>
                <a:spcPct val="115000"/>
              </a:lnSpc>
              <a:buNone/>
            </a:pPr>
            <a:r>
              <a:rPr lang="en-US" sz="4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Трансцендентное уравнение содержит неизвестную в показательной, логарифмической или тригонометрической записи, поэтому не решается только раскрытием скобок и приведением подобных членов.
</a:t>
            </a:r>
            <a:endParaRPr lang="en-US" sz="984" dirty="0"/>
          </a:p>
        </p:txBody>
      </p:sp>
      <p:sp>
        <p:nvSpPr>
          <p:cNvPr id="11" name="Text 3"/>
          <p:cNvSpPr txBox="1"/>
          <p:nvPr/>
        </p:nvSpPr>
        <p:spPr>
          <a:xfrm>
            <a:off x="826825" y="1913362"/>
            <a:ext cx="3809400" cy="5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записи
</a:t>
            </a:r>
            <a:pPr algn="l" indent="0" marL="0">
              <a:lnSpc>
                <a:spcPct val="115000"/>
              </a:lnSpc>
              <a:buNone/>
            </a:pPr>
            <a:r>
              <a:rPr lang="en-US" sz="4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таким уравнениям относятся 2^x=a, ln(x−1)=bx, sin x=x/2. В каждом случае неизвестная входит в выражение, чья структура требует отдельного анализа.
</a:t>
            </a:r>
            <a:endParaRPr lang="en-US" sz="984" dirty="0"/>
          </a:p>
        </p:txBody>
      </p:sp>
      <p:sp>
        <p:nvSpPr>
          <p:cNvPr id="12" name="Text 4"/>
          <p:cNvSpPr txBox="1"/>
          <p:nvPr/>
        </p:nvSpPr>
        <p:spPr>
          <a:xfrm>
            <a:off x="826825" y="2694921"/>
            <a:ext cx="3809400" cy="6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в решении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Основой служат монотонность функций, ограниченность синуса и косинуса, а также сравнение графиков. Эти свойства позволяют выделять допустимые и невозможные значения параметра.
</a:t>
            </a:r>
            <a:endParaRPr lang="en-US" sz="1022" dirty="0"/>
          </a:p>
        </p:txBody>
      </p:sp>
      <p:sp>
        <p:nvSpPr>
          <p:cNvPr id="13" name="Text 5"/>
          <p:cNvSpPr txBox="1"/>
          <p:nvPr/>
        </p:nvSpPr>
        <p:spPr>
          <a:xfrm>
            <a:off x="826825" y="3527644"/>
            <a:ext cx="3809400" cy="6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важен параметр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Параметр задаёт целое семейство задач: при его изменении меняются число корней, их расположение и иногда сам вид ответа, поэтому требуется полное исследование.
</a:t>
            </a:r>
            <a:endParaRPr lang="en-US" sz="10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8725" y="3007376"/>
            <a:ext cx="8565300" cy="17230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Графический смысл параметра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273800" y="1379075"/>
            <a:ext cx="2032200" cy="14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Семейство графиков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Параметр превращает одно уравнение в набор близких графиков. При разных значениях a меняются наклон, сдвиг или уровень, а вместе с ними — число решений.
</a:t>
            </a:r>
            <a:endParaRPr lang="en-US" sz="1122" dirty="0"/>
          </a:p>
        </p:txBody>
      </p:sp>
      <p:sp>
        <p:nvSpPr>
          <p:cNvPr id="12" name="Text 3"/>
          <p:cNvSpPr txBox="1"/>
          <p:nvPr/>
        </p:nvSpPr>
        <p:spPr>
          <a:xfrm>
            <a:off x="2461853" y="1379078"/>
            <a:ext cx="2032200" cy="14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 пересечения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Решения соответствуют абсциссам точек, где графики y=f(x) и y=g(x, a) пересекаются. Если точка касания одна, решение может быть единственным.
</a:t>
            </a:r>
            <a:endParaRPr lang="en-US" sz="1122" dirty="0"/>
          </a:p>
        </p:txBody>
      </p:sp>
      <p:sp>
        <p:nvSpPr>
          <p:cNvPr id="13" name="Text 4"/>
          <p:cNvSpPr txBox="1"/>
          <p:nvPr/>
        </p:nvSpPr>
        <p:spPr>
          <a:xfrm>
            <a:off x="4649901" y="1379078"/>
            <a:ext cx="2032200" cy="14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общих точек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графики не имеют пересечений, множество решений пусто. Такой случай особенно важен в неравенствах и при анализе предельных значений параметра.
</a:t>
            </a:r>
            <a:endParaRPr lang="en-US" sz="1122" dirty="0"/>
          </a:p>
        </p:txBody>
      </p:sp>
      <p:sp>
        <p:nvSpPr>
          <p:cNvPr id="14" name="Text 5"/>
          <p:cNvSpPr txBox="1"/>
          <p:nvPr/>
        </p:nvSpPr>
        <p:spPr>
          <a:xfrm>
            <a:off x="6837949" y="1379078"/>
            <a:ext cx="2032200" cy="14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Наглядные модели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удобно рассматривать экспоненту, логарифм и синусоиду. На них хорошо видно, как изменение a влияет на взаимное положение графиков и структуру ответа.
</a:t>
            </a:r>
            <a:endParaRPr lang="en-US" sz="11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0650" y="1780251"/>
            <a:ext cx="4389600" cy="140079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109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классы задач и типичные методы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571450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какие свойства функции являются решающими в каждом типе задач.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2605649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класс задач требует своего главного свойства функции; универсального приёма нет, поэтому решающими становятся ОДЗ, монотонность, периодичность и аккуратность преобразований.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133275" y="3649575"/>
            <a:ext cx="3736800" cy="2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 11 класса
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032" y="1225025"/>
            <a:ext cx="8594035" cy="2655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6223200" cy="4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95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исследования уравнения с параметром
</a:t>
            </a:r>
            <a:endParaRPr lang="en-US" sz="1895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779675"/>
            <a:ext cx="6223200" cy="2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шагов, которая переводит частный пример в полное исследование.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800" y="1916019"/>
            <a:ext cx="256800" cy="2282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22837" y="1898603"/>
            <a:ext cx="197325" cy="263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55694" y="1898603"/>
            <a:ext cx="230213" cy="263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91700" y="1901740"/>
            <a:ext cx="256800" cy="2568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273800" y="276600"/>
            <a:ext cx="612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Область допустимых значений как первый фильтр
</a:t>
            </a:r>
            <a:endParaRPr lang="en-US" sz="2200" dirty="0"/>
          </a:p>
        </p:txBody>
      </p:sp>
      <p:sp>
        <p:nvSpPr>
          <p:cNvPr id="13" name="Text 2"/>
          <p:cNvSpPr txBox="1"/>
          <p:nvPr/>
        </p:nvSpPr>
        <p:spPr>
          <a:xfrm>
            <a:off x="273800" y="2342650"/>
            <a:ext cx="1807200" cy="14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корней чётной степени подкоренное выражение должно быть неотрицательным. Параметр может сдвигать границу ОДЗ, поэтому проверку выполняют до любых преобразований.
</a:t>
            </a:r>
            <a:endParaRPr lang="en-US" sz="1222" dirty="0"/>
          </a:p>
        </p:txBody>
      </p:sp>
      <p:sp>
        <p:nvSpPr>
          <p:cNvPr id="14" name="Text 3"/>
          <p:cNvSpPr txBox="1"/>
          <p:nvPr/>
        </p:nvSpPr>
        <p:spPr>
          <a:xfrm>
            <a:off x="2323100" y="2342763"/>
            <a:ext cx="1807200" cy="14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Логарифмы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логарифмических выражениях аргумент обязан быть положительным, а основание должно удовлетворять условиям a&gt;0 и a≠1. Иначе уравнение не имеет смысла.
</a:t>
            </a:r>
            <a:endParaRPr lang="en-US" sz="1222" dirty="0"/>
          </a:p>
        </p:txBody>
      </p:sp>
      <p:sp>
        <p:nvSpPr>
          <p:cNvPr id="15" name="Text 4"/>
          <p:cNvSpPr txBox="1"/>
          <p:nvPr/>
        </p:nvSpPr>
        <p:spPr>
          <a:xfrm>
            <a:off x="4372400" y="2342763"/>
            <a:ext cx="1807200" cy="14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Знаменатели
</a:t>
            </a:r>
            <a:pPr algn="l" indent="0" marL="0">
              <a:lnSpc>
                <a:spcPct val="115000"/>
              </a:lnSpc>
              <a:buNone/>
            </a:pPr>
            <a:r>
              <a:rPr lang="en-US" sz="9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переменная или параметр стоят в знаменателе, соответствующее выражение не должно обращаться в ноль. Игнорирование этого условия приводит к появлению посторонних решений.
</a:t>
            </a:r>
            <a:endParaRPr lang="en-US" sz="1210" dirty="0"/>
          </a:p>
        </p:txBody>
      </p:sp>
      <p:sp>
        <p:nvSpPr>
          <p:cNvPr id="16" name="Text 5"/>
          <p:cNvSpPr txBox="1"/>
          <p:nvPr/>
        </p:nvSpPr>
        <p:spPr>
          <a:xfrm>
            <a:off x="6421700" y="2342763"/>
            <a:ext cx="1807200" cy="14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Ранний отбор
</a:t>
            </a:r>
            <a:pPr algn="l" indent="0" marL="0">
              <a:lnSpc>
                <a:spcPct val="115000"/>
              </a:lnSpc>
              <a:buNone/>
            </a:pPr>
            <a:r>
              <a:rPr lang="en-US" sz="9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ОДЗ работает как первый фильтр: она быстро исключает невозможные случаи и одновременно защищает от потери допустимых корней при дальнейшем упрощении выражений.
</a:t>
            </a:r>
            <a:endParaRPr lang="en-US" sz="121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решений в зависимости от параметра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модель по материалам школьного курса алгебры 11 класса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подчёркивает, что даже малое изменение a способно резко изменить ответ: от пустого множества до единственного или многократного решения.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Переходные значения параметра отделяют разные режимы задачи; именно там меняется структура пересечений графиков и число решений.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8225" y="3072988"/>
            <a:ext cx="8931000" cy="184027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Показательные уравнения с параметром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273837" y="1975575"/>
            <a:ext cx="2073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Приведение к форме
</a:t>
            </a:r>
            <a:pPr algn="l" indent="0" marL="0">
              <a:lnSpc>
                <a:spcPct val="115000"/>
              </a:lnSpc>
              <a:buNone/>
            </a:pPr>
            <a:r>
              <a:rPr lang="en-US" sz="5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полезно свести уравнение к единому основанию или к виду, где экспонента и прямая сравниваются напрямую. Это делает влияние параметра наглядным.
</a:t>
            </a:r>
            <a:endParaRPr lang="en-US" sz="1067" dirty="0"/>
          </a:p>
        </p:txBody>
      </p:sp>
      <p:sp>
        <p:nvSpPr>
          <p:cNvPr id="11" name="Text 3"/>
          <p:cNvSpPr txBox="1"/>
          <p:nvPr/>
        </p:nvSpPr>
        <p:spPr>
          <a:xfrm>
            <a:off x="2447977" y="1975575"/>
            <a:ext cx="2073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Монотонность экспоненты
</a:t>
            </a:r>
            <a:pPr algn="l" indent="0" marL="0">
              <a:lnSpc>
                <a:spcPct val="115000"/>
              </a:lnSpc>
              <a:buNone/>
            </a:pPr>
            <a:r>
              <a:rPr lang="en-US" sz="5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Функция a^x или e^x строго монотонна, поэтому число пересечений обычно определяется расположением второй части. Это позволяет быстро оценить возможные случаи.
</a:t>
            </a:r>
            <a:endParaRPr lang="en-US" sz="1059" dirty="0"/>
          </a:p>
        </p:txBody>
      </p:sp>
      <p:sp>
        <p:nvSpPr>
          <p:cNvPr id="12" name="Text 4"/>
          <p:cNvSpPr txBox="1"/>
          <p:nvPr/>
        </p:nvSpPr>
        <p:spPr>
          <a:xfrm>
            <a:off x="4622116" y="1975575"/>
            <a:ext cx="2073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Критические значения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внимание уделяют точкам касания графиков и переходам от одного количества решений к другому. Именно там параметр меняет структуру ответа.
</a:t>
            </a:r>
            <a:endParaRPr lang="en-US" sz="1122" dirty="0"/>
          </a:p>
        </p:txBody>
      </p:sp>
      <p:sp>
        <p:nvSpPr>
          <p:cNvPr id="13" name="Text 5"/>
          <p:cNvSpPr txBox="1"/>
          <p:nvPr/>
        </p:nvSpPr>
        <p:spPr>
          <a:xfrm>
            <a:off x="6796255" y="1975575"/>
            <a:ext cx="2073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результата
</a:t>
            </a:r>
            <a:pPr algn="l" indent="0" marL="0">
              <a:lnSpc>
                <a:spcPct val="115000"/>
              </a:lnSpc>
              <a:buNone/>
            </a:pPr>
            <a:r>
              <a:rPr lang="en-US" sz="5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преобразований нужно убедиться, что не нарушены ограничения и не потеряны решения. Особенно важно это при логарифмировании или возведении в степень.
</a:t>
            </a:r>
            <a:endParaRPr lang="en-US" sz="1059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58150" y="1479479"/>
            <a:ext cx="5185800" cy="27853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Логарифмические уравнения с параметром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273800" y="1097175"/>
            <a:ext cx="4530000" cy="77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Обязательная ОДЗ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Аргументы логарифмов должны быть положительными, а основание — удовлетворять условиям a&gt;0 и a≠1. Без этого дальнейшее решение теряет смысл.
</a:t>
            </a:r>
            <a:endParaRPr lang="en-US" sz="1122" dirty="0"/>
          </a:p>
        </p:txBody>
      </p:sp>
      <p:sp>
        <p:nvSpPr>
          <p:cNvPr id="12" name="Text 3"/>
          <p:cNvSpPr txBox="1"/>
          <p:nvPr/>
        </p:nvSpPr>
        <p:spPr>
          <a:xfrm>
            <a:off x="273800" y="1995595"/>
            <a:ext cx="4530000" cy="77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Замена переменной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внутри логарифма повторяется выражение, удобно ввести новую переменную. Тогда сложное уравнение часто превращается в простое квадратное или рациональное.
</a:t>
            </a:r>
            <a:endParaRPr lang="en-US" sz="1122" dirty="0"/>
          </a:p>
        </p:txBody>
      </p:sp>
      <p:sp>
        <p:nvSpPr>
          <p:cNvPr id="13" name="Text 4"/>
          <p:cNvSpPr txBox="1"/>
          <p:nvPr/>
        </p:nvSpPr>
        <p:spPr>
          <a:xfrm>
            <a:off x="273800" y="2894000"/>
            <a:ext cx="4153200" cy="77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Равносильные преобразования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новой форме допустим только тогда, когда сохраняется эквивалентность. После умножения, возведения в степень или замены нужно проверить найденные значения.
</a:t>
            </a:r>
            <a:endParaRPr lang="en-US" sz="1122" dirty="0"/>
          </a:p>
        </p:txBody>
      </p:sp>
      <p:sp>
        <p:nvSpPr>
          <p:cNvPr id="14" name="Text 5"/>
          <p:cNvSpPr txBox="1"/>
          <p:nvPr/>
        </p:nvSpPr>
        <p:spPr>
          <a:xfrm>
            <a:off x="273800" y="3792425"/>
            <a:ext cx="3634500" cy="77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Графический анализ
</a:t>
            </a:r>
            <a:pPr algn="l" indent="0" marL="0">
              <a:lnSpc>
                <a:spcPct val="115000"/>
              </a:lnSpc>
              <a:buNone/>
            </a:pPr>
            <a:r>
              <a:rPr lang="en-US" sz="5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Логарифмическая функция монотонна, поэтому пересечения с прямыми или другими графиками удобно исследовать визуально. Это особенно полезно при поиске критических значений параметра.
</a:t>
            </a:r>
            <a:endParaRPr lang="en-US" sz="103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501" y="1240569"/>
            <a:ext cx="2388478" cy="1910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8123" y="1239627"/>
            <a:ext cx="2387760" cy="1912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22398" y="1239627"/>
            <a:ext cx="2387760" cy="1912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Тригонометрические уравнения и периодичность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014877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корней меняется вместе с параметром
</a:t>
            </a:r>
            <a:pPr algn="l" indent="0" marL="0">
              <a:lnSpc>
                <a:spcPct val="115000"/>
              </a:lnSpc>
              <a:buNone/>
            </a:pPr>
            <a:r>
              <a:rPr lang="en-US" sz="8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изменении параметра корни могут сдвигаться вдоль оси, появляться только в одном периоде или исчезать совсем. Для наглядности удобно сравнивать один и тот же график с несколькими положениями прямой или синусоиды и отмечать точки пересечения.
</a:t>
            </a:r>
            <a:endParaRPr lang="en-US" sz="1031" dirty="0"/>
          </a:p>
        </p:txBody>
      </p:sp>
      <p:sp>
        <p:nvSpPr>
          <p:cNvPr id="10" name="Text 3"/>
          <p:cNvSpPr txBox="1"/>
          <p:nvPr/>
        </p:nvSpPr>
        <p:spPr>
          <a:xfrm>
            <a:off x="3459140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повторяет картину решения
</a:t>
            </a:r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уравнение имеет решение в одном периоде, то при периодичности оно обычно повторяется бесконечно много раз. Поэтому важно сначала найти корни на базовом промежутке, а затем аккуратно записать общее решение с учётом шага периодичности.
</a:t>
            </a:r>
            <a:endParaRPr lang="en-US" sz="1027" dirty="0"/>
          </a:p>
        </p:txBody>
      </p:sp>
      <p:sp>
        <p:nvSpPr>
          <p:cNvPr id="11" name="Text 4"/>
          <p:cNvSpPr txBox="1"/>
          <p:nvPr/>
        </p:nvSpPr>
        <p:spPr>
          <a:xfrm>
            <a:off x="5903415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Ограниченность задаёт границы ответа
</a:t>
            </a:r>
            <a:pPr algn="l" indent="0" marL="0">
              <a:lnSpc>
                <a:spcPct val="115000"/>
              </a:lnSpc>
              <a:buNone/>
            </a:pPr>
            <a:r>
              <a:rPr lang="en-US" sz="8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\sin x и \cos x не выходят за пределы от −1 до 1, и это сразу отсекает неподходящие значения параметра. Именно поэтому на иллюстрации удобно показывать случаи без пересечений, с единственной точкой касания и с множеством решений.
</a:t>
            </a:r>
            <a:endParaRPr lang="en-US" sz="107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800" y="1714739"/>
            <a:ext cx="4389600" cy="149117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988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преобразования и риск ошибок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031850" y="1551125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какие преобразования допустимы сразу, а где требуется дополнительная проверка решений.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031850" y="2585324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Любое неравносильное преобразование требует контроля ОДЗ и финальной проверки, иначе легко получить ложные или утраченные решения.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370657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 11 класса
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Неравенства с параметром: структура исследования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416900" y="1754608"/>
            <a:ext cx="1896900" cy="97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Задать область
</a:t>
            </a:r>
            <a:pPr algn="l" indent="0" marL="0">
              <a:lnSpc>
                <a:spcPct val="115000"/>
              </a:lnSpc>
              <a:buNone/>
            </a:pPr>
            <a:r>
              <a:rPr lang="en-US" sz="8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фиксируют область допустимых значений и выясняют, где выражение вообще имеет смысл. Для логарифмов, корней и дробей это определяет дальнейший ход решения.
</a:t>
            </a:r>
            <a:endParaRPr lang="en-US" sz="958" dirty="0"/>
          </a:p>
        </p:txBody>
      </p:sp>
      <p:sp>
        <p:nvSpPr>
          <p:cNvPr id="10" name="Text 3"/>
          <p:cNvSpPr txBox="1"/>
          <p:nvPr/>
        </p:nvSpPr>
        <p:spPr>
          <a:xfrm>
            <a:off x="2602476" y="1754608"/>
            <a:ext cx="1896900" cy="97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Найти границы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находят нули функции и точки разрыва. Эти значения разбивают числовую ось на промежутки, на которых удобно исследовать знак.
</a:t>
            </a:r>
            <a:endParaRPr lang="en-US" sz="1004" dirty="0"/>
          </a:p>
        </p:txBody>
      </p:sp>
      <p:sp>
        <p:nvSpPr>
          <p:cNvPr id="11" name="Text 4"/>
          <p:cNvSpPr txBox="1"/>
          <p:nvPr/>
        </p:nvSpPr>
        <p:spPr>
          <a:xfrm>
            <a:off x="4787915" y="1752594"/>
            <a:ext cx="1896900" cy="97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Проверить знак
</a:t>
            </a:r>
            <a:pPr algn="l" indent="0" marL="0">
              <a:lnSpc>
                <a:spcPct val="115000"/>
              </a:lnSpc>
              <a:buNone/>
            </a:pPr>
            <a:r>
              <a:rPr lang="en-US" sz="8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каждом промежутке определяют, где выражение положительно или отрицательно. Именно здесь становится видно, при каких значениях параметра неравенство выполняется.
</a:t>
            </a:r>
            <a:endParaRPr lang="en-US" sz="952" dirty="0"/>
          </a:p>
        </p:txBody>
      </p:sp>
      <p:sp>
        <p:nvSpPr>
          <p:cNvPr id="12" name="Text 5"/>
          <p:cNvSpPr txBox="1"/>
          <p:nvPr/>
        </p:nvSpPr>
        <p:spPr>
          <a:xfrm>
            <a:off x="6973352" y="1752594"/>
            <a:ext cx="1896900" cy="97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Сравнить случаи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отдельно рассматривают граничные значения параметра. Они показывают, входят ли границы в ответ, и позволяют записать решение по случаям.
</a:t>
            </a:r>
            <a:endParaRPr lang="en-US" sz="100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032" y="1225025"/>
            <a:ext cx="8594035" cy="2655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6223200" cy="4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94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решения неравенства с параметром
</a:t>
            </a:r>
            <a:endParaRPr lang="en-US" sz="2194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779675"/>
            <a:ext cx="6223200" cy="2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при исследовании знака и зависимости от параметра.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73625" y="1293869"/>
            <a:ext cx="4615500" cy="24384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273800" y="276600"/>
            <a:ext cx="5713800" cy="6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замены переменной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826825" y="1131674"/>
            <a:ext cx="3809400" cy="5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Выделить повторяющееся выражение
</a:t>
            </a:r>
            <a:pPr algn="l" indent="0" marL="0">
              <a:lnSpc>
                <a:spcPct val="115000"/>
              </a:lnSpc>
              <a:buNone/>
            </a:pPr>
            <a:r>
              <a:rPr lang="en-US" sz="4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находят одинаковую часть, которая встречается несколько раз: показатель, логарифм, квадрат или тригонометрическую функцию. Это позволяет заменить громоздкую запись более простой переменной и увидеть структуру уравнения.
</a:t>
            </a:r>
            <a:endParaRPr lang="en-US" sz="858" dirty="0"/>
          </a:p>
        </p:txBody>
      </p:sp>
      <p:sp>
        <p:nvSpPr>
          <p:cNvPr id="12" name="Text 3"/>
          <p:cNvSpPr txBox="1"/>
          <p:nvPr/>
        </p:nvSpPr>
        <p:spPr>
          <a:xfrm>
            <a:off x="826825" y="1913362"/>
            <a:ext cx="3809400" cy="5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Свести задачу к знакомому виду
</a:t>
            </a:r>
            <a:pPr algn="l" indent="0" marL="0">
              <a:lnSpc>
                <a:spcPct val="115000"/>
              </a:lnSpc>
              <a:buNone/>
            </a:pPr>
            <a:r>
              <a:rPr lang="en-US" sz="4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замены исходное уравнение часто превращается в квадратное, рациональное или простейшее тригонометрическое. Тогда решение становится короче, потому что используются уже известные приёмы и стандартные формулы.
</a:t>
            </a:r>
            <a:endParaRPr lang="en-US" sz="880" dirty="0"/>
          </a:p>
        </p:txBody>
      </p:sp>
      <p:sp>
        <p:nvSpPr>
          <p:cNvPr id="13" name="Text 4"/>
          <p:cNvSpPr txBox="1"/>
          <p:nvPr/>
        </p:nvSpPr>
        <p:spPr>
          <a:xfrm>
            <a:off x="826825" y="2694925"/>
            <a:ext cx="3237600" cy="6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Учесть ограничения
</a:t>
            </a:r>
            <a:pPr algn="l" indent="0" marL="0">
              <a:lnSpc>
                <a:spcPct val="115000"/>
              </a:lnSpc>
              <a:buNone/>
            </a:pPr>
            <a:r>
              <a:rPr lang="en-US" sz="4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переменная не отменяет исходную область допустимых значений. Нужно помнить, какие значения были допустимы до замены, особенно если параметр входит в условия существования выражения.
</a:t>
            </a:r>
            <a:endParaRPr lang="en-US" sz="879" dirty="0"/>
          </a:p>
        </p:txBody>
      </p:sp>
      <p:sp>
        <p:nvSpPr>
          <p:cNvPr id="14" name="Text 5"/>
          <p:cNvSpPr txBox="1"/>
          <p:nvPr/>
        </p:nvSpPr>
        <p:spPr>
          <a:xfrm>
            <a:off x="826825" y="3527650"/>
            <a:ext cx="2937600" cy="6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Проверить возврат к x
</a:t>
            </a:r>
            <a:pPr algn="l" indent="0" marL="0">
              <a:lnSpc>
                <a:spcPct val="115000"/>
              </a:lnSpc>
              <a:buNone/>
            </a:pPr>
            <a:r>
              <a:rPr lang="en-US" sz="4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нахождения ответов в новой переменной возвращаются к x и обязательно проверяют, удовлетворяют ли они исходному уравнению. Именно на этом этапе чаще всего обнаруживаются лишние корни.
</a:t>
            </a:r>
            <a:endParaRPr lang="en-US" sz="87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Критические значения параметра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типовым задачам школьной алгебры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тип критической точки меняет структуру задачи по-своему: число решений, их кратность или саму допустимость выражения.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Наибольшее внимание требуют касания и границы ОДЗ: именно они чаще всего разделяют задачу на отдельные случаи.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8725" y="3007376"/>
            <a:ext cx="8565300" cy="17230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Графический метод как универсальный подход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273800" y="1435350"/>
            <a:ext cx="2726100" cy="13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Пересечение как решение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уравнения видно в точках, где графики совпадают по x. Такой подход сразу показывает количество корней и помогает заметить, как параметр сдвигает график.
</a:t>
            </a:r>
            <a:endParaRPr lang="en-US" sz="1222" dirty="0"/>
          </a:p>
        </p:txBody>
      </p:sp>
      <p:sp>
        <p:nvSpPr>
          <p:cNvPr id="11" name="Text 3"/>
          <p:cNvSpPr txBox="1"/>
          <p:nvPr/>
        </p:nvSpPr>
        <p:spPr>
          <a:xfrm>
            <a:off x="6144142" y="1435353"/>
            <a:ext cx="2726100" cy="13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Удобство для разных функций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хорошо работает с показательной, логарифмической и тригонометрической функциями, потому что позволяет сравнивать форму графиков, а не выполнять длинные преобразования вслепую.
</a:t>
            </a:r>
            <a:endParaRPr lang="en-US" sz="1222" dirty="0"/>
          </a:p>
        </p:txBody>
      </p:sp>
      <p:sp>
        <p:nvSpPr>
          <p:cNvPr id="12" name="Text 4"/>
          <p:cNvSpPr txBox="1"/>
          <p:nvPr/>
        </p:nvSpPr>
        <p:spPr>
          <a:xfrm>
            <a:off x="3208974" y="1435353"/>
            <a:ext cx="2726100" cy="13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Касание как предельный случай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графики касаются, то задача находится на границе между разными режимами. Это особенно полезно при исследовании кратного корня или смены числа решений.
</a:t>
            </a:r>
            <a:endParaRPr lang="en-US" sz="12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решении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273800" y="2219325"/>
            <a:ext cx="16581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Игнорирование ОДЗ
</a:t>
            </a:r>
            <a:pPr algn="l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Проверку области допустимых значений часто откладывают на конец или вовсе пропускают. В результате в ответ попадают выражения, которые не имеют смысла в исходной задаче.
</a:t>
            </a:r>
            <a:endParaRPr lang="en-US" sz="999" dirty="0"/>
          </a:p>
        </p:txBody>
      </p:sp>
      <p:sp>
        <p:nvSpPr>
          <p:cNvPr id="11" name="Text 3"/>
          <p:cNvSpPr txBox="1"/>
          <p:nvPr/>
        </p:nvSpPr>
        <p:spPr>
          <a:xfrm>
            <a:off x="2008405" y="2219325"/>
            <a:ext cx="16581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Неверное возведение в квадрат
</a:t>
            </a:r>
            <a:pPr algn="l" indent="0" marL="0">
              <a:lnSpc>
                <a:spcPct val="115000"/>
              </a:lnSpc>
              <a:buNone/>
            </a:pPr>
            <a:r>
              <a:rPr lang="en-US" sz="4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переходе к квадрату легко потерять знак неравенства или получить лишние корни. После такого шага необходимо возвращаться к исходному условию и проверять все решения.
</a:t>
            </a:r>
            <a:endParaRPr lang="en-US" sz="901" dirty="0"/>
          </a:p>
        </p:txBody>
      </p:sp>
      <p:sp>
        <p:nvSpPr>
          <p:cNvPr id="12" name="Text 4"/>
          <p:cNvSpPr txBox="1"/>
          <p:nvPr/>
        </p:nvSpPr>
        <p:spPr>
          <a:xfrm>
            <a:off x="3743014" y="2219325"/>
            <a:ext cx="16581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Забытый параметр на границе
</a:t>
            </a:r>
            <a:pPr algn="l" indent="0" marL="0">
              <a:lnSpc>
                <a:spcPct val="115000"/>
              </a:lnSpc>
              <a:buNone/>
            </a:pPr>
            <a:r>
              <a:rPr lang="en-US" sz="4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Предельные значения параметра нередко меняют количество решений. Если не выделить такие случаи отдельно, можно пропустить точку касания, исчезновение корня или появление бесконечного множества решений.
</a:t>
            </a:r>
            <a:endParaRPr lang="en-US" sz="852" dirty="0"/>
          </a:p>
        </p:txBody>
      </p:sp>
      <p:sp>
        <p:nvSpPr>
          <p:cNvPr id="13" name="Text 5"/>
          <p:cNvSpPr txBox="1"/>
          <p:nvPr/>
        </p:nvSpPr>
        <p:spPr>
          <a:xfrm>
            <a:off x="5477619" y="2219325"/>
            <a:ext cx="16581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в тригонометрии
</a:t>
            </a:r>
            <a:pPr algn="l" indent="0" marL="0">
              <a:lnSpc>
                <a:spcPct val="115000"/>
              </a:lnSpc>
              <a:buNone/>
            </a:pPr>
            <a:r>
              <a:rPr lang="en-US" sz="4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заданиях с синусом и косинусом часто не учитывают периодичность и ограниченность. Тогда решение записывают лишь для одного участка и теряют остальные корни.
</a:t>
            </a:r>
            <a:endParaRPr lang="en-US" sz="953" dirty="0"/>
          </a:p>
        </p:txBody>
      </p:sp>
      <p:sp>
        <p:nvSpPr>
          <p:cNvPr id="14" name="Text 6"/>
          <p:cNvSpPr txBox="1"/>
          <p:nvPr/>
        </p:nvSpPr>
        <p:spPr>
          <a:xfrm>
            <a:off x="7212226" y="2219325"/>
            <a:ext cx="16581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Неполная проверка логарифмов
</a:t>
            </a:r>
            <a:pPr algn="l" indent="0" marL="0">
              <a:lnSpc>
                <a:spcPct val="115000"/>
              </a:lnSpc>
              <a:buNone/>
            </a:pPr>
            <a:r>
              <a:rPr lang="en-US" sz="4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логарифмических выражений важно следить не только за аргументом, но и за основанием. Нарушение условия a&gt;0 и a≠1 делает преобразование недопустимым.
</a:t>
            </a:r>
            <a:endParaRPr lang="en-US" sz="93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0650" y="1641462"/>
            <a:ext cx="4389600" cy="167837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109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Модельные результаты для разных значений параметра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571450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смена параметра может резко изменить число решений и форму ответа.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2605649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небольшое изменение параметра способно перевести задачу между режимами без решений, с единственным решением и с бесконечным числом решений.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133275" y="3649575"/>
            <a:ext cx="3736800" cy="2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Модельный анализ типового уравнения с параметром
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276600"/>
            <a:ext cx="5577000" cy="14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в задачах с параметром
</a:t>
            </a:r>
            <a:endParaRPr lang="en-US" sz="3600" dirty="0"/>
          </a:p>
        </p:txBody>
      </p:sp>
      <p:sp>
        <p:nvSpPr>
          <p:cNvPr id="4" name="Text 1"/>
          <p:cNvSpPr txBox="1"/>
          <p:nvPr/>
        </p:nvSpPr>
        <p:spPr>
          <a:xfrm>
            <a:off x="273800" y="1848675"/>
            <a:ext cx="36327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Трансцендентные уравнения и неравенства с параметром требуют не одного ответа, а полного исследования. Надёжный путь — ОДЗ, монотонность, графики, критические значения и обязательная проверка каждого преобразования.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2026-05-30T04:35:37Z</dcterms:created>
  <dcterms:modified xsi:type="dcterms:W3CDTF">2026-05-30T04:35:37Z</dcterms:modified>
</cp:coreProperties>
</file>