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5656" y="0"/>
            <a:ext cx="6395889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77925" y="501450"/>
            <a:ext cx="18870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26025" y="2735768"/>
            <a:ext cx="50352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2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Великая Отечественная война и Великая Победа
</a:t>
            </a:r>
            <a:endParaRPr lang="en-US" sz="3221" dirty="0"/>
          </a:p>
        </p:txBody>
      </p:sp>
      <p:sp>
        <p:nvSpPr>
          <p:cNvPr id="7" name="Text 2"/>
          <p:cNvSpPr txBox="1"/>
          <p:nvPr/>
        </p:nvSpPr>
        <p:spPr>
          <a:xfrm>
            <a:off x="436500" y="3982150"/>
            <a:ext cx="5035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Подвиг народа в годы войны: мужество, труд и память.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00635" y="1350000"/>
            <a:ext cx="2686430" cy="264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97650" y="2613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понять, какой ценой был сохранён мир. Война коснулась почти каждой семьи, а память о ней учит ценить дружбу, смелость, взаимопомощь и заботу о близких.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097650" y="1411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помнить о войне
</a:t>
            </a:r>
            <a:endParaRPr lang="en-US" sz="2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6500" y="464807"/>
            <a:ext cx="83529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войны: 22 июня 1941 года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493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Ранним утром 22 июня Германия напала на СССР без объявления войны. Первые удары обрушились на границу, аэродромы и мирные города, застигнув людей врасплох.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802150" y="2201225"/>
            <a:ext cx="19422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первые дни войны тысячи людей отправились на фронт. Другие помогали рыть окопы, тушить пожары, спасать имущество и налаживать жизнь в городах и деревнях.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6780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было тяжёлое и страшное начало большой борьбы. Но именно тогда особенно ясно проявились ответственность, сплочённость и готовность защищать свою страну.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343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Крепость, которая не сдалась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Брестская крепость первой приняла удар врага и оказалась в окружении. Защитники держались, даже когда не хватало воды, еды и боеприпасов. Их стойкость стала одним из самых сильных символов начала войны.
</a:t>
            </a:r>
            <a:endParaRPr lang="en-US" sz="1073" dirty="0"/>
          </a:p>
        </p:txBody>
      </p:sp>
      <p:sp>
        <p:nvSpPr>
          <p:cNvPr id="11" name="Text 2"/>
          <p:cNvSpPr txBox="1"/>
          <p:nvPr/>
        </p:nvSpPr>
        <p:spPr>
          <a:xfrm>
            <a:off x="34321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9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Надписи, которые помнят историю
</a:t>
            </a:r>
            <a:pPr algn="l" indent="0" marL="0">
              <a:lnSpc>
                <a:spcPct val="100000"/>
              </a:lnSpc>
              <a:buNone/>
            </a:pPr>
            <a:r>
              <a:rPr lang="en-US" sz="882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2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стенах крепости сохранились слова защитников, написанные в тяжёлые дни обороны. Эти короткие фразы словно доносят голос людей, которые не отступили. Они напоминают о верности присяге и любви к Родине.
</a:t>
            </a:r>
            <a:endParaRPr lang="en-US" sz="1029" dirty="0"/>
          </a:p>
        </p:txBody>
      </p:sp>
      <p:sp>
        <p:nvSpPr>
          <p:cNvPr id="12" name="Text 3"/>
          <p:cNvSpPr txBox="1"/>
          <p:nvPr/>
        </p:nvSpPr>
        <p:spPr>
          <a:xfrm>
            <a:off x="62299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 мужеству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Брестская крепость — это место памяти и уважения. Здесь можно увидеть крепостные стены, мемориалы и следы тех страшных дней. Это не просто старое сооружение, а настоящий символ мужества.
</a:t>
            </a:r>
            <a:endParaRPr lang="en-US" sz="1073" dirty="0"/>
          </a:p>
        </p:txBody>
      </p:sp>
      <p:sp>
        <p:nvSpPr>
          <p:cNvPr id="13" name="Text 4"/>
          <p:cNvSpPr txBox="1"/>
          <p:nvPr/>
        </p:nvSpPr>
        <p:spPr>
          <a:xfrm>
            <a:off x="436500" y="276250"/>
            <a:ext cx="67626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Брестская крепость — пример несгибаемой стойкости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250" y="1305450"/>
            <a:ext cx="368100" cy="368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7250" y="3211935"/>
            <a:ext cx="368100" cy="2944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32075" y="3211935"/>
            <a:ext cx="368100" cy="29448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232075" y="1325900"/>
            <a:ext cx="368100" cy="327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436500" y="464800"/>
            <a:ext cx="52020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защищал страну на фронте
</a:t>
            </a:r>
            <a:endParaRPr lang="en-US" sz="2616" dirty="0"/>
          </a:p>
        </p:txBody>
      </p:sp>
      <p:sp>
        <p:nvSpPr>
          <p:cNvPr id="13" name="Text 2"/>
          <p:cNvSpPr txBox="1"/>
          <p:nvPr/>
        </p:nvSpPr>
        <p:spPr>
          <a:xfrm>
            <a:off x="436500" y="1996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Пехотинцы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первыми шли в бой, удерживали позиции и защищали города, деревни и дороги. От их выдержки часто зависел успех всего сражения.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436500" y="3879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Танкисты и артиллеристы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Танки и пушки помогали прорывать оборону врага и отражать атаки. Эти бойцы работали как одна команда и доверяли друг другу в опасные минуты.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818925" y="3879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Связисты и моряки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Связисты передавали приказы и держали бойцов на связи, а моряки защищали побережье и сражались на воде. Без их труда армия действовала бы гораздо труднее.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18925" y="1996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Лётчики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Экипажи самолётов вели разведку, прикрывали наземные войска и вступали в воздушные бои. Им приходилось действовать быстро, точно и очень смело.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84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заводах и в мастерских выпускали оружие, технику, одежду и всё необходимое для фронта. Люди работали долго, уставали, но не прекращали трудиться ни на день.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4887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колхозах выращивали хлеб и собирали урожай, чтобы кормить армию и города. Женщины, подростки и старики заменяли ушедших на фронт и брали на себя очень тяжёлую работу.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590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госпиталях врачи и медсёстры ухаживали за ранеными, перевязывали бойцов и помогали им выздоравливать. Тыл жил общей заботой о Победе и поддерживал фронт каждым делом.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тылу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534726" y="3365500"/>
            <a:ext cx="24657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4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помогали взрослым там, где могли: собирали металлолом, работали на полях, носили воду и выполняли простые поручения. Их труд был незаметным, но очень нужным для страны. Они быстро взрослели, хотя им хотелось играть и учиться.
</a:t>
            </a:r>
            <a:endParaRPr lang="en-US" sz="1044" dirty="0"/>
          </a:p>
        </p:txBody>
      </p:sp>
      <p:sp>
        <p:nvSpPr>
          <p:cNvPr id="12" name="Text 2"/>
          <p:cNvSpPr txBox="1"/>
          <p:nvPr/>
        </p:nvSpPr>
        <p:spPr>
          <a:xfrm>
            <a:off x="534725" y="3022553"/>
            <a:ext cx="24657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полях и у станков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3354701" y="3365500"/>
            <a:ext cx="24657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3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ребята писали письма на фронт, собирали посылки и помогали в госпиталях. Иногда именно тёплое слово и маленький рисунок поднимали настроение раненым солдатам. Такие дела были по-детски простыми, но по-настоящему добрыми.
</a:t>
            </a:r>
            <a:endParaRPr lang="en-US" sz="1063" dirty="0"/>
          </a:p>
        </p:txBody>
      </p:sp>
      <p:sp>
        <p:nvSpPr>
          <p:cNvPr id="14" name="Text 4"/>
          <p:cNvSpPr txBox="1"/>
          <p:nvPr/>
        </p:nvSpPr>
        <p:spPr>
          <a:xfrm>
            <a:off x="3354700" y="3022553"/>
            <a:ext cx="24657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Письма, которые согревали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6152501" y="3365500"/>
            <a:ext cx="24657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детей война отняла дом, школу и близких. Им пришлось жить в тревоге, терпеть голод и холод, а потом снова учиться верить в завтрашний день. Их сила духа вызывает глубокое уважение.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6152500" y="3022553"/>
            <a:ext cx="24657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Детство, которое пришлось отложить
</a:t>
            </a:r>
            <a:endParaRPr lang="en-US" sz="1174" dirty="0"/>
          </a:p>
        </p:txBody>
      </p:sp>
      <p:sp>
        <p:nvSpPr>
          <p:cNvPr id="17" name="Text 7"/>
          <p:cNvSpPr txBox="1"/>
          <p:nvPr/>
        </p:nvSpPr>
        <p:spPr>
          <a:xfrm>
            <a:off x="436500" y="276250"/>
            <a:ext cx="72255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войны: маленькие помощники большой страны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8850" y="1888150"/>
            <a:ext cx="36063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872 дня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1960350" y="4268175"/>
            <a:ext cx="5223300" cy="5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испытание голодом, холодом и обстрелами показало невероятную стойкость ленинградцев. Дорога жизни через Ладогу помогала спасать людей и доставлять самое необходимое.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2984450" y="2716775"/>
            <a:ext cx="3168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длилась блокада Ленинграда и стала символом несгибаемой воли жителей города.
</a:t>
            </a:r>
            <a:endParaRPr lang="en-US" sz="1173" dirty="0"/>
          </a:p>
        </p:txBody>
      </p:sp>
      <p:sp>
        <p:nvSpPr>
          <p:cNvPr id="7" name="Text 3"/>
          <p:cNvSpPr txBox="1"/>
          <p:nvPr/>
        </p:nvSpPr>
        <p:spPr>
          <a:xfrm>
            <a:off x="2987850" y="3446850"/>
            <a:ext cx="31686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16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Энциклопедия «Великая Отечественная война 1941–1945 годов»
</a:t>
            </a:r>
            <a:endParaRPr lang="en-US" sz="816" dirty="0"/>
          </a:p>
        </p:txBody>
      </p:sp>
      <p:sp>
        <p:nvSpPr>
          <p:cNvPr id="8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85950" y="2670888"/>
            <a:ext cx="2016600" cy="126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Июль 1942 года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Начались ожесточённые бои за Сталинград. Город и его защитники оказались в центре одного из самых тяжёлых сражений войны.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346575" y="2670888"/>
            <a:ext cx="2016600" cy="126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Февраль 1943 года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Войска противника были разгромлены, и битва завершилась победой советской армии. После этого ход войны начал меняться в пользу СССР.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63700" y="2670888"/>
            <a:ext cx="2016600" cy="126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1942 — зима 1943 года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Бои шли за каждый дом и каждую улицу. Советские войска удерживали оборону и постепенно ослабляли наступление врага.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85950" y="785900"/>
            <a:ext cx="74112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шла Сталинградская битва
</a:t>
            </a:r>
            <a:endParaRPr lang="en-US" sz="2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343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5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Курская дуга
</a:t>
            </a:r>
            <a:pPr algn="l" indent="0" marL="0">
              <a:lnSpc>
                <a:spcPct val="100000"/>
              </a:lnSpc>
              <a:buNone/>
            </a:pPr>
            <a:r>
              <a:rPr lang="en-US" sz="86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1943 года на Курской дуге встретились большие силы танков, артиллерии и пехоты. Местность была заранее подготовлена к обороне, поэтому бой стал особенно напряжённым. Здесь решалась судьба дальнейшего наступления.
</a:t>
            </a:r>
            <a:endParaRPr lang="en-US" sz="1005" dirty="0"/>
          </a:p>
        </p:txBody>
      </p:sp>
      <p:sp>
        <p:nvSpPr>
          <p:cNvPr id="11" name="Text 2"/>
          <p:cNvSpPr txBox="1"/>
          <p:nvPr/>
        </p:nvSpPr>
        <p:spPr>
          <a:xfrm>
            <a:off x="34321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обороны и наступления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Советские войска выдержали удар противника и затем сами перешли в наступление. Это помогло окончательно перехватить стратегическую инициативу. После Курской битвы враг уже не мог развивать успех, как раньше.
</a:t>
            </a:r>
            <a:endParaRPr lang="en-US" sz="1073" dirty="0"/>
          </a:p>
        </p:txBody>
      </p:sp>
      <p:sp>
        <p:nvSpPr>
          <p:cNvPr id="12" name="Text 3"/>
          <p:cNvSpPr txBox="1"/>
          <p:nvPr/>
        </p:nvSpPr>
        <p:spPr>
          <a:xfrm>
            <a:off x="62299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к освобождению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на Курской дуге открыла путь к освобождению оккупированных территорий. Война стала двигаться на запад, а люди получили больше надежды на возвращение мирной жизни. Для истории это был очень важный поворот.
</a:t>
            </a:r>
            <a:endParaRPr lang="en-US" sz="1073" dirty="0"/>
          </a:p>
        </p:txBody>
      </p:sp>
      <p:sp>
        <p:nvSpPr>
          <p:cNvPr id="13" name="Text 4"/>
          <p:cNvSpPr txBox="1"/>
          <p:nvPr/>
        </p:nvSpPr>
        <p:spPr>
          <a:xfrm>
            <a:off x="436500" y="276250"/>
            <a:ext cx="67626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Курская битва — большое танковое сражение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Победе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основных событий Великой Отечественной войны: от 22 июня 1941 года до Дня Победы 9 мая 1945 года.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93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Освобождая Киев и Минск, советские войска возвращали людям дома, школы и надежду. Для жителей это был долгожданный конец страха и начало новой мирной жизни.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29617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наступало освобождение Варшавы, Будапешта и Вены, на улицы выходили тысячи людей. Они встречали солдат с цветами, слезами радости и словами благодарности.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0741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каждом освобождённом городе снова открывались больницы, работали трамваи и звучал детский смех. После долгих месяцев войны это казалось настоящим чудом.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1865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победа приближала общий конец войны. Чем больше городов возвращалось к жизни, тем сильнее становилась вера людей в окончательную Победу.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464800"/>
            <a:ext cx="8352900" cy="8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Освобождение городов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534726" y="3365500"/>
            <a:ext cx="24657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густом лесу партизаны устраивали укрытия, наблюдательные посты и тайные тропы. Они передавали сведения о враге своим войскам, а потом быстро исчезали среди деревьев. Их помощь была незаметной, но очень важной.
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534725" y="3022553"/>
            <a:ext cx="24657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Лесной отряд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3354701" y="3365500"/>
            <a:ext cx="24657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Подпольщики печатали и расклеивали листовки, чтобы поддержать людей и рассказать правду. Это было опасно, ведь за одну бумажку можно было попасть в беду. Но они не боялись и продолжали своё дело.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354700" y="3022553"/>
            <a:ext cx="24657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Тайная листовка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6152501" y="3365500"/>
            <a:ext cx="24657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Ночью смелые люди нарушали вражеские перевозки, выводили из строя мосты и рельсы. Так враг терял время и силы. Каждое такое действие помогало фронту и спасало жизни многих людей.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6152500" y="3022553"/>
            <a:ext cx="24657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Саботаж на дороге
</a:t>
            </a:r>
            <a:endParaRPr lang="en-US" sz="1300" dirty="0"/>
          </a:p>
        </p:txBody>
      </p:sp>
      <p:sp>
        <p:nvSpPr>
          <p:cNvPr id="17" name="Text 7"/>
          <p:cNvSpPr txBox="1"/>
          <p:nvPr/>
        </p:nvSpPr>
        <p:spPr>
          <a:xfrm>
            <a:off x="436500" y="276250"/>
            <a:ext cx="72255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Партизаны и подпольщики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2100" y="1652950"/>
            <a:ext cx="426900" cy="42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93375" y="1671733"/>
            <a:ext cx="438000" cy="3893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61150" y="1671733"/>
            <a:ext cx="438000" cy="3893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69000" y="1652950"/>
            <a:ext cx="426900" cy="426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56550" y="2607300"/>
            <a:ext cx="1539600" cy="15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Обычные бойцы
</a:t>
            </a:r>
            <a:pPr algn="l" indent="0" marL="0">
              <a:lnSpc>
                <a:spcPct val="100000"/>
              </a:lnSpc>
              <a:buNone/>
            </a:pPr>
            <a:r>
              <a:rPr lang="en-US" sz="106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Солдаты на фронте защищали города, сёла и своих близких. Среди них были очень молодые люди, которые быстро взрослели и учились держаться вместе в самых трудных условиях.
</a:t>
            </a:r>
            <a:endParaRPr lang="en-US" sz="1263" dirty="0"/>
          </a:p>
        </p:txBody>
      </p:sp>
      <p:sp>
        <p:nvSpPr>
          <p:cNvPr id="9" name="Text 2"/>
          <p:cNvSpPr txBox="1"/>
          <p:nvPr/>
        </p:nvSpPr>
        <p:spPr>
          <a:xfrm>
            <a:off x="2793367" y="2607300"/>
            <a:ext cx="1539600" cy="15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Зоя Космодемьянская
</a:t>
            </a:r>
            <a:pPr algn="l" indent="0" marL="0">
              <a:lnSpc>
                <a:spcPct val="100000"/>
              </a:lnSpc>
              <a:buNone/>
            </a:pPr>
            <a:r>
              <a:rPr lang="en-US" sz="1062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2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имя стало символом смелости и верности Родине. Она не отступила перед опасностью, и её подвиг помнят как пример твёрдого характера и большой силы духа.
</a:t>
            </a:r>
            <a:endParaRPr lang="en-US" sz="1256" dirty="0"/>
          </a:p>
        </p:txBody>
      </p:sp>
      <p:sp>
        <p:nvSpPr>
          <p:cNvPr id="10" name="Text 3"/>
          <p:cNvSpPr txBox="1"/>
          <p:nvPr/>
        </p:nvSpPr>
        <p:spPr>
          <a:xfrm>
            <a:off x="4878408" y="2607300"/>
            <a:ext cx="1539600" cy="15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Алексей Маресьев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Лётчик Алексей Маресьев показал, что человек может бороться до конца. После тяжёлого ранения он вернулся в небо и продолжил служить стране.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963450" y="2607300"/>
            <a:ext cx="1539600" cy="15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Медсёстры и связисты
</a:t>
            </a:r>
            <a:pPr algn="l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Медсёстры выносили раненых с поля боя и спасали жизни, а связисты держали армию на связи. Их работа была тихой, но без неё победить было бы гораздо труднее.
</a:t>
            </a:r>
            <a:endParaRPr lang="en-US" sz="1291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464800"/>
            <a:ext cx="8271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войны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войны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84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принесла стране огромные потери. Горели деревни, разрушались дома, школы, заводы и мосты, а многие семьи ждали своих близких и не всегда дожидались.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887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Людям приходилось жить в холоде, голоде и постоянной тревоге. Даже после освобождения городов и сёл следы войны ещё долго напоминали о пережитой беде.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590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Победа особенно дорога. Она учит нас беречь мир, помогать друг другу и не забывать, какой тяжёлой бывает война для взрослых и детей.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9625" y="1687975"/>
            <a:ext cx="2015050" cy="202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5175" y="1576733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 мая 1945 года люди услышали долгожданную весть об окончании войны в Европе. В городах появились улыбки, слёзы радости, цветы и объятия, которых так долго ждали.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904000" y="3213117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день стал праздником свободы, благодарности и надежды. С тех пор 9 мая напоминает: мир нужно ценить, а подвиг победителей — помнить всегда.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Победы — 9 мая 1945 года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250" y="1466125"/>
            <a:ext cx="368100" cy="368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97750" y="3167775"/>
            <a:ext cx="287100" cy="382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32075" y="3195575"/>
            <a:ext cx="368100" cy="3272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436500" y="464800"/>
            <a:ext cx="52020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войне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436500" y="2131217"/>
            <a:ext cx="5668200" cy="69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 и памятники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хранят рассказы о войне и помогают увидеть, как жили и сражались люди. У памятных мест дети и взрослые учатся уважению к прошлому.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36500" y="3888921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Вечный огонь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Вечного огня всегда лежат цветы. Это знак благодарности тем, кто не вернулся домой, и тихое обещание помнить о них.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818925" y="3888921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Письма и семейные истории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письма, фотографии и рассказы родных делают историю живой и близкой. Они помогают понять, что война коснулась почти каждой семьи.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8200" y="1214775"/>
            <a:ext cx="4644300" cy="87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истории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ребята слушают рассказы бабушек, дедушек и других близких, рассматривают фотографии и письма. Так история становится понятной и очень близкой.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188200" y="3646804"/>
            <a:ext cx="4644300" cy="81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и чтение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дети читают книги о войне и обсуждают их на уроках. Так они лучше понимают, какой ценой досталась Победа и почему её надо беречь.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188200" y="2462279"/>
            <a:ext cx="4644300" cy="81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Памятные дела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школьники ухаживают за памятниками, делают открытки для ветеранов и участвуют в акциях памяти. Это простые, но очень добрые поступки.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464800"/>
            <a:ext cx="2855100" cy="272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школьники сохраняют память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3850" y="2820100"/>
            <a:ext cx="4288200" cy="188865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35150" y="1365950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и взаимопомощь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748162" y="1846000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показала, что вместе люди могут выдержать даже очень тяжёлые испытания. Когда рядом помощь и поддержка, становится легче не терять надежду и идти вперёд.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10538" y="3202163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нужно беречь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923550" y="3682212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учит ценить мир, дружбу и спокойную жизнь. Нужно уважать память предков, быть смелыми, добрыми и не ссориться по пустякам.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240274"/>
            <a:ext cx="8352900" cy="7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уроки Великой Победы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5656" y="0"/>
            <a:ext cx="6395889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6025" y="2735768"/>
            <a:ext cx="50352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Великая Победа — общая память страны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436500" y="3982150"/>
            <a:ext cx="5035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3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Великая Победа стала общим праздником и общей памятью. Она напоминает нам о мужестве людей, о цене мира и о том, как важно хранить благодарность каждый день.
</a:t>
            </a:r>
            <a:endParaRPr lang="en-US" sz="143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2026-05-21T10:12:27Z</dcterms:created>
  <dcterms:modified xsi:type="dcterms:W3CDTF">2026-05-21T10:12:27Z</dcterms:modified>
</cp:coreProperties>
</file>