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jpe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slideLayout" Target="../slideLayouts/slideLayout1.xml"/><Relationship Id="rId10"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41376" y="360000"/>
            <a:ext cx="3342498" cy="4388100"/>
          </a:xfrm>
          <a:prstGeom prst="rect">
            <a:avLst/>
          </a:prstGeom>
        </p:spPr>
      </p:pic>
      <p:sp>
        <p:nvSpPr>
          <p:cNvPr id="5" name="Text 0"/>
          <p:cNvSpPr txBox="1"/>
          <p:nvPr/>
        </p:nvSpPr>
        <p:spPr>
          <a:xfrm>
            <a:off x="360000" y="1294050"/>
            <a:ext cx="4895700" cy="1794300"/>
          </a:xfrm>
          <a:prstGeom prst="rect">
            <a:avLst/>
          </a:prstGeom>
          <a:noFill/>
          <a:ln/>
        </p:spPr>
        <p:txBody>
          <a:bodyPr wrap="square" lIns="0" tIns="0" rIns="0" bIns="0" rtlCol="0" anchor="b"/>
          <a:lstStyle/>
          <a:p>
            <a:pPr algn="l" indent="0" marL="0">
              <a:lnSpc>
                <a:spcPct val="90000"/>
              </a:lnSpc>
              <a:buNone/>
            </a:pPr>
            <a:r>
              <a:rPr lang="en-US" sz="3400" b="1" dirty="0">
                <a:solidFill>
                  <a:srgbClr val="F6D298"/>
                </a:solidFill>
                <a:latin typeface="Arial" pitchFamily="34" charset="0"/>
                <a:ea typeface="Arial" pitchFamily="34" charset="-122"/>
                <a:cs typeface="Arial" pitchFamily="34" charset="-120"/>
              </a:rPr>
              <a:t>Books and Reading: Categories, Paper Books, and E-books
</a:t>
            </a:r>
            <a:endParaRPr lang="en-US" sz="3400" dirty="0"/>
          </a:p>
        </p:txBody>
      </p:sp>
      <p:sp>
        <p:nvSpPr>
          <p:cNvPr id="6" name="Text 1"/>
          <p:cNvSpPr txBox="1"/>
          <p:nvPr/>
        </p:nvSpPr>
        <p:spPr>
          <a:xfrm>
            <a:off x="566550" y="3492200"/>
            <a:ext cx="4414800" cy="991200"/>
          </a:xfrm>
          <a:prstGeom prst="rect">
            <a:avLst/>
          </a:prstGeom>
          <a:noFill/>
          <a:ln/>
        </p:spPr>
        <p:txBody>
          <a:bodyPr wrap="square" lIns="0" tIns="0" rIns="0" bIns="0" rtlCol="0" anchor="ctr"/>
          <a:lstStyle/>
          <a:p>
            <a:pPr algn="l" indent="0" marL="0">
              <a:lnSpc>
                <a:spcPct val="90000"/>
              </a:lnSpc>
              <a:buNone/>
            </a:pPr>
            <a:r>
              <a:rPr lang="en-US" sz="1600" dirty="0">
                <a:solidFill>
                  <a:srgbClr val="FFFFFF"/>
                </a:solidFill>
                <a:latin typeface="Arial" pitchFamily="34" charset="0"/>
                <a:ea typeface="Arial" pitchFamily="34" charset="-122"/>
                <a:cs typeface="Arial" pitchFamily="34" charset="-120"/>
              </a:rPr>
              <a:t>Книги открывают язык, знания и выбор формата для любой задачи.
</a:t>
            </a:r>
            <a:endParaRPr lang="en-US" sz="1600" dirty="0"/>
          </a:p>
        </p:txBody>
      </p:sp>
      <p:sp>
        <p:nvSpPr>
          <p:cNvPr id="7" name="Text 2"/>
          <p:cNvSpPr txBox="1"/>
          <p:nvPr/>
        </p:nvSpPr>
        <p:spPr>
          <a:xfrm>
            <a:off x="360000" y="360000"/>
            <a:ext cx="4130700" cy="668700"/>
          </a:xfrm>
          <a:prstGeom prst="rect">
            <a:avLst/>
          </a:prstGeom>
          <a:noFill/>
          <a:ln/>
        </p:spPr>
        <p:txBody>
          <a:bodyPr wrap="square" lIns="0" tIns="0" rIns="0" bIns="0" rtlCol="0" anchor="t"/>
          <a:lstStyle/>
          <a:p>
            <a:pPr algn="l" indent="0" marL="0">
              <a:lnSpc>
                <a:spcPct val="90000"/>
              </a:lnSpc>
              <a:buNone/>
            </a:pPr>
            <a:r>
              <a:rPr lang="en-US" sz="1600" b="1" dirty="0">
                <a:solidFill>
                  <a:srgbClr val="F6D298"/>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44376" y="1346100"/>
            <a:ext cx="3739448" cy="3101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2</a:t>
            </a:r>
            <a:endParaRPr lang="en-US" sz="1800" dirty="0"/>
          </a:p>
        </p:txBody>
      </p:sp>
      <p:sp>
        <p:nvSpPr>
          <p:cNvPr id="7" name="Text 1"/>
          <p:cNvSpPr txBox="1"/>
          <p:nvPr/>
        </p:nvSpPr>
        <p:spPr>
          <a:xfrm>
            <a:off x="695850" y="1718675"/>
            <a:ext cx="3995400" cy="2512200"/>
          </a:xfrm>
          <a:prstGeom prst="rect">
            <a:avLst/>
          </a:prstGeom>
          <a:noFill/>
          <a:ln/>
        </p:spPr>
        <p:txBody>
          <a:bodyPr wrap="square" lIns="0" tIns="0" rIns="0" bIns="0" rtlCol="0" anchor="ctr"/>
          <a:lstStyle/>
          <a:p>
            <a:pPr algn="l" indent="0" marL="0">
              <a:lnSpc>
                <a:spcPct val="90000"/>
              </a:lnSpc>
              <a:buNone/>
            </a:pPr>
            <a:r>
              <a:rPr lang="en-US" sz="1500" dirty="0">
                <a:solidFill>
                  <a:srgbClr val="FFFFFF"/>
                </a:solidFill>
                <a:latin typeface="Arial" pitchFamily="34" charset="0"/>
                <a:ea typeface="Arial" pitchFamily="34" charset="-122"/>
                <a:cs typeface="Arial" pitchFamily="34" charset="-120"/>
              </a:rPr>
              <a:t>Books help students see real English in context: words, grammar, and text structure. In grade 9, short stories, readers, novels, biographies, reference books, and online texts strengthen reading skills and vocabulary.
</a:t>
            </a:r>
            <a:endParaRPr lang="en-US" sz="1500" dirty="0"/>
          </a:p>
        </p:txBody>
      </p:sp>
      <p:sp>
        <p:nvSpPr>
          <p:cNvPr id="8" name="Text 2"/>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Why Books Matter in English Lessons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0805" y="1278600"/>
            <a:ext cx="4211890" cy="3401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3</a:t>
            </a:r>
            <a:endParaRPr lang="en-US" sz="1800" dirty="0"/>
          </a:p>
        </p:txBody>
      </p:sp>
      <p:sp>
        <p:nvSpPr>
          <p:cNvPr id="8" name="Text 1"/>
          <p:cNvSpPr txBox="1"/>
          <p:nvPr/>
        </p:nvSpPr>
        <p:spPr>
          <a:xfrm>
            <a:off x="587932" y="1693576"/>
            <a:ext cx="3756000" cy="5472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Novels, short stories, fairy tales, adventure books and poetry mainly tell stories or express emotions. They help readers follow characters, imagine events and notice how language creates mood and meaning.
</a:t>
            </a:r>
            <a:endParaRPr lang="en-US" sz="900" dirty="0"/>
          </a:p>
        </p:txBody>
      </p:sp>
      <p:sp>
        <p:nvSpPr>
          <p:cNvPr id="9" name="Text 2"/>
          <p:cNvSpPr txBox="1"/>
          <p:nvPr/>
        </p:nvSpPr>
        <p:spPr>
          <a:xfrm>
            <a:off x="587700" y="1406775"/>
            <a:ext cx="3756000" cy="2550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Художественная литература
</a:t>
            </a:r>
            <a:endParaRPr lang="en-US" sz="1200" dirty="0"/>
          </a:p>
        </p:txBody>
      </p:sp>
      <p:sp>
        <p:nvSpPr>
          <p:cNvPr id="10" name="Text 3"/>
          <p:cNvSpPr txBox="1"/>
          <p:nvPr/>
        </p:nvSpPr>
        <p:spPr>
          <a:xfrm>
            <a:off x="587932" y="4036726"/>
            <a:ext cx="3756000" cy="5472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Comics, magazines and reference books often combine pictures, short texts and quick facts. They are convenient when a reader needs light extra reading, clear illustrations or fast access to information.
</a:t>
            </a:r>
            <a:endParaRPr lang="en-US" sz="900" dirty="0"/>
          </a:p>
        </p:txBody>
      </p:sp>
      <p:sp>
        <p:nvSpPr>
          <p:cNvPr id="11" name="Text 4"/>
          <p:cNvSpPr txBox="1"/>
          <p:nvPr/>
        </p:nvSpPr>
        <p:spPr>
          <a:xfrm>
            <a:off x="587700" y="3749925"/>
            <a:ext cx="3756000" cy="2550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Дополнительное чтение
</a:t>
            </a:r>
            <a:endParaRPr lang="en-US" sz="1200" dirty="0"/>
          </a:p>
        </p:txBody>
      </p:sp>
      <p:sp>
        <p:nvSpPr>
          <p:cNvPr id="12" name="Text 5"/>
          <p:cNvSpPr txBox="1"/>
          <p:nvPr/>
        </p:nvSpPr>
        <p:spPr>
          <a:xfrm>
            <a:off x="587932" y="2865151"/>
            <a:ext cx="3756000" cy="5472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Textbooks, encyclopedias, biographies, dictionaries, atlases and science books give facts and explanations. These books are useful for schoolwork because they support learning, checking information and understanding real-world topics.
</a:t>
            </a:r>
            <a:endParaRPr lang="en-US" sz="900" dirty="0"/>
          </a:p>
        </p:txBody>
      </p:sp>
      <p:sp>
        <p:nvSpPr>
          <p:cNvPr id="13" name="Text 6"/>
          <p:cNvSpPr txBox="1"/>
          <p:nvPr/>
        </p:nvSpPr>
        <p:spPr>
          <a:xfrm>
            <a:off x="587700" y="2578350"/>
            <a:ext cx="3756000" cy="255000"/>
          </a:xfrm>
          <a:prstGeom prst="rect">
            <a:avLst/>
          </a:prstGeom>
          <a:noFill/>
          <a:ln/>
        </p:spPr>
        <p:txBody>
          <a:bodyPr wrap="square" lIns="0" tIns="0" rIns="0" bIns="0" rtlCol="0" anchor="ctr"/>
          <a:lstStyle/>
          <a:p>
            <a:pPr algn="l" indent="0" marL="0">
              <a:lnSpc>
                <a:spcPct val="90000"/>
              </a:lnSpc>
              <a:buNone/>
            </a:pPr>
            <a:r>
              <a:rPr lang="en-US" sz="1200" dirty="0">
                <a:solidFill>
                  <a:srgbClr val="F6D298"/>
                </a:solidFill>
                <a:latin typeface="Arial" pitchFamily="34" charset="0"/>
                <a:ea typeface="Arial" pitchFamily="34" charset="-122"/>
                <a:cs typeface="Arial" pitchFamily="34" charset="-120"/>
              </a:rPr>
              <a:t>Нехудожественная литература
</a:t>
            </a:r>
            <a:endParaRPr lang="en-US" sz="1200" dirty="0"/>
          </a:p>
        </p:txBody>
      </p:sp>
      <p:sp>
        <p:nvSpPr>
          <p:cNvPr id="14"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Main Categories of Books
</a:t>
            </a:r>
            <a:endParaRPr lang="en-US" sz="2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343046" y="1145300"/>
            <a:ext cx="6458008" cy="2269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4</a:t>
            </a:r>
            <a:endParaRPr lang="en-US" sz="1800" dirty="0"/>
          </a:p>
        </p:txBody>
      </p:sp>
      <p:sp>
        <p:nvSpPr>
          <p:cNvPr id="6" name="Text 1"/>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The table shows the main differences between printed and digital reading formats.
</a:t>
            </a:r>
            <a:endParaRPr lang="en-US" sz="1200" dirty="0"/>
          </a:p>
        </p:txBody>
      </p:sp>
      <p:sp>
        <p:nvSpPr>
          <p:cNvPr id="7" name="Text 2"/>
          <p:cNvSpPr txBox="1"/>
          <p:nvPr/>
        </p:nvSpPr>
        <p:spPr>
          <a:xfrm>
            <a:off x="4671975" y="3937526"/>
            <a:ext cx="3881400" cy="543300"/>
          </a:xfrm>
          <a:prstGeom prst="rect">
            <a:avLst/>
          </a:prstGeom>
          <a:noFill/>
          <a:ln/>
        </p:spPr>
        <p:txBody>
          <a:bodyPr wrap="square" lIns="0" tIns="0" rIns="0" bIns="0" rtlCol="0" anchor="ctr"/>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Paper books are better for notes and physical reading; e-books are stronger for travel, storage and quick search.
</a:t>
            </a:r>
            <a:endParaRPr lang="en-US" sz="1200" dirty="0"/>
          </a:p>
        </p:txBody>
      </p:sp>
      <p:sp>
        <p:nvSpPr>
          <p:cNvPr id="8" name="Text 3"/>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333534"/>
                </a:solidFill>
                <a:latin typeface="Arial" pitchFamily="34" charset="0"/>
                <a:ea typeface="Arial" pitchFamily="34" charset="-122"/>
                <a:cs typeface="Arial" pitchFamily="34" charset="-120"/>
              </a:rPr>
              <a:t>Comparison based on common reading features discussed in school English lessons.
</a:t>
            </a:r>
            <a:endParaRPr lang="en-US" sz="110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Paper Books and E-books: Key Comparison
</a:t>
            </a:r>
            <a:endParaRPr lang="en-US" sz="2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50932"/>
            <a:ext cx="2700000" cy="1988086"/>
          </a:xfrm>
          <a:prstGeom prst="rect">
            <a:avLst/>
          </a:prstGeom>
        </p:spPr>
      </p:pic>
      <p:pic>
        <p:nvPicPr>
          <p:cNvPr id="4" name="Image 2" descr="preencoded.png">    </p:cNvPr>
          <p:cNvPicPr>
            <a:picLocks noChangeAspect="1"/>
          </p:cNvPicPr>
          <p:nvPr/>
        </p:nvPicPr>
        <p:blipFill>
          <a:blip r:embed="rId3"/>
          <a:stretch>
            <a:fillRect/>
          </a:stretch>
        </p:blipFill>
        <p:spPr>
          <a:xfrm>
            <a:off x="6084000" y="1450932"/>
            <a:ext cx="2700000" cy="1988086"/>
          </a:xfrm>
          <a:prstGeom prst="rect">
            <a:avLst/>
          </a:prstGeom>
        </p:spPr>
      </p:pic>
      <p:pic>
        <p:nvPicPr>
          <p:cNvPr id="5" name="Image 3" descr="preencoded.png">    </p:cNvPr>
          <p:cNvPicPr>
            <a:picLocks noChangeAspect="1"/>
          </p:cNvPicPr>
          <p:nvPr/>
        </p:nvPicPr>
        <p:blipFill>
          <a:blip r:embed="rId4"/>
          <a:stretch>
            <a:fillRect/>
          </a:stretch>
        </p:blipFill>
        <p:spPr>
          <a:xfrm>
            <a:off x="3222000" y="1450932"/>
            <a:ext cx="2700000" cy="1988086"/>
          </a:xfrm>
          <a:prstGeom prst="rect">
            <a:avLst/>
          </a:prstGeom>
        </p:spPr>
      </p:pic>
      <p:sp>
        <p:nvSpPr>
          <p:cNvPr id="6"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5</a:t>
            </a:r>
            <a:endParaRPr lang="en-US" sz="1800" dirty="0"/>
          </a:p>
        </p:txBody>
      </p:sp>
      <p:sp>
        <p:nvSpPr>
          <p:cNvPr id="7" name="Text 1"/>
          <p:cNvSpPr txBox="1"/>
          <p:nvPr/>
        </p:nvSpPr>
        <p:spPr>
          <a:xfrm>
            <a:off x="360000" y="3889750"/>
            <a:ext cx="2700000" cy="790200"/>
          </a:xfrm>
          <a:prstGeom prst="rect">
            <a:avLst/>
          </a:prstGeom>
          <a:noFill/>
          <a:ln/>
        </p:spPr>
        <p:txBody>
          <a:bodyPr wrap="square" lIns="0" tIns="0" rIns="0" bIns="0" rtlCol="0" anchor="t"/>
          <a:lstStyle/>
          <a:p>
            <a:pPr algn="l" indent="0" marL="0">
              <a:lnSpc>
                <a:spcPct val="90000"/>
              </a:lnSpc>
              <a:buNone/>
            </a:pPr>
            <a:r>
              <a:rPr lang="en-US" sz="1152" dirty="0">
                <a:solidFill>
                  <a:srgbClr val="FFFFFF"/>
                </a:solidFill>
                <a:latin typeface="Arial" pitchFamily="34" charset="0"/>
                <a:ea typeface="Arial" pitchFamily="34" charset="-122"/>
                <a:cs typeface="Arial" pitchFamily="34" charset="-120"/>
              </a:rPr>
              <a:t>A paper book has a cover, spine and pages that you can turn by hand. Many readers enjoy the feeling of opening a new book and seeing its title page and contents. The layout is always visible, so it is easy to find a chapter again.
</a:t>
            </a:r>
            <a:endParaRPr lang="en-US" sz="1152" dirty="0"/>
          </a:p>
        </p:txBody>
      </p:sp>
      <p:sp>
        <p:nvSpPr>
          <p:cNvPr id="8" name="Text 2"/>
          <p:cNvSpPr txBox="1"/>
          <p:nvPr/>
        </p:nvSpPr>
        <p:spPr>
          <a:xfrm>
            <a:off x="360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A Book You Can Hold
</a:t>
            </a:r>
            <a:endParaRPr lang="en-US" sz="1300" dirty="0"/>
          </a:p>
        </p:txBody>
      </p:sp>
      <p:sp>
        <p:nvSpPr>
          <p:cNvPr id="9" name="Text 3"/>
          <p:cNvSpPr txBox="1"/>
          <p:nvPr/>
        </p:nvSpPr>
        <p:spPr>
          <a:xfrm>
            <a:off x="6084000" y="3889750"/>
            <a:ext cx="2700000" cy="790200"/>
          </a:xfrm>
          <a:prstGeom prst="rect">
            <a:avLst/>
          </a:prstGeom>
          <a:noFill/>
          <a:ln/>
        </p:spPr>
        <p:txBody>
          <a:bodyPr wrap="square" lIns="0" tIns="0" rIns="0" bIns="0" rtlCol="0" anchor="t"/>
          <a:lstStyle/>
          <a:p>
            <a:pPr algn="l" indent="0" marL="0">
              <a:lnSpc>
                <a:spcPct val="90000"/>
              </a:lnSpc>
              <a:buNone/>
            </a:pPr>
            <a:r>
              <a:rPr lang="en-US" sz="1110" dirty="0">
                <a:solidFill>
                  <a:srgbClr val="FFFFFF"/>
                </a:solidFill>
                <a:latin typeface="Arial" pitchFamily="34" charset="0"/>
                <a:ea typeface="Arial" pitchFamily="34" charset="-122"/>
                <a:cs typeface="Arial" pitchFamily="34" charset="-120"/>
              </a:rPr>
              <a:t>With a paper book, students can underline important lines, write small notes and place a bookmark exactly where they stopped. Many people also remember information better when they can see it on the page and return to a favorite passage quickly.
</a:t>
            </a:r>
            <a:endParaRPr lang="en-US" sz="1110" dirty="0"/>
          </a:p>
        </p:txBody>
      </p:sp>
      <p:sp>
        <p:nvSpPr>
          <p:cNvPr id="10" name="Text 4"/>
          <p:cNvSpPr txBox="1"/>
          <p:nvPr/>
        </p:nvSpPr>
        <p:spPr>
          <a:xfrm>
            <a:off x="6084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Marks, Notes, and Memory
</a:t>
            </a:r>
            <a:endParaRPr lang="en-US" sz="1300" dirty="0"/>
          </a:p>
        </p:txBody>
      </p:sp>
      <p:sp>
        <p:nvSpPr>
          <p:cNvPr id="11" name="Text 5"/>
          <p:cNvSpPr txBox="1"/>
          <p:nvPr/>
        </p:nvSpPr>
        <p:spPr>
          <a:xfrm>
            <a:off x="3222000" y="3889750"/>
            <a:ext cx="2700000" cy="790200"/>
          </a:xfrm>
          <a:prstGeom prst="rect">
            <a:avLst/>
          </a:prstGeom>
          <a:noFill/>
          <a:ln/>
        </p:spPr>
        <p:txBody>
          <a:bodyPr wrap="square" lIns="0" tIns="0" rIns="0" bIns="0" rtlCol="0" anchor="t"/>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Printed books usually appear as hardcover or paperback editions. A hardcover is stronger and often feels more special, while a paperback is lighter and easier to carry. Both types are popular for school reading, gifts and personal collections on a shelf.
</a:t>
            </a:r>
            <a:endParaRPr lang="en-US" sz="1100" dirty="0"/>
          </a:p>
        </p:txBody>
      </p:sp>
      <p:sp>
        <p:nvSpPr>
          <p:cNvPr id="12" name="Text 6"/>
          <p:cNvSpPr txBox="1"/>
          <p:nvPr/>
        </p:nvSpPr>
        <p:spPr>
          <a:xfrm>
            <a:off x="3222000" y="3464475"/>
            <a:ext cx="2700000" cy="367500"/>
          </a:xfrm>
          <a:prstGeom prst="rect">
            <a:avLst/>
          </a:prstGeom>
          <a:noFill/>
          <a:ln/>
        </p:spPr>
        <p:txBody>
          <a:bodyPr wrap="square" lIns="0" tIns="0" rIns="0" bIns="0" rtlCol="0" anchor="ctr"/>
          <a:lstStyle/>
          <a:p>
            <a:pPr algn="l" indent="0" marL="0">
              <a:lnSpc>
                <a:spcPct val="90000"/>
              </a:lnSpc>
              <a:buNone/>
            </a:pPr>
            <a:r>
              <a:rPr lang="en-US" sz="1300" dirty="0">
                <a:solidFill>
                  <a:srgbClr val="F6D298"/>
                </a:solidFill>
                <a:latin typeface="Arial" pitchFamily="34" charset="0"/>
                <a:ea typeface="Arial" pitchFamily="34" charset="-122"/>
                <a:cs typeface="Arial" pitchFamily="34" charset="-120"/>
              </a:rPr>
              <a:t>Hardcover or Paperback
</a:t>
            </a:r>
            <a:endParaRPr lang="en-US" sz="1300" dirty="0"/>
          </a:p>
        </p:txBody>
      </p:sp>
      <p:sp>
        <p:nvSpPr>
          <p:cNvPr id="13"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What a Paper Book Includes
</a:t>
            </a:r>
            <a:endParaRPr lang="en-US" sz="2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35618"/>
            <a:ext cx="8424000" cy="188388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6</a:t>
            </a:r>
            <a:endParaRPr lang="en-US" sz="1800" dirty="0"/>
          </a:p>
        </p:txBody>
      </p:sp>
      <p:sp>
        <p:nvSpPr>
          <p:cNvPr id="11" name="Text 1"/>
          <p:cNvSpPr txBox="1"/>
          <p:nvPr/>
        </p:nvSpPr>
        <p:spPr>
          <a:xfrm>
            <a:off x="360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E-books are stored in formats such as EPUB, PDF or MOBI. They can be opened on an e-reader, tablet, smartphone or computer, which makes digital reading flexible and easy to fit into daily life.
</a:t>
            </a:r>
            <a:endParaRPr lang="en-US" sz="900" dirty="0"/>
          </a:p>
        </p:txBody>
      </p:sp>
      <p:sp>
        <p:nvSpPr>
          <p:cNvPr id="12" name="Text 2"/>
          <p:cNvSpPr txBox="1"/>
          <p:nvPr/>
        </p:nvSpPr>
        <p:spPr>
          <a:xfrm>
            <a:off x="360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Формат файла
</a:t>
            </a:r>
            <a:endParaRPr lang="en-US" sz="1200" dirty="0"/>
          </a:p>
        </p:txBody>
      </p:sp>
      <p:sp>
        <p:nvSpPr>
          <p:cNvPr id="13" name="Text 3"/>
          <p:cNvSpPr txBox="1"/>
          <p:nvPr/>
        </p:nvSpPr>
        <p:spPr>
          <a:xfrm>
            <a:off x="6876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One device can store many books without taking extra space. That is why e-books are convenient for travel, schoolbags and fast access to texts when a student needs several titles at once.
</a:t>
            </a:r>
            <a:endParaRPr lang="en-US" sz="900" dirty="0"/>
          </a:p>
        </p:txBody>
      </p:sp>
      <p:sp>
        <p:nvSpPr>
          <p:cNvPr id="14" name="Text 4"/>
          <p:cNvSpPr txBox="1"/>
          <p:nvPr/>
        </p:nvSpPr>
        <p:spPr>
          <a:xfrm>
            <a:off x="6876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Большая библиотека
</a:t>
            </a:r>
            <a:endParaRPr lang="en-US" sz="1200" dirty="0"/>
          </a:p>
        </p:txBody>
      </p:sp>
      <p:sp>
        <p:nvSpPr>
          <p:cNvPr id="15" name="Text 5"/>
          <p:cNvSpPr txBox="1"/>
          <p:nvPr/>
        </p:nvSpPr>
        <p:spPr>
          <a:xfrm>
            <a:off x="2532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A reader can change the font size, adjust brightness and use night mode. These options help make reading more comfortable, especially when the text is long or the light in the room is not ideal.
</a:t>
            </a:r>
            <a:endParaRPr lang="en-US" sz="900" dirty="0"/>
          </a:p>
        </p:txBody>
      </p:sp>
      <p:sp>
        <p:nvSpPr>
          <p:cNvPr id="16" name="Text 6"/>
          <p:cNvSpPr txBox="1"/>
          <p:nvPr/>
        </p:nvSpPr>
        <p:spPr>
          <a:xfrm>
            <a:off x="2532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Настройки чтения
</a:t>
            </a:r>
            <a:endParaRPr lang="en-US" sz="1200" dirty="0"/>
          </a:p>
        </p:txBody>
      </p:sp>
      <p:sp>
        <p:nvSpPr>
          <p:cNvPr id="17" name="Text 7"/>
          <p:cNvSpPr txBox="1"/>
          <p:nvPr/>
        </p:nvSpPr>
        <p:spPr>
          <a:xfrm>
            <a:off x="4704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Bookmarks, highlights and quick search save time during study. A student can find a word, sentence or name in seconds, which is useful when preparing homework, reviewing notes or checking facts.
</a:t>
            </a:r>
            <a:endParaRPr lang="en-US" sz="900" dirty="0"/>
          </a:p>
        </p:txBody>
      </p:sp>
      <p:sp>
        <p:nvSpPr>
          <p:cNvPr id="18" name="Text 8"/>
          <p:cNvSpPr txBox="1"/>
          <p:nvPr/>
        </p:nvSpPr>
        <p:spPr>
          <a:xfrm>
            <a:off x="4704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Полезные функции
</a:t>
            </a:r>
            <a:endParaRPr lang="en-US" sz="1200" dirty="0"/>
          </a:p>
        </p:txBody>
      </p:sp>
      <p:sp>
        <p:nvSpPr>
          <p:cNvPr id="19"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What an E-book Includes
</a:t>
            </a:r>
            <a:endParaRPr lang="en-US" sz="2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011" y="1450700"/>
            <a:ext cx="3681678" cy="31149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7</a:t>
            </a:r>
            <a:endParaRPr lang="en-US" sz="1800" dirty="0"/>
          </a:p>
        </p:txBody>
      </p:sp>
      <p:sp>
        <p:nvSpPr>
          <p:cNvPr id="6" name="Text 1"/>
          <p:cNvSpPr txBox="1"/>
          <p:nvPr/>
        </p:nvSpPr>
        <p:spPr>
          <a:xfrm>
            <a:off x="4771350" y="156332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Students often compare reading formats by convenience, not only by appearance. The same book can feel different depending on where, when and how it is read.
</a:t>
            </a:r>
            <a:endParaRPr lang="en-US" sz="1400" dirty="0"/>
          </a:p>
        </p:txBody>
      </p:sp>
      <p:sp>
        <p:nvSpPr>
          <p:cNvPr id="7" name="Text 2"/>
          <p:cNvSpPr txBox="1"/>
          <p:nvPr/>
        </p:nvSpPr>
        <p:spPr>
          <a:xfrm>
            <a:off x="4771350" y="282897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Paper books are stronger in habit and page marking; e-books are stronger in portability and quick access.
</a:t>
            </a:r>
            <a:endParaRPr lang="en-US" sz="1400" dirty="0"/>
          </a:p>
        </p:txBody>
      </p:sp>
      <p:sp>
        <p:nvSpPr>
          <p:cNvPr id="8" name="Text 3"/>
          <p:cNvSpPr txBox="1"/>
          <p:nvPr/>
        </p:nvSpPr>
        <p:spPr>
          <a:xfrm>
            <a:off x="4771350" y="4373650"/>
            <a:ext cx="4012800" cy="306600"/>
          </a:xfrm>
          <a:prstGeom prst="rect">
            <a:avLst/>
          </a:prstGeom>
          <a:noFill/>
          <a:ln/>
        </p:spPr>
        <p:txBody>
          <a:bodyPr wrap="square" lIns="0" tIns="0" rIns="0" bIns="0" rtlCol="0" anchor="ctr"/>
          <a:lstStyle/>
          <a:p>
            <a:pPr algn="l" indent="0" marL="0">
              <a:lnSpc>
                <a:spcPct val="90000"/>
              </a:lnSpc>
              <a:buNone/>
            </a:pPr>
            <a:r>
              <a:rPr lang="en-US" sz="1340" dirty="0">
                <a:solidFill>
                  <a:srgbClr val="F6D298"/>
                </a:solidFill>
                <a:latin typeface="Arial" pitchFamily="34" charset="0"/>
                <a:ea typeface="Arial" pitchFamily="34" charset="-122"/>
                <a:cs typeface="Arial" pitchFamily="34" charset="-120"/>
              </a:rPr>
              <a:t>Illustrative comparison of typical middle-school preferences for classroom discussion, 2025.
</a:t>
            </a:r>
            <a:endParaRPr lang="en-US" sz="134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What Students Often Value Most
</a:t>
            </a:r>
            <a:endParaRPr lang="en-US" sz="2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717581"/>
            <a:ext cx="8345100" cy="186623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8</a:t>
            </a:r>
            <a:endParaRPr lang="en-US" sz="1800" dirty="0"/>
          </a:p>
        </p:txBody>
      </p:sp>
      <p:sp>
        <p:nvSpPr>
          <p:cNvPr id="9" name="Text 1"/>
          <p:cNvSpPr txBox="1"/>
          <p:nvPr/>
        </p:nvSpPr>
        <p:spPr>
          <a:xfrm>
            <a:off x="462075" y="1692425"/>
            <a:ext cx="1827900" cy="81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Paper books do not need batteries, charging or internet access. A student can read them anywhere with enough light, which makes them reliable at home, in class or outside.
</a:t>
            </a:r>
            <a:endParaRPr lang="en-US" sz="800" dirty="0"/>
          </a:p>
        </p:txBody>
      </p:sp>
      <p:sp>
        <p:nvSpPr>
          <p:cNvPr id="10" name="Text 2"/>
          <p:cNvSpPr txBox="1"/>
          <p:nvPr/>
        </p:nvSpPr>
        <p:spPr>
          <a:xfrm>
            <a:off x="462066" y="1268292"/>
            <a:ext cx="1827880" cy="3096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Без зарядки
</a:t>
            </a:r>
            <a:endParaRPr lang="en-US" sz="1100" dirty="0"/>
          </a:p>
        </p:txBody>
      </p:sp>
      <p:sp>
        <p:nvSpPr>
          <p:cNvPr id="11" name="Text 3"/>
          <p:cNvSpPr txBox="1"/>
          <p:nvPr/>
        </p:nvSpPr>
        <p:spPr>
          <a:xfrm>
            <a:off x="6848400" y="1692425"/>
            <a:ext cx="1827900" cy="81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Paper books are often chosen as gifts because they feel personal and lasting. They also look good on a shelf and can become part of a home library that grows over time.
</a:t>
            </a:r>
            <a:endParaRPr lang="en-US" sz="800" dirty="0"/>
          </a:p>
        </p:txBody>
      </p:sp>
      <p:sp>
        <p:nvSpPr>
          <p:cNvPr id="12" name="Text 4"/>
          <p:cNvSpPr txBox="1"/>
          <p:nvPr/>
        </p:nvSpPr>
        <p:spPr>
          <a:xfrm>
            <a:off x="6848391" y="1268292"/>
            <a:ext cx="1827900" cy="3096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Для подарка и коллекции
</a:t>
            </a:r>
            <a:endParaRPr lang="en-US" sz="1100" dirty="0"/>
          </a:p>
        </p:txBody>
      </p:sp>
      <p:sp>
        <p:nvSpPr>
          <p:cNvPr id="13" name="Text 5"/>
          <p:cNvSpPr txBox="1"/>
          <p:nvPr/>
        </p:nvSpPr>
        <p:spPr>
          <a:xfrm>
            <a:off x="4719577" y="1692425"/>
            <a:ext cx="1827900" cy="81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It is easy to underline, circle key ideas and place sticky notes in a paper book. Many students remember information better when they can see the exact place on the page.
</a:t>
            </a:r>
            <a:endParaRPr lang="en-US" sz="800" dirty="0"/>
          </a:p>
        </p:txBody>
      </p:sp>
      <p:sp>
        <p:nvSpPr>
          <p:cNvPr id="14" name="Text 6"/>
          <p:cNvSpPr txBox="1"/>
          <p:nvPr/>
        </p:nvSpPr>
        <p:spPr>
          <a:xfrm>
            <a:off x="4719567" y="1268292"/>
            <a:ext cx="1827900" cy="3096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Удобно для заметок
</a:t>
            </a:r>
            <a:endParaRPr lang="en-US" sz="1100" dirty="0"/>
          </a:p>
        </p:txBody>
      </p:sp>
      <p:sp>
        <p:nvSpPr>
          <p:cNvPr id="15" name="Text 7"/>
          <p:cNvSpPr txBox="1"/>
          <p:nvPr/>
        </p:nvSpPr>
        <p:spPr>
          <a:xfrm>
            <a:off x="2590753" y="1692425"/>
            <a:ext cx="1827900" cy="81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Printed pages do not glow like a screen, so many readers find them easier for long reading sessions. This can help reduce tired eyes during careful work with a text.
</a:t>
            </a:r>
            <a:endParaRPr lang="en-US" sz="800" dirty="0"/>
          </a:p>
        </p:txBody>
      </p:sp>
      <p:sp>
        <p:nvSpPr>
          <p:cNvPr id="16" name="Text 8"/>
          <p:cNvSpPr txBox="1"/>
          <p:nvPr/>
        </p:nvSpPr>
        <p:spPr>
          <a:xfrm>
            <a:off x="2590744" y="1268292"/>
            <a:ext cx="1827900" cy="309600"/>
          </a:xfrm>
          <a:prstGeom prst="rect">
            <a:avLst/>
          </a:prstGeom>
          <a:noFill/>
          <a:ln/>
        </p:spPr>
        <p:txBody>
          <a:bodyPr wrap="square" lIns="0" tIns="0" rIns="0" bIns="0" rtlCol="0" anchor="ctr"/>
          <a:lstStyle/>
          <a:p>
            <a:pPr algn="l" indent="0" marL="0">
              <a:lnSpc>
                <a:spcPct val="90000"/>
              </a:lnSpc>
              <a:buNone/>
            </a:pPr>
            <a:r>
              <a:rPr lang="en-US" sz="1100" dirty="0">
                <a:solidFill>
                  <a:srgbClr val="F6D298"/>
                </a:solidFill>
                <a:latin typeface="Arial" pitchFamily="34" charset="0"/>
                <a:ea typeface="Arial" pitchFamily="34" charset="-122"/>
                <a:cs typeface="Arial" pitchFamily="34" charset="-120"/>
              </a:rPr>
              <a:t>Комфорт для глаз
</a:t>
            </a:r>
            <a:endParaRPr lang="en-US" sz="1100" dirty="0"/>
          </a:p>
        </p:txBody>
      </p:sp>
      <p:sp>
        <p:nvSpPr>
          <p:cNvPr id="17"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Advantages of Paper Books
</a:t>
            </a:r>
            <a:endParaRPr lang="en-US" sz="2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37707" y="1270534"/>
            <a:ext cx="4146300" cy="340936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9</a:t>
            </a:r>
            <a:endParaRPr lang="en-US" sz="1800" dirty="0"/>
          </a:p>
        </p:txBody>
      </p:sp>
      <p:sp>
        <p:nvSpPr>
          <p:cNvPr id="9" name="Text 1"/>
          <p:cNvSpPr txBox="1"/>
          <p:nvPr/>
        </p:nvSpPr>
        <p:spPr>
          <a:xfrm>
            <a:off x="762950" y="1477055"/>
            <a:ext cx="3706500" cy="493800"/>
          </a:xfrm>
          <a:prstGeom prst="rect">
            <a:avLst/>
          </a:prstGeom>
          <a:noFill/>
          <a:ln/>
        </p:spPr>
        <p:txBody>
          <a:bodyPr wrap="square" lIns="0" tIns="0" rIns="0" bIns="0" rtlCol="0" anchor="t"/>
          <a:lstStyle/>
          <a:p>
            <a:pPr algn="l" indent="0" marL="0">
              <a:lnSpc>
                <a:spcPct val="100000"/>
              </a:lnSpc>
              <a:buNone/>
            </a:pPr>
            <a:r>
              <a:rPr lang="en-US" sz="800" dirty="0">
                <a:solidFill>
                  <a:srgbClr val="333534"/>
                </a:solidFill>
                <a:latin typeface="Arial" pitchFamily="34" charset="0"/>
                <a:ea typeface="Arial" pitchFamily="34" charset="-122"/>
                <a:cs typeface="Arial" pitchFamily="34" charset="-120"/>
              </a:rPr>
              <a:t>E-books are very practical for schoolbags, holidays and long trips. One device can hold many titles, so a student does not need to carry several heavy books at once.
</a:t>
            </a:r>
            <a:endParaRPr lang="en-US" sz="800" dirty="0"/>
          </a:p>
        </p:txBody>
      </p:sp>
      <p:sp>
        <p:nvSpPr>
          <p:cNvPr id="10" name="Text 2"/>
          <p:cNvSpPr txBox="1"/>
          <p:nvPr/>
        </p:nvSpPr>
        <p:spPr>
          <a:xfrm>
            <a:off x="762950" y="1244654"/>
            <a:ext cx="3706500" cy="1959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Меньше места
</a:t>
            </a:r>
            <a:endParaRPr lang="en-US" sz="1200" dirty="0"/>
          </a:p>
        </p:txBody>
      </p:sp>
      <p:sp>
        <p:nvSpPr>
          <p:cNvPr id="11" name="Text 3"/>
          <p:cNvSpPr txBox="1"/>
          <p:nvPr/>
        </p:nvSpPr>
        <p:spPr>
          <a:xfrm>
            <a:off x="762950" y="4186205"/>
            <a:ext cx="3706500" cy="493800"/>
          </a:xfrm>
          <a:prstGeom prst="rect">
            <a:avLst/>
          </a:prstGeom>
          <a:noFill/>
          <a:ln/>
        </p:spPr>
        <p:txBody>
          <a:bodyPr wrap="square" lIns="0" tIns="0" rIns="0" bIns="0" rtlCol="0" anchor="t"/>
          <a:lstStyle/>
          <a:p>
            <a:pPr algn="l" indent="0" marL="0">
              <a:lnSpc>
                <a:spcPct val="100000"/>
              </a:lnSpc>
              <a:buNone/>
            </a:pPr>
            <a:r>
              <a:rPr lang="en-US" sz="800" dirty="0">
                <a:solidFill>
                  <a:srgbClr val="333534"/>
                </a:solidFill>
                <a:latin typeface="Arial" pitchFamily="34" charset="0"/>
                <a:ea typeface="Arial" pitchFamily="34" charset="-122"/>
                <a:cs typeface="Arial" pitchFamily="34" charset="-120"/>
              </a:rPr>
              <a:t>E-books allow instant search for quotations, definitions and names. Instead of turning many pages, a reader can find the needed place in seconds, which saves time during revision and report preparation.
</a:t>
            </a:r>
            <a:endParaRPr lang="en-US" sz="800" dirty="0"/>
          </a:p>
        </p:txBody>
      </p:sp>
      <p:sp>
        <p:nvSpPr>
          <p:cNvPr id="12" name="Text 4"/>
          <p:cNvSpPr txBox="1"/>
          <p:nvPr/>
        </p:nvSpPr>
        <p:spPr>
          <a:xfrm>
            <a:off x="762950" y="3953804"/>
            <a:ext cx="3706500" cy="1959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Быстрый поиск
</a:t>
            </a:r>
            <a:endParaRPr lang="en-US" sz="1200" dirty="0"/>
          </a:p>
        </p:txBody>
      </p:sp>
      <p:sp>
        <p:nvSpPr>
          <p:cNvPr id="13" name="Text 5"/>
          <p:cNvSpPr txBox="1"/>
          <p:nvPr/>
        </p:nvSpPr>
        <p:spPr>
          <a:xfrm>
            <a:off x="762950" y="3283155"/>
            <a:ext cx="3706500" cy="493800"/>
          </a:xfrm>
          <a:prstGeom prst="rect">
            <a:avLst/>
          </a:prstGeom>
          <a:noFill/>
          <a:ln/>
        </p:spPr>
        <p:txBody>
          <a:bodyPr wrap="square" lIns="0" tIns="0" rIns="0" bIns="0" rtlCol="0" anchor="t"/>
          <a:lstStyle/>
          <a:p>
            <a:pPr algn="l" indent="0" marL="0">
              <a:lnSpc>
                <a:spcPct val="100000"/>
              </a:lnSpc>
              <a:buNone/>
            </a:pPr>
            <a:r>
              <a:rPr lang="en-US" sz="800" dirty="0">
                <a:solidFill>
                  <a:srgbClr val="333534"/>
                </a:solidFill>
                <a:latin typeface="Arial" pitchFamily="34" charset="0"/>
                <a:ea typeface="Arial" pitchFamily="34" charset="-122"/>
                <a:cs typeface="Arial" pitchFamily="34" charset="-120"/>
              </a:rPr>
              <a:t>Night mode, adjustable brightness and built-in dictionaries make reading more flexible. These tools are especially helpful when a student reads homework texts, studies new words or checks meanings quickly.
</a:t>
            </a:r>
            <a:endParaRPr lang="en-US" sz="800" dirty="0"/>
          </a:p>
        </p:txBody>
      </p:sp>
      <p:sp>
        <p:nvSpPr>
          <p:cNvPr id="14" name="Text 6"/>
          <p:cNvSpPr txBox="1"/>
          <p:nvPr/>
        </p:nvSpPr>
        <p:spPr>
          <a:xfrm>
            <a:off x="762950" y="3050754"/>
            <a:ext cx="3706500" cy="1959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Полезные функции
</a:t>
            </a:r>
            <a:endParaRPr lang="en-US" sz="1200" dirty="0"/>
          </a:p>
        </p:txBody>
      </p:sp>
      <p:sp>
        <p:nvSpPr>
          <p:cNvPr id="15" name="Text 7"/>
          <p:cNvSpPr txBox="1"/>
          <p:nvPr/>
        </p:nvSpPr>
        <p:spPr>
          <a:xfrm>
            <a:off x="762950" y="2380105"/>
            <a:ext cx="3706500" cy="493800"/>
          </a:xfrm>
          <a:prstGeom prst="rect">
            <a:avLst/>
          </a:prstGeom>
          <a:noFill/>
          <a:ln/>
        </p:spPr>
        <p:txBody>
          <a:bodyPr wrap="square" lIns="0" tIns="0" rIns="0" bIns="0" rtlCol="0" anchor="t"/>
          <a:lstStyle/>
          <a:p>
            <a:pPr algn="l" indent="0" marL="0">
              <a:lnSpc>
                <a:spcPct val="100000"/>
              </a:lnSpc>
              <a:buNone/>
            </a:pPr>
            <a:r>
              <a:rPr lang="en-US" sz="800" dirty="0">
                <a:solidFill>
                  <a:srgbClr val="333534"/>
                </a:solidFill>
                <a:latin typeface="Arial" pitchFamily="34" charset="0"/>
                <a:ea typeface="Arial" pitchFamily="34" charset="-122"/>
                <a:cs typeface="Arial" pitchFamily="34" charset="-120"/>
              </a:rPr>
              <a:t>Digital editions often cost less than printed copies, which makes them attractive for regular reading. This helps students and families save money when they need many books during the school year.
</a:t>
            </a:r>
            <a:endParaRPr lang="en-US" sz="800" dirty="0"/>
          </a:p>
        </p:txBody>
      </p:sp>
      <p:sp>
        <p:nvSpPr>
          <p:cNvPr id="16" name="Text 8"/>
          <p:cNvSpPr txBox="1"/>
          <p:nvPr/>
        </p:nvSpPr>
        <p:spPr>
          <a:xfrm>
            <a:off x="762950" y="2147704"/>
            <a:ext cx="3706500" cy="195900"/>
          </a:xfrm>
          <a:prstGeom prst="rect">
            <a:avLst/>
          </a:prstGeom>
          <a:noFill/>
          <a:ln/>
        </p:spPr>
        <p:txBody>
          <a:bodyPr wrap="square" lIns="0" tIns="0" rIns="0" bIns="0" rtlCol="0" anchor="ctr"/>
          <a:lstStyle/>
          <a:p>
            <a:pPr algn="l" indent="0" marL="0">
              <a:lnSpc>
                <a:spcPct val="90000"/>
              </a:lnSpc>
              <a:buNone/>
            </a:pPr>
            <a:r>
              <a:rPr lang="en-US" sz="1200" dirty="0">
                <a:solidFill>
                  <a:srgbClr val="333534"/>
                </a:solidFill>
                <a:latin typeface="Arial" pitchFamily="34" charset="0"/>
                <a:ea typeface="Arial" pitchFamily="34" charset="-122"/>
                <a:cs typeface="Arial" pitchFamily="34" charset="-120"/>
              </a:rPr>
              <a:t>Часто дешевле
</a:t>
            </a:r>
            <a:endParaRPr lang="en-US" sz="1200" dirty="0"/>
          </a:p>
        </p:txBody>
      </p:sp>
      <p:sp>
        <p:nvSpPr>
          <p:cNvPr id="17"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Advantages of E-books
</a:t>
            </a:r>
            <a:endParaRPr lang="en-US" sz="2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6686" y="1549693"/>
            <a:ext cx="8410629" cy="3130200"/>
          </a:xfrm>
          <a:prstGeom prst="rect">
            <a:avLst/>
          </a:prstGeom>
        </p:spPr>
      </p:pic>
      <p:sp>
        <p:nvSpPr>
          <p:cNvPr id="3"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10</a:t>
            </a:r>
            <a:endParaRPr lang="en-US" sz="1800" dirty="0"/>
          </a:p>
        </p:txBody>
      </p:sp>
      <p:sp>
        <p:nvSpPr>
          <p:cNvPr id="4" name="Text 1"/>
          <p:cNvSpPr txBox="1"/>
          <p:nvPr/>
        </p:nvSpPr>
        <p:spPr>
          <a:xfrm>
            <a:off x="360000" y="1033397"/>
            <a:ext cx="8424000" cy="391500"/>
          </a:xfrm>
          <a:prstGeom prst="rect">
            <a:avLst/>
          </a:prstGeom>
          <a:noFill/>
          <a:ln/>
        </p:spPr>
        <p:txBody>
          <a:bodyPr wrap="square" lIns="0" tIns="0" rIns="0" bIns="0" rtlCol="0" anchor="t"/>
          <a:lstStyle/>
          <a:p>
            <a:pPr algn="l" indent="0" marL="0">
              <a:lnSpc>
                <a:spcPct val="90000"/>
              </a:lnSpc>
              <a:buNone/>
            </a:pPr>
            <a:r>
              <a:rPr lang="en-US" sz="1400" dirty="0">
                <a:solidFill>
                  <a:srgbClr val="333534"/>
                </a:solidFill>
                <a:latin typeface="Arial" pitchFamily="34" charset="0"/>
                <a:ea typeface="Arial" pitchFamily="34" charset="-122"/>
                <a:cs typeface="Arial" pitchFamily="34" charset="-120"/>
              </a:rPr>
              <a:t>Flow based on the purpose of reading and the needs of the task.
</a:t>
            </a:r>
            <a:endParaRPr lang="en-US" sz="1400" dirty="0"/>
          </a:p>
        </p:txBody>
      </p:sp>
      <p:sp>
        <p:nvSpPr>
          <p:cNvPr id="5" name="Text 2"/>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How to Choose the Right Format
</a:t>
            </a:r>
            <a:endParaRPr lang="en-US" sz="2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83422" y="3217325"/>
            <a:ext cx="383250" cy="438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98847" y="3217325"/>
            <a:ext cx="438000" cy="438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717047" y="1498750"/>
            <a:ext cx="439200" cy="390400"/>
          </a:xfrm>
          <a:prstGeom prst="rect">
            <a:avLst/>
          </a:prstGeom>
        </p:spPr>
      </p:pic>
      <p:sp>
        <p:nvSpPr>
          <p:cNvPr id="9"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11</a:t>
            </a:r>
            <a:endParaRPr lang="en-US" sz="1800" dirty="0"/>
          </a:p>
        </p:txBody>
      </p:sp>
      <p:sp>
        <p:nvSpPr>
          <p:cNvPr id="10" name="Text 1"/>
          <p:cNvSpPr txBox="1"/>
          <p:nvPr/>
        </p:nvSpPr>
        <p:spPr>
          <a:xfrm>
            <a:off x="5552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Печатная книга удобна на уроках литературы и для совместного чтения: страницу легко держать открытой, подчеркивать важные места и быстро возвращаться к нужному эпизоду без переключения экранов.
</a:t>
            </a:r>
            <a:endParaRPr lang="en-US" sz="1200" dirty="0"/>
          </a:p>
        </p:txBody>
      </p:sp>
      <p:sp>
        <p:nvSpPr>
          <p:cNvPr id="11" name="Text 2"/>
          <p:cNvSpPr txBox="1"/>
          <p:nvPr/>
        </p:nvSpPr>
        <p:spPr>
          <a:xfrm>
            <a:off x="11008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Для уроков и чтения в классе
</a:t>
            </a:r>
            <a:endParaRPr lang="en-US" sz="1400" dirty="0"/>
          </a:p>
        </p:txBody>
      </p:sp>
      <p:sp>
        <p:nvSpPr>
          <p:cNvPr id="12" name="Text 3"/>
          <p:cNvSpPr txBox="1"/>
          <p:nvPr/>
        </p:nvSpPr>
        <p:spPr>
          <a:xfrm>
            <a:off x="47980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Бумажные книги часто выбирают в подарок и для домашней библиотеки: они выглядят красиво, хранятся долго и создают особое ощущение личной вещи, которую приятно перечитывать снова.
</a:t>
            </a:r>
            <a:endParaRPr lang="en-US" sz="1200" dirty="0"/>
          </a:p>
        </p:txBody>
      </p:sp>
      <p:sp>
        <p:nvSpPr>
          <p:cNvPr id="13" name="Text 4"/>
          <p:cNvSpPr txBox="1"/>
          <p:nvPr/>
        </p:nvSpPr>
        <p:spPr>
          <a:xfrm>
            <a:off x="53436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Для подарков и коллекции
</a:t>
            </a:r>
            <a:endParaRPr lang="en-US" sz="1400" dirty="0"/>
          </a:p>
        </p:txBody>
      </p:sp>
      <p:sp>
        <p:nvSpPr>
          <p:cNvPr id="14" name="Text 5"/>
          <p:cNvSpPr txBox="1"/>
          <p:nvPr/>
        </p:nvSpPr>
        <p:spPr>
          <a:xfrm>
            <a:off x="2716897" y="2045375"/>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Если нужно делать пометки на полях, отмечать цитаты или учить текст по абзацам, бумажный формат помогает работать аккуратно и наглядно, не отвлекаясь на меню и кнопки.
</a:t>
            </a:r>
            <a:endParaRPr lang="en-US" sz="1200" dirty="0"/>
          </a:p>
        </p:txBody>
      </p:sp>
      <p:sp>
        <p:nvSpPr>
          <p:cNvPr id="15" name="Text 6"/>
          <p:cNvSpPr txBox="1"/>
          <p:nvPr/>
        </p:nvSpPr>
        <p:spPr>
          <a:xfrm>
            <a:off x="3262447" y="1474950"/>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Для заметок и выделений
</a:t>
            </a:r>
            <a:endParaRPr lang="en-US" sz="1400" dirty="0"/>
          </a:p>
        </p:txBody>
      </p:sp>
      <p:sp>
        <p:nvSpPr>
          <p:cNvPr id="16"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Когда бумажная книга — лучший выбор
</a:t>
            </a:r>
            <a:endParaRPr lang="en-US"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12</a:t>
            </a:r>
            <a:endParaRPr lang="en-US" sz="1800" dirty="0"/>
          </a:p>
        </p:txBody>
      </p:sp>
      <p:sp>
        <p:nvSpPr>
          <p:cNvPr id="8" name="Text 1"/>
          <p:cNvSpPr txBox="1"/>
          <p:nvPr/>
        </p:nvSpPr>
        <p:spPr>
          <a:xfrm>
            <a:off x="447250" y="3608400"/>
            <a:ext cx="2438400" cy="1152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В дороге электронная книга особенно удобна: она занимает мало места, помещается в телефоне или ридере и позволяет читать без тяжелой сумки.
</a:t>
            </a:r>
            <a:endParaRPr lang="en-US" sz="1200" dirty="0"/>
          </a:p>
        </p:txBody>
      </p:sp>
      <p:sp>
        <p:nvSpPr>
          <p:cNvPr id="9" name="Text 2"/>
          <p:cNvSpPr txBox="1"/>
          <p:nvPr/>
        </p:nvSpPr>
        <p:spPr>
          <a:xfrm>
            <a:off x="447250" y="3061325"/>
            <a:ext cx="2438400" cy="367500"/>
          </a:xfrm>
          <a:prstGeom prst="rect">
            <a:avLst/>
          </a:prstGeom>
          <a:noFill/>
          <a:ln/>
        </p:spPr>
        <p:txBody>
          <a:bodyPr wrap="square" lIns="0" tIns="0" rIns="0" bIns="0" rtlCol="0" anchor="ctr"/>
          <a:lstStyle/>
          <a:p>
            <a:pPr algn="ctr" indent="0" marL="0">
              <a:lnSpc>
                <a:spcPct val="90000"/>
              </a:lnSpc>
              <a:buNone/>
            </a:pPr>
            <a:r>
              <a:rPr lang="en-US" sz="1300" dirty="0">
                <a:solidFill>
                  <a:srgbClr val="292B2A"/>
                </a:solidFill>
                <a:latin typeface="Arial" pitchFamily="34" charset="0"/>
                <a:ea typeface="Arial" pitchFamily="34" charset="-122"/>
                <a:cs typeface="Arial" pitchFamily="34" charset="-120"/>
              </a:rPr>
              <a:t>Поездка или дорога
</a:t>
            </a:r>
            <a:endParaRPr lang="en-US" sz="1300" dirty="0"/>
          </a:p>
        </p:txBody>
      </p:sp>
      <p:sp>
        <p:nvSpPr>
          <p:cNvPr id="10" name="Text 3"/>
          <p:cNvSpPr txBox="1"/>
          <p:nvPr/>
        </p:nvSpPr>
        <p:spPr>
          <a:xfrm>
            <a:off x="6213500" y="1990470"/>
            <a:ext cx="2438400" cy="1152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Электронный формат полезен для вечернего чтения, крупных букв и хранения нескольких книг сразу, поэтому он подходит для учебы, отдыха и путешествий.
</a:t>
            </a:r>
            <a:endParaRPr lang="en-US" sz="1200" dirty="0"/>
          </a:p>
        </p:txBody>
      </p:sp>
      <p:sp>
        <p:nvSpPr>
          <p:cNvPr id="11" name="Text 4"/>
          <p:cNvSpPr txBox="1"/>
          <p:nvPr/>
        </p:nvSpPr>
        <p:spPr>
          <a:xfrm>
            <a:off x="6213500" y="1443395"/>
            <a:ext cx="2438400" cy="367500"/>
          </a:xfrm>
          <a:prstGeom prst="rect">
            <a:avLst/>
          </a:prstGeom>
          <a:noFill/>
          <a:ln/>
        </p:spPr>
        <p:txBody>
          <a:bodyPr wrap="square" lIns="0" tIns="0" rIns="0" bIns="0" rtlCol="0" anchor="ctr"/>
          <a:lstStyle/>
          <a:p>
            <a:pPr algn="ctr" indent="0" marL="0">
              <a:lnSpc>
                <a:spcPct val="90000"/>
              </a:lnSpc>
              <a:buNone/>
            </a:pPr>
            <a:r>
              <a:rPr lang="en-US" sz="1300" dirty="0">
                <a:solidFill>
                  <a:srgbClr val="292B2A"/>
                </a:solidFill>
                <a:latin typeface="Arial" pitchFamily="34" charset="0"/>
                <a:ea typeface="Arial" pitchFamily="34" charset="-122"/>
                <a:cs typeface="Arial" pitchFamily="34" charset="-120"/>
              </a:rPr>
              <a:t>Чтение в разных условиях
</a:t>
            </a:r>
            <a:endParaRPr lang="en-US" sz="1300" dirty="0"/>
          </a:p>
        </p:txBody>
      </p:sp>
      <p:sp>
        <p:nvSpPr>
          <p:cNvPr id="12" name="Text 5"/>
          <p:cNvSpPr txBox="1"/>
          <p:nvPr/>
        </p:nvSpPr>
        <p:spPr>
          <a:xfrm>
            <a:off x="3330375" y="2799435"/>
            <a:ext cx="2438400" cy="11520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Когда нужно быстро найти имя, цитату или определение, поиск по тексту экономит время и помогает готовиться к уроку или сообщению без лишних страниц.
</a:t>
            </a:r>
            <a:endParaRPr lang="en-US" sz="1200" dirty="0"/>
          </a:p>
        </p:txBody>
      </p:sp>
      <p:sp>
        <p:nvSpPr>
          <p:cNvPr id="13" name="Text 6"/>
          <p:cNvSpPr txBox="1"/>
          <p:nvPr/>
        </p:nvSpPr>
        <p:spPr>
          <a:xfrm>
            <a:off x="3330375" y="2252360"/>
            <a:ext cx="2438400" cy="367500"/>
          </a:xfrm>
          <a:prstGeom prst="rect">
            <a:avLst/>
          </a:prstGeom>
          <a:noFill/>
          <a:ln/>
        </p:spPr>
        <p:txBody>
          <a:bodyPr wrap="square" lIns="0" tIns="0" rIns="0" bIns="0" rtlCol="0" anchor="ctr"/>
          <a:lstStyle/>
          <a:p>
            <a:pPr algn="ctr" indent="0" marL="0">
              <a:lnSpc>
                <a:spcPct val="90000"/>
              </a:lnSpc>
              <a:buNone/>
            </a:pPr>
            <a:r>
              <a:rPr lang="en-US" sz="1300" dirty="0">
                <a:solidFill>
                  <a:srgbClr val="292B2A"/>
                </a:solidFill>
                <a:latin typeface="Arial" pitchFamily="34" charset="0"/>
                <a:ea typeface="Arial" pitchFamily="34" charset="-122"/>
                <a:cs typeface="Arial" pitchFamily="34" charset="-120"/>
              </a:rPr>
              <a:t>Быстрый поиск информации
</a:t>
            </a:r>
            <a:endParaRPr lang="en-US" sz="1300" dirty="0"/>
          </a:p>
        </p:txBody>
      </p:sp>
      <p:sp>
        <p:nvSpPr>
          <p:cNvPr id="14"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Когда электронная книга удобнее
</a:t>
            </a:r>
            <a:endParaRPr lang="en-US" sz="2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5000" y="2392920"/>
            <a:ext cx="4335300" cy="123046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13</a:t>
            </a:r>
            <a:endParaRPr lang="en-US" sz="1800" dirty="0"/>
          </a:p>
        </p:txBody>
      </p:sp>
      <p:sp>
        <p:nvSpPr>
          <p:cNvPr id="6" name="Text 1"/>
          <p:cNvSpPr txBox="1"/>
          <p:nvPr/>
        </p:nvSpPr>
        <p:spPr>
          <a:xfrm>
            <a:off x="5430550" y="1563325"/>
            <a:ext cx="33537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Формат файла влияет на удобство чтения, внешний вид страницы и возможности работы с текстом.
</a:t>
            </a:r>
            <a:endParaRPr lang="en-US" sz="1400" dirty="0"/>
          </a:p>
        </p:txBody>
      </p:sp>
      <p:sp>
        <p:nvSpPr>
          <p:cNvPr id="7" name="Text 2"/>
          <p:cNvSpPr txBox="1"/>
          <p:nvPr/>
        </p:nvSpPr>
        <p:spPr>
          <a:xfrm>
            <a:off x="5430550" y="2828975"/>
            <a:ext cx="33537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EPUB обычно удобнее для чтения на разных экранах, PDF полезен там, где важен исходный вид страницы, а MOBI встречается реже.
</a:t>
            </a:r>
            <a:endParaRPr lang="en-US" sz="1400" dirty="0"/>
          </a:p>
        </p:txBody>
      </p:sp>
      <p:sp>
        <p:nvSpPr>
          <p:cNvPr id="8" name="Text 3"/>
          <p:cNvSpPr txBox="1"/>
          <p:nvPr/>
        </p:nvSpPr>
        <p:spPr>
          <a:xfrm>
            <a:off x="5430550" y="4373650"/>
            <a:ext cx="3353700" cy="306600"/>
          </a:xfrm>
          <a:prstGeom prst="rect">
            <a:avLst/>
          </a:prstGeom>
          <a:noFill/>
          <a:ln/>
        </p:spPr>
        <p:txBody>
          <a:bodyPr wrap="square" lIns="0" tIns="0" rIns="0" bIns="0" rtlCol="0" anchor="ctr"/>
          <a:lstStyle/>
          <a:p>
            <a:pPr algn="l" indent="0" marL="0">
              <a:lnSpc>
                <a:spcPct val="90000"/>
              </a:lnSpc>
              <a:buNone/>
            </a:pPr>
            <a:r>
              <a:rPr lang="en-US" sz="1340" dirty="0">
                <a:solidFill>
                  <a:srgbClr val="F6D298"/>
                </a:solidFill>
                <a:latin typeface="Arial" pitchFamily="34" charset="0"/>
                <a:ea typeface="Arial" pitchFamily="34" charset="-122"/>
                <a:cs typeface="Arial" pitchFamily="34" charset="-120"/>
              </a:rPr>
              <a:t>Материалы презентации по теме чтения и электронных книг
</a:t>
            </a:r>
            <a:endParaRPr lang="en-US" sz="134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Распространённые форматы файлов и устройства
</a:t>
            </a:r>
            <a:endParaRPr lang="en-US" sz="2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35618"/>
            <a:ext cx="8424000" cy="188388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14</a:t>
            </a:r>
            <a:endParaRPr lang="en-US" sz="1800" dirty="0"/>
          </a:p>
        </p:txBody>
      </p:sp>
      <p:sp>
        <p:nvSpPr>
          <p:cNvPr id="11" name="Text 1"/>
          <p:cNvSpPr txBox="1"/>
          <p:nvPr/>
        </p:nvSpPr>
        <p:spPr>
          <a:xfrm>
            <a:off x="360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Книги показывают слова не по отдельности, а в живых предложениях. Так ученику легче понять значение, запомнить устойчивые выражения и увидеть, как слова работают в тексте.
</a:t>
            </a:r>
            <a:endParaRPr lang="en-US" sz="900" dirty="0"/>
          </a:p>
        </p:txBody>
      </p:sp>
      <p:sp>
        <p:nvSpPr>
          <p:cNvPr id="12" name="Text 2"/>
          <p:cNvSpPr txBox="1"/>
          <p:nvPr/>
        </p:nvSpPr>
        <p:spPr>
          <a:xfrm>
            <a:off x="360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Новая лексика в контексте
</a:t>
            </a:r>
            <a:endParaRPr lang="en-US" sz="1200" dirty="0"/>
          </a:p>
        </p:txBody>
      </p:sp>
      <p:sp>
        <p:nvSpPr>
          <p:cNvPr id="13" name="Text 3"/>
          <p:cNvSpPr txBox="1"/>
          <p:nvPr/>
        </p:nvSpPr>
        <p:spPr>
          <a:xfrm>
            <a:off x="6876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Учебники, адаптированные книги, словари и энциклопедии дают надежную информацию и понятные примеры. Они особенно полезны, когда нужно подготовить ответ, проект или короткое сообщение.
</a:t>
            </a:r>
            <a:endParaRPr lang="en-US" sz="900" dirty="0"/>
          </a:p>
        </p:txBody>
      </p:sp>
      <p:sp>
        <p:nvSpPr>
          <p:cNvPr id="14" name="Text 4"/>
          <p:cNvSpPr txBox="1"/>
          <p:nvPr/>
        </p:nvSpPr>
        <p:spPr>
          <a:xfrm>
            <a:off x="6876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Полезные источники для школы
</a:t>
            </a:r>
            <a:endParaRPr lang="en-US" sz="1200" dirty="0"/>
          </a:p>
        </p:txBody>
      </p:sp>
      <p:sp>
        <p:nvSpPr>
          <p:cNvPr id="15" name="Text 5"/>
          <p:cNvSpPr txBox="1"/>
          <p:nvPr/>
        </p:nvSpPr>
        <p:spPr>
          <a:xfrm>
            <a:off x="2532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художественных и учебных текстах грамматика встречается естественно. Ученики замечают времена, порядок слов и связки между частями предложения, а не только правила в таблице.
</a:t>
            </a:r>
            <a:endParaRPr lang="en-US" sz="900" dirty="0"/>
          </a:p>
        </p:txBody>
      </p:sp>
      <p:sp>
        <p:nvSpPr>
          <p:cNvPr id="16" name="Text 6"/>
          <p:cNvSpPr txBox="1"/>
          <p:nvPr/>
        </p:nvSpPr>
        <p:spPr>
          <a:xfrm>
            <a:off x="2532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Грамматика без заучивания
</a:t>
            </a:r>
            <a:endParaRPr lang="en-US" sz="1200" dirty="0"/>
          </a:p>
        </p:txBody>
      </p:sp>
      <p:sp>
        <p:nvSpPr>
          <p:cNvPr id="17" name="Text 7"/>
          <p:cNvSpPr txBox="1"/>
          <p:nvPr/>
        </p:nvSpPr>
        <p:spPr>
          <a:xfrm>
            <a:off x="4704000" y="3560609"/>
            <a:ext cx="1908000" cy="9729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Чтение помогает находить главную мысль, важные детали и незнакомые слова по контексту. Это развивает reading comprehension и учит работать с текстом увереннее.
</a:t>
            </a:r>
            <a:endParaRPr lang="en-US" sz="900" dirty="0"/>
          </a:p>
        </p:txBody>
      </p:sp>
      <p:sp>
        <p:nvSpPr>
          <p:cNvPr id="18" name="Text 8"/>
          <p:cNvSpPr txBox="1"/>
          <p:nvPr/>
        </p:nvSpPr>
        <p:spPr>
          <a:xfrm>
            <a:off x="4704000" y="3123209"/>
            <a:ext cx="1908000" cy="387000"/>
          </a:xfrm>
          <a:prstGeom prst="rect">
            <a:avLst/>
          </a:prstGeom>
          <a:noFill/>
          <a:ln/>
        </p:spPr>
        <p:txBody>
          <a:bodyPr wrap="square" lIns="0" tIns="0" rIns="0" bIns="0" rtlCol="0" anchor="ctr"/>
          <a:lstStyle/>
          <a:p>
            <a:pPr algn="l" indent="0" marL="0">
              <a:lnSpc>
                <a:spcPct val="100000"/>
              </a:lnSpc>
              <a:buNone/>
            </a:pPr>
            <a:r>
              <a:rPr lang="en-US" sz="1200" dirty="0">
                <a:solidFill>
                  <a:srgbClr val="F6D298"/>
                </a:solidFill>
                <a:latin typeface="Arial" pitchFamily="34" charset="0"/>
                <a:ea typeface="Arial" pitchFamily="34" charset="-122"/>
                <a:cs typeface="Arial" pitchFamily="34" charset="-120"/>
              </a:rPr>
              <a:t>Понимание смысла текста
</a:t>
            </a:r>
            <a:endParaRPr lang="en-US" sz="1200" dirty="0"/>
          </a:p>
        </p:txBody>
      </p:sp>
      <p:sp>
        <p:nvSpPr>
          <p:cNvPr id="19"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Зачем книги нужны на уроках английского
</a:t>
            </a:r>
            <a:endParaRPr lang="en-US" sz="2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011" y="1450700"/>
            <a:ext cx="3681678" cy="3114900"/>
          </a:xfrm>
          <a:prstGeom prst="rect">
            <a:avLst/>
          </a:prstGeom>
        </p:spPr>
      </p:pic>
      <p:sp>
        <p:nvSpPr>
          <p:cNvPr id="5"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15</a:t>
            </a:r>
            <a:endParaRPr lang="en-US" sz="1800" dirty="0"/>
          </a:p>
        </p:txBody>
      </p:sp>
      <p:sp>
        <p:nvSpPr>
          <p:cNvPr id="6" name="Text 1"/>
          <p:cNvSpPr txBox="1"/>
          <p:nvPr/>
        </p:nvSpPr>
        <p:spPr>
          <a:xfrm>
            <a:off x="4771350" y="156332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Для школьника важна не только форма книги, но и ситуация: урок, дом, дорога или подготовка к контрольной. Поэтому предпочтения часто меняются.
</a:t>
            </a:r>
            <a:endParaRPr lang="en-US" sz="1400" dirty="0"/>
          </a:p>
        </p:txBody>
      </p:sp>
      <p:sp>
        <p:nvSpPr>
          <p:cNvPr id="7" name="Text 2"/>
          <p:cNvSpPr txBox="1"/>
          <p:nvPr/>
        </p:nvSpPr>
        <p:spPr>
          <a:xfrm>
            <a:off x="4771350" y="2828975"/>
            <a:ext cx="4012800" cy="11520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На первом месте оказываются удобство и комфорт, а внешний вид и цена тоже заметно влияют на решение.
</a:t>
            </a:r>
            <a:endParaRPr lang="en-US" sz="1400" dirty="0"/>
          </a:p>
        </p:txBody>
      </p:sp>
      <p:sp>
        <p:nvSpPr>
          <p:cNvPr id="8" name="Text 3"/>
          <p:cNvSpPr txBox="1"/>
          <p:nvPr/>
        </p:nvSpPr>
        <p:spPr>
          <a:xfrm>
            <a:off x="4771350" y="4373650"/>
            <a:ext cx="4012800" cy="306600"/>
          </a:xfrm>
          <a:prstGeom prst="rect">
            <a:avLst/>
          </a:prstGeom>
          <a:noFill/>
          <a:ln/>
        </p:spPr>
        <p:txBody>
          <a:bodyPr wrap="square" lIns="0" tIns="0" rIns="0" bIns="0" rtlCol="0" anchor="ctr"/>
          <a:lstStyle/>
          <a:p>
            <a:pPr algn="l" indent="0" marL="0">
              <a:lnSpc>
                <a:spcPct val="90000"/>
              </a:lnSpc>
              <a:buNone/>
            </a:pPr>
            <a:r>
              <a:rPr lang="en-US" sz="1340" dirty="0">
                <a:solidFill>
                  <a:srgbClr val="F6D298"/>
                </a:solidFill>
                <a:latin typeface="Arial" pitchFamily="34" charset="0"/>
                <a:ea typeface="Arial" pitchFamily="34" charset="-122"/>
                <a:cs typeface="Arial" pitchFamily="34" charset="-120"/>
              </a:rPr>
              <a:t>Схематическая диаграмма по материалам презентации
</a:t>
            </a:r>
            <a:endParaRPr lang="en-US" sz="1340" dirty="0"/>
          </a:p>
        </p:txBody>
      </p:sp>
      <p:sp>
        <p:nvSpPr>
          <p:cNvPr id="9" name="Text 4"/>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Что влияет на выбор ученика
</a:t>
            </a:r>
            <a:endParaRPr lang="en-US" sz="25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6047" y="3217325"/>
            <a:ext cx="438000" cy="438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98847" y="3217325"/>
            <a:ext cx="438000" cy="438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55447" y="1498750"/>
            <a:ext cx="439200" cy="3904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853597" y="1474950"/>
            <a:ext cx="328500" cy="438000"/>
          </a:xfrm>
          <a:prstGeom prst="rect">
            <a:avLst/>
          </a:prstGeom>
        </p:spPr>
      </p:pic>
      <p:sp>
        <p:nvSpPr>
          <p:cNvPr id="10"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16</a:t>
            </a:r>
            <a:endParaRPr lang="en-US" sz="1800" dirty="0"/>
          </a:p>
        </p:txBody>
      </p:sp>
      <p:sp>
        <p:nvSpPr>
          <p:cNvPr id="11" name="Text 1"/>
          <p:cNvSpPr txBox="1"/>
          <p:nvPr/>
        </p:nvSpPr>
        <p:spPr>
          <a:xfrm>
            <a:off x="5552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141514"/>
                </a:solidFill>
                <a:latin typeface="Arial" pitchFamily="34" charset="0"/>
                <a:ea typeface="Arial" pitchFamily="34" charset="-122"/>
                <a:cs typeface="Arial" pitchFamily="34" charset="-120"/>
              </a:rPr>
              <a:t>У электронных книг можно менять яркость и размер шрифта. Это помогает подстроить чтение под свои глаза и выбрать более комфортный вариант для уроков и домашнего задания.
</a:t>
            </a:r>
            <a:endParaRPr lang="en-US" sz="1200" dirty="0"/>
          </a:p>
        </p:txBody>
      </p:sp>
      <p:sp>
        <p:nvSpPr>
          <p:cNvPr id="12" name="Text 2"/>
          <p:cNvSpPr txBox="1"/>
          <p:nvPr/>
        </p:nvSpPr>
        <p:spPr>
          <a:xfrm>
            <a:off x="11008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141514"/>
                </a:solidFill>
                <a:latin typeface="Arial" pitchFamily="34" charset="0"/>
                <a:ea typeface="Arial" pitchFamily="34" charset="-122"/>
                <a:cs typeface="Arial" pitchFamily="34" charset="-120"/>
              </a:rPr>
              <a:t>Настраивайте экран
</a:t>
            </a:r>
            <a:endParaRPr lang="en-US" sz="1400" dirty="0"/>
          </a:p>
        </p:txBody>
      </p:sp>
      <p:sp>
        <p:nvSpPr>
          <p:cNvPr id="13" name="Text 3"/>
          <p:cNvSpPr txBox="1"/>
          <p:nvPr/>
        </p:nvSpPr>
        <p:spPr>
          <a:xfrm>
            <a:off x="4798097" y="3787750"/>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141514"/>
                </a:solidFill>
                <a:latin typeface="Arial" pitchFamily="34" charset="0"/>
                <a:ea typeface="Arial" pitchFamily="34" charset="-122"/>
                <a:cs typeface="Arial" pitchFamily="34" charset="-120"/>
              </a:rPr>
              <a:t>Длительное чтение без остановки снижает внимание и делает работу медленнее. Небольшие паузы помогают сохранить концентрацию, независимо от того, читается бумажная или электронная книга.
</a:t>
            </a:r>
            <a:endParaRPr lang="en-US" sz="1200" dirty="0"/>
          </a:p>
        </p:txBody>
      </p:sp>
      <p:sp>
        <p:nvSpPr>
          <p:cNvPr id="14" name="Text 4"/>
          <p:cNvSpPr txBox="1"/>
          <p:nvPr/>
        </p:nvSpPr>
        <p:spPr>
          <a:xfrm>
            <a:off x="5343647" y="3217325"/>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141514"/>
                </a:solidFill>
                <a:latin typeface="Arial" pitchFamily="34" charset="0"/>
                <a:ea typeface="Arial" pitchFamily="34" charset="-122"/>
                <a:cs typeface="Arial" pitchFamily="34" charset="-120"/>
              </a:rPr>
              <a:t>Не читайте слишком долго без отдыха
</a:t>
            </a:r>
            <a:endParaRPr lang="en-US" sz="1400" dirty="0"/>
          </a:p>
        </p:txBody>
      </p:sp>
      <p:sp>
        <p:nvSpPr>
          <p:cNvPr id="15" name="Text 5"/>
          <p:cNvSpPr txBox="1"/>
          <p:nvPr/>
        </p:nvSpPr>
        <p:spPr>
          <a:xfrm>
            <a:off x="555297" y="2045375"/>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141514"/>
                </a:solidFill>
                <a:latin typeface="Arial" pitchFamily="34" charset="0"/>
                <a:ea typeface="Arial" pitchFamily="34" charset="-122"/>
                <a:cs typeface="Arial" pitchFamily="34" charset="-120"/>
              </a:rPr>
              <a:t>При чтении с экрана глазам нужны короткие перерывы. После 20–30 минут полезно отвести взгляд, чтобы снизить усталость и снова лучше сосредоточиться на тексте.
</a:t>
            </a:r>
            <a:endParaRPr lang="en-US" sz="1200" dirty="0"/>
          </a:p>
        </p:txBody>
      </p:sp>
      <p:sp>
        <p:nvSpPr>
          <p:cNvPr id="16" name="Text 6"/>
          <p:cNvSpPr txBox="1"/>
          <p:nvPr/>
        </p:nvSpPr>
        <p:spPr>
          <a:xfrm>
            <a:off x="1100847" y="1474950"/>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141514"/>
                </a:solidFill>
                <a:latin typeface="Arial" pitchFamily="34" charset="0"/>
                <a:ea typeface="Arial" pitchFamily="34" charset="-122"/>
                <a:cs typeface="Arial" pitchFamily="34" charset="-120"/>
              </a:rPr>
              <a:t>Делайте паузы
</a:t>
            </a:r>
            <a:endParaRPr lang="en-US" sz="1400" dirty="0"/>
          </a:p>
        </p:txBody>
      </p:sp>
      <p:sp>
        <p:nvSpPr>
          <p:cNvPr id="17" name="Text 7"/>
          <p:cNvSpPr txBox="1"/>
          <p:nvPr/>
        </p:nvSpPr>
        <p:spPr>
          <a:xfrm>
            <a:off x="4798097" y="2045375"/>
            <a:ext cx="3765900" cy="786000"/>
          </a:xfrm>
          <a:prstGeom prst="rect">
            <a:avLst/>
          </a:prstGeom>
          <a:noFill/>
          <a:ln/>
        </p:spPr>
        <p:txBody>
          <a:bodyPr wrap="square" lIns="0" tIns="0" rIns="0" bIns="0" rtlCol="0" anchor="t"/>
          <a:lstStyle/>
          <a:p>
            <a:pPr algn="l" indent="0" marL="0">
              <a:lnSpc>
                <a:spcPct val="90000"/>
              </a:lnSpc>
              <a:buNone/>
            </a:pPr>
            <a:r>
              <a:rPr lang="en-US" sz="1200" dirty="0">
                <a:solidFill>
                  <a:srgbClr val="141514"/>
                </a:solidFill>
                <a:latin typeface="Arial" pitchFamily="34" charset="0"/>
                <a:ea typeface="Arial" pitchFamily="34" charset="-122"/>
                <a:cs typeface="Arial" pitchFamily="34" charset="-120"/>
              </a:rPr>
              <a:t>Бумажная книга не светится сама, но ей тоже нужен хороший свет. При слишком темном или слишком ярком освещении читать труднее, а зрение быстрее утомляется.
</a:t>
            </a:r>
            <a:endParaRPr lang="en-US" sz="1200" dirty="0"/>
          </a:p>
        </p:txBody>
      </p:sp>
      <p:sp>
        <p:nvSpPr>
          <p:cNvPr id="18" name="Text 8"/>
          <p:cNvSpPr txBox="1"/>
          <p:nvPr/>
        </p:nvSpPr>
        <p:spPr>
          <a:xfrm>
            <a:off x="5343647" y="1474950"/>
            <a:ext cx="3220500" cy="438000"/>
          </a:xfrm>
          <a:prstGeom prst="rect">
            <a:avLst/>
          </a:prstGeom>
          <a:noFill/>
          <a:ln/>
        </p:spPr>
        <p:txBody>
          <a:bodyPr wrap="square" lIns="0" tIns="0" rIns="0" bIns="0" rtlCol="0" anchor="ctr"/>
          <a:lstStyle/>
          <a:p>
            <a:pPr algn="l" indent="0" marL="0">
              <a:lnSpc>
                <a:spcPct val="90000"/>
              </a:lnSpc>
              <a:buNone/>
            </a:pPr>
            <a:r>
              <a:rPr lang="en-US" sz="1400" dirty="0">
                <a:solidFill>
                  <a:srgbClr val="141514"/>
                </a:solidFill>
                <a:latin typeface="Arial" pitchFamily="34" charset="0"/>
                <a:ea typeface="Arial" pitchFamily="34" charset="-122"/>
                <a:cs typeface="Arial" pitchFamily="34" charset="-120"/>
              </a:rPr>
              <a:t>Следите за освещением
</a:t>
            </a:r>
            <a:endParaRPr lang="en-US" sz="1400" dirty="0"/>
          </a:p>
        </p:txBody>
      </p:sp>
      <p:sp>
        <p:nvSpPr>
          <p:cNvPr id="19"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Чтение, глаза и полезные привычки
</a:t>
            </a:r>
            <a:endParaRPr lang="en-US" sz="2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37707" y="1270534"/>
            <a:ext cx="4146300" cy="340936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333534"/>
                </a:solidFill>
                <a:latin typeface="Arial" pitchFamily="34" charset="0"/>
                <a:ea typeface="Arial" pitchFamily="34" charset="-122"/>
                <a:cs typeface="Arial" pitchFamily="34" charset="-120"/>
              </a:rPr>
              <a:t>17</a:t>
            </a:r>
            <a:endParaRPr lang="en-US" sz="1800" dirty="0"/>
          </a:p>
        </p:txBody>
      </p:sp>
      <p:sp>
        <p:nvSpPr>
          <p:cNvPr id="8" name="Text 1"/>
          <p:cNvSpPr txBox="1"/>
          <p:nvPr/>
        </p:nvSpPr>
        <p:spPr>
          <a:xfrm>
            <a:off x="762950" y="1570575"/>
            <a:ext cx="3706500" cy="599100"/>
          </a:xfrm>
          <a:prstGeom prst="rect">
            <a:avLst/>
          </a:prstGeom>
          <a:noFill/>
          <a:ln/>
        </p:spPr>
        <p:txBody>
          <a:bodyPr wrap="square" lIns="0" tIns="0" rIns="0" bIns="0" rtlCol="0" anchor="t"/>
          <a:lstStyle/>
          <a:p>
            <a:pPr algn="l" indent="0" marL="0">
              <a:lnSpc>
                <a:spcPct val="100000"/>
              </a:lnSpc>
              <a:buNone/>
            </a:pPr>
            <a:r>
              <a:rPr lang="en-US" sz="1100" dirty="0">
                <a:solidFill>
                  <a:srgbClr val="333534"/>
                </a:solidFill>
                <a:latin typeface="Arial" pitchFamily="34" charset="0"/>
                <a:ea typeface="Arial" pitchFamily="34" charset="-122"/>
                <a:cs typeface="Arial" pitchFamily="34" charset="-120"/>
              </a:rPr>
              <a:t>Сегодня многие читают по-разному: бумажную книгу дома, электронную в дороге и аудиокнигу во время прогулки. Такой подход делает чтение гибким и удобным.
</a:t>
            </a:r>
            <a:endParaRPr lang="en-US" sz="1100" dirty="0"/>
          </a:p>
        </p:txBody>
      </p:sp>
      <p:sp>
        <p:nvSpPr>
          <p:cNvPr id="9" name="Text 2"/>
          <p:cNvSpPr txBox="1"/>
          <p:nvPr/>
        </p:nvSpPr>
        <p:spPr>
          <a:xfrm>
            <a:off x="762938" y="1170000"/>
            <a:ext cx="3706500" cy="367500"/>
          </a:xfrm>
          <a:prstGeom prst="rect">
            <a:avLst/>
          </a:prstGeom>
          <a:noFill/>
          <a:ln/>
        </p:spPr>
        <p:txBody>
          <a:bodyPr wrap="square" lIns="0" tIns="0" rIns="0" bIns="0" rtlCol="0" anchor="ctr"/>
          <a:lstStyle/>
          <a:p>
            <a:pPr algn="l" indent="0" marL="0">
              <a:lnSpc>
                <a:spcPct val="100000"/>
              </a:lnSpc>
              <a:buNone/>
            </a:pPr>
            <a:r>
              <a:rPr lang="en-US" sz="1400" dirty="0">
                <a:solidFill>
                  <a:srgbClr val="333534"/>
                </a:solidFill>
                <a:latin typeface="Arial" pitchFamily="34" charset="0"/>
                <a:ea typeface="Arial" pitchFamily="34" charset="-122"/>
                <a:cs typeface="Arial" pitchFamily="34" charset="-120"/>
              </a:rPr>
              <a:t>Несколько форматов сразу
</a:t>
            </a:r>
            <a:endParaRPr lang="en-US" sz="1400" dirty="0"/>
          </a:p>
        </p:txBody>
      </p:sp>
      <p:sp>
        <p:nvSpPr>
          <p:cNvPr id="10" name="Text 3"/>
          <p:cNvSpPr txBox="1"/>
          <p:nvPr/>
        </p:nvSpPr>
        <p:spPr>
          <a:xfrm>
            <a:off x="762950" y="4081025"/>
            <a:ext cx="3706500" cy="599100"/>
          </a:xfrm>
          <a:prstGeom prst="rect">
            <a:avLst/>
          </a:prstGeom>
          <a:noFill/>
          <a:ln/>
        </p:spPr>
        <p:txBody>
          <a:bodyPr wrap="square" lIns="0" tIns="0" rIns="0" bIns="0" rtlCol="0" anchor="t"/>
          <a:lstStyle/>
          <a:p>
            <a:pPr algn="l" indent="0" marL="0">
              <a:lnSpc>
                <a:spcPct val="100000"/>
              </a:lnSpc>
              <a:buNone/>
            </a:pPr>
            <a:r>
              <a:rPr lang="en-US" sz="1100" dirty="0">
                <a:solidFill>
                  <a:srgbClr val="333534"/>
                </a:solidFill>
                <a:latin typeface="Arial" pitchFamily="34" charset="0"/>
                <a:ea typeface="Arial" pitchFamily="34" charset="-122"/>
                <a:cs typeface="Arial" pitchFamily="34" charset="-120"/>
              </a:rPr>
              <a:t>Несмотря на развитие технологий, печатные издания остаются важной частью культуры чтения. Их выбирают для спокойного чтения, подарков и личной домашней библиотеки.
</a:t>
            </a:r>
            <a:endParaRPr lang="en-US" sz="1100" dirty="0"/>
          </a:p>
        </p:txBody>
      </p:sp>
      <p:sp>
        <p:nvSpPr>
          <p:cNvPr id="11" name="Text 4"/>
          <p:cNvSpPr txBox="1"/>
          <p:nvPr/>
        </p:nvSpPr>
        <p:spPr>
          <a:xfrm>
            <a:off x="762938" y="3680450"/>
            <a:ext cx="3706500" cy="367500"/>
          </a:xfrm>
          <a:prstGeom prst="rect">
            <a:avLst/>
          </a:prstGeom>
          <a:noFill/>
          <a:ln/>
        </p:spPr>
        <p:txBody>
          <a:bodyPr wrap="square" lIns="0" tIns="0" rIns="0" bIns="0" rtlCol="0" anchor="ctr"/>
          <a:lstStyle/>
          <a:p>
            <a:pPr algn="l" indent="0" marL="0">
              <a:lnSpc>
                <a:spcPct val="100000"/>
              </a:lnSpc>
              <a:buNone/>
            </a:pPr>
            <a:r>
              <a:rPr lang="en-US" sz="1400" dirty="0">
                <a:solidFill>
                  <a:srgbClr val="333534"/>
                </a:solidFill>
                <a:latin typeface="Arial" pitchFamily="34" charset="0"/>
                <a:ea typeface="Arial" pitchFamily="34" charset="-122"/>
                <a:cs typeface="Arial" pitchFamily="34" charset="-120"/>
              </a:rPr>
              <a:t>Бумажная книга сохраняет ценность
</a:t>
            </a:r>
            <a:endParaRPr lang="en-US" sz="1400" dirty="0"/>
          </a:p>
        </p:txBody>
      </p:sp>
      <p:sp>
        <p:nvSpPr>
          <p:cNvPr id="12" name="Text 5"/>
          <p:cNvSpPr txBox="1"/>
          <p:nvPr/>
        </p:nvSpPr>
        <p:spPr>
          <a:xfrm>
            <a:off x="762950" y="2825800"/>
            <a:ext cx="3706500" cy="599100"/>
          </a:xfrm>
          <a:prstGeom prst="rect">
            <a:avLst/>
          </a:prstGeom>
          <a:noFill/>
          <a:ln/>
        </p:spPr>
        <p:txBody>
          <a:bodyPr wrap="square" lIns="0" tIns="0" rIns="0" bIns="0" rtlCol="0" anchor="t"/>
          <a:lstStyle/>
          <a:p>
            <a:pPr algn="l" indent="0" marL="0">
              <a:lnSpc>
                <a:spcPct val="100000"/>
              </a:lnSpc>
              <a:buNone/>
            </a:pPr>
            <a:r>
              <a:rPr lang="en-US" sz="1100" dirty="0">
                <a:solidFill>
                  <a:srgbClr val="333534"/>
                </a:solidFill>
                <a:latin typeface="Arial" pitchFamily="34" charset="0"/>
                <a:ea typeface="Arial" pitchFamily="34" charset="-122"/>
                <a:cs typeface="Arial" pitchFamily="34" charset="-120"/>
              </a:rPr>
              <a:t>Онлайн-библиотеки и электронные ридеры упрощают доступ к текстам. Ученику не нужно искать нужную книгу в магазине или ждать доставку, если материал нужен быстро.
</a:t>
            </a:r>
            <a:endParaRPr lang="en-US" sz="1100" dirty="0"/>
          </a:p>
        </p:txBody>
      </p:sp>
      <p:sp>
        <p:nvSpPr>
          <p:cNvPr id="13" name="Text 6"/>
          <p:cNvSpPr txBox="1"/>
          <p:nvPr/>
        </p:nvSpPr>
        <p:spPr>
          <a:xfrm>
            <a:off x="762938" y="2425225"/>
            <a:ext cx="3706500" cy="367500"/>
          </a:xfrm>
          <a:prstGeom prst="rect">
            <a:avLst/>
          </a:prstGeom>
          <a:noFill/>
          <a:ln/>
        </p:spPr>
        <p:txBody>
          <a:bodyPr wrap="square" lIns="0" tIns="0" rIns="0" bIns="0" rtlCol="0" anchor="ctr"/>
          <a:lstStyle/>
          <a:p>
            <a:pPr algn="l" indent="0" marL="0">
              <a:lnSpc>
                <a:spcPct val="100000"/>
              </a:lnSpc>
              <a:buNone/>
            </a:pPr>
            <a:r>
              <a:rPr lang="en-US" sz="1400" dirty="0">
                <a:solidFill>
                  <a:srgbClr val="333534"/>
                </a:solidFill>
                <a:latin typeface="Arial" pitchFamily="34" charset="0"/>
                <a:ea typeface="Arial" pitchFamily="34" charset="-122"/>
                <a:cs typeface="Arial" pitchFamily="34" charset="-120"/>
              </a:rPr>
              <a:t>Цифровые библиотеки растут
</a:t>
            </a:r>
            <a:endParaRPr lang="en-US" sz="1400" dirty="0"/>
          </a:p>
        </p:txBody>
      </p:sp>
      <p:sp>
        <p:nvSpPr>
          <p:cNvPr id="14" name="Text 7"/>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000000"/>
                </a:solidFill>
                <a:latin typeface="Arial" pitchFamily="34" charset="0"/>
                <a:ea typeface="Arial" pitchFamily="34" charset="-122"/>
                <a:cs typeface="Arial" pitchFamily="34" charset="-120"/>
              </a:rPr>
              <a:t>Куда движется мир книг
</a:t>
            </a:r>
            <a:endParaRPr lang="en-US"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18</a:t>
            </a:r>
            <a:endParaRPr lang="en-US" sz="1800" dirty="0"/>
          </a:p>
        </p:txBody>
      </p:sp>
      <p:sp>
        <p:nvSpPr>
          <p:cNvPr id="8" name="Text 1"/>
          <p:cNvSpPr txBox="1"/>
          <p:nvPr/>
        </p:nvSpPr>
        <p:spPr>
          <a:xfrm>
            <a:off x="589925" y="201227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Когда взрослые читают вместе с детьми, чтение становится регулярной привычкой. Ребёнок видит пример, обсуждает сюжет и легче воспринимает книгу как часть повседневной жизни.
</a:t>
            </a:r>
            <a:endParaRPr lang="en-US" sz="1100" dirty="0"/>
          </a:p>
        </p:txBody>
      </p:sp>
      <p:sp>
        <p:nvSpPr>
          <p:cNvPr id="9" name="Text 2"/>
          <p:cNvSpPr txBox="1"/>
          <p:nvPr/>
        </p:nvSpPr>
        <p:spPr>
          <a:xfrm>
            <a:off x="589689" y="157505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Семейная привычка
</a:t>
            </a:r>
            <a:endParaRPr lang="en-US" sz="1400" dirty="0"/>
          </a:p>
        </p:txBody>
      </p:sp>
      <p:sp>
        <p:nvSpPr>
          <p:cNvPr id="10" name="Text 3"/>
          <p:cNvSpPr txBox="1"/>
          <p:nvPr/>
        </p:nvSpPr>
        <p:spPr>
          <a:xfrm>
            <a:off x="589925" y="373232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Reading lists помогают не теряться среди множества книг и постепенно расширять круг чтения. Они особенно полезны, когда нужно подобрать текст по возрасту и уровню.
</a:t>
            </a:r>
            <a:endParaRPr lang="en-US" sz="1100" dirty="0"/>
          </a:p>
        </p:txBody>
      </p:sp>
      <p:sp>
        <p:nvSpPr>
          <p:cNvPr id="11" name="Text 4"/>
          <p:cNvSpPr txBox="1"/>
          <p:nvPr/>
        </p:nvSpPr>
        <p:spPr>
          <a:xfrm>
            <a:off x="589689" y="329510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Списки для чтения
</a:t>
            </a:r>
            <a:endParaRPr lang="en-US" sz="1400" dirty="0"/>
          </a:p>
        </p:txBody>
      </p:sp>
      <p:sp>
        <p:nvSpPr>
          <p:cNvPr id="12" name="Text 5"/>
          <p:cNvSpPr txBox="1"/>
          <p:nvPr/>
        </p:nvSpPr>
        <p:spPr>
          <a:xfrm>
            <a:off x="4832185" y="201227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Школьная библиотека помогает быстро найти нужный текст для урока, проекта или дополнительного чтения. Здесь удобно брать книги, которые поддерживают программу и интерес ученика.
</a:t>
            </a:r>
            <a:endParaRPr lang="en-US" sz="1100" dirty="0"/>
          </a:p>
        </p:txBody>
      </p:sp>
      <p:sp>
        <p:nvSpPr>
          <p:cNvPr id="13" name="Text 6"/>
          <p:cNvSpPr txBox="1"/>
          <p:nvPr/>
        </p:nvSpPr>
        <p:spPr>
          <a:xfrm>
            <a:off x="4831950" y="157505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Школьная библиотека
</a:t>
            </a:r>
            <a:endParaRPr lang="en-US" sz="1400" dirty="0"/>
          </a:p>
        </p:txBody>
      </p:sp>
      <p:sp>
        <p:nvSpPr>
          <p:cNvPr id="14" name="Text 7"/>
          <p:cNvSpPr txBox="1"/>
          <p:nvPr/>
        </p:nvSpPr>
        <p:spPr>
          <a:xfrm>
            <a:off x="4832185" y="3732325"/>
            <a:ext cx="3669146" cy="841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 бумажные, и электронные книги развивают язык, воображение и общую эрудицию. Главное — читать регулярно и выбирать формат, который подходит именно сейчас.
</a:t>
            </a:r>
            <a:endParaRPr lang="en-US" sz="1100" dirty="0"/>
          </a:p>
        </p:txBody>
      </p:sp>
      <p:sp>
        <p:nvSpPr>
          <p:cNvPr id="15" name="Text 8"/>
          <p:cNvSpPr txBox="1"/>
          <p:nvPr/>
        </p:nvSpPr>
        <p:spPr>
          <a:xfrm>
            <a:off x="4831950" y="3295100"/>
            <a:ext cx="3669146" cy="332100"/>
          </a:xfrm>
          <a:prstGeom prst="rect">
            <a:avLst/>
          </a:prstGeom>
          <a:noFill/>
          <a:ln/>
        </p:spPr>
        <p:txBody>
          <a:bodyPr wrap="square" lIns="0" tIns="0" rIns="0" bIns="0" rtlCol="0" anchor="ctr"/>
          <a:lstStyle/>
          <a:p>
            <a:pPr algn="l" indent="0" marL="0">
              <a:lnSpc>
                <a:spcPct val="90000"/>
              </a:lnSpc>
              <a:buNone/>
            </a:pPr>
            <a:r>
              <a:rPr lang="en-US" sz="1400" dirty="0">
                <a:solidFill>
                  <a:srgbClr val="F6D298"/>
                </a:solidFill>
                <a:latin typeface="Arial" pitchFamily="34" charset="0"/>
                <a:ea typeface="Arial" pitchFamily="34" charset="-122"/>
                <a:cs typeface="Arial" pitchFamily="34" charset="-120"/>
              </a:rPr>
              <a:t>Разные форматы — одна польза
</a:t>
            </a:r>
            <a:endParaRPr lang="en-US" sz="1400" dirty="0"/>
          </a:p>
        </p:txBody>
      </p:sp>
      <p:sp>
        <p:nvSpPr>
          <p:cNvPr id="16" name="Text 9"/>
          <p:cNvSpPr txBox="1"/>
          <p:nvPr/>
        </p:nvSpPr>
        <p:spPr>
          <a:xfrm>
            <a:off x="360000" y="360000"/>
            <a:ext cx="8424000" cy="576600"/>
          </a:xfrm>
          <a:prstGeom prst="rect">
            <a:avLst/>
          </a:prstGeom>
          <a:noFill/>
          <a:ln/>
        </p:spPr>
        <p:txBody>
          <a:bodyPr wrap="square" lIns="0" tIns="0" rIns="0" bIns="0" rtlCol="0" anchor="ctr"/>
          <a:lstStyle/>
          <a:p>
            <a:pPr algn="l" indent="0" marL="0">
              <a:lnSpc>
                <a:spcPct val="90000"/>
              </a:lnSpc>
              <a:buNone/>
            </a:pPr>
            <a:r>
              <a:rPr lang="en-US" sz="2500" b="1" dirty="0">
                <a:solidFill>
                  <a:srgbClr val="F6D298"/>
                </a:solidFill>
                <a:latin typeface="Arial" pitchFamily="34" charset="0"/>
                <a:ea typeface="Arial" pitchFamily="34" charset="-122"/>
                <a:cs typeface="Arial" pitchFamily="34" charset="-120"/>
              </a:rPr>
              <a:t>Чтение в школе и дома
</a:t>
            </a:r>
            <a:endParaRPr lang="en-US" sz="2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913100" y="1712623"/>
            <a:ext cx="3870900" cy="1810800"/>
          </a:xfrm>
          <a:prstGeom prst="rect">
            <a:avLst/>
          </a:prstGeom>
          <a:noFill/>
          <a:ln/>
        </p:spPr>
        <p:txBody>
          <a:bodyPr wrap="square" lIns="0" tIns="0" rIns="0" bIns="0" rtlCol="0" anchor="ctr"/>
          <a:lstStyle/>
          <a:p>
            <a:pPr algn="l" indent="0" marL="0">
              <a:lnSpc>
                <a:spcPct val="100000"/>
              </a:lnSpc>
              <a:buNone/>
            </a:pPr>
            <a:r>
              <a:rPr lang="en-US" sz="1900" dirty="0">
                <a:solidFill>
                  <a:srgbClr val="FFFFFF"/>
                </a:solidFill>
                <a:latin typeface="Arial" pitchFamily="34" charset="0"/>
                <a:ea typeface="Arial" pitchFamily="34" charset="-122"/>
                <a:cs typeface="Arial" pitchFamily="34" charset="-120"/>
              </a:rPr>
              <a:t>Это число показывает, что у читателя есть два удобных пути: печатный формат для спокойного чтения и электронный для скорости, поиска и экономии места.
</a:t>
            </a:r>
            <a:endParaRPr lang="en-US" sz="1900" dirty="0"/>
          </a:p>
        </p:txBody>
      </p:sp>
      <p:sp>
        <p:nvSpPr>
          <p:cNvPr id="5" name="Text 1"/>
          <p:cNvSpPr txBox="1"/>
          <p:nvPr/>
        </p:nvSpPr>
        <p:spPr>
          <a:xfrm>
            <a:off x="8784000" y="4649750"/>
            <a:ext cx="440400" cy="493800"/>
          </a:xfrm>
          <a:prstGeom prst="rect">
            <a:avLst/>
          </a:prstGeom>
          <a:noFill/>
          <a:ln/>
        </p:spPr>
        <p:txBody>
          <a:bodyPr wrap="square" lIns="0" tIns="0" rIns="0" bIns="0" rtlCol="0" anchor="t"/>
          <a:lstStyle/>
          <a:p>
            <a:pPr algn="l" indent="0" marL="0">
              <a:lnSpc>
                <a:spcPct val="90000"/>
              </a:lnSpc>
              <a:buNone/>
            </a:pPr>
            <a:r>
              <a:rPr lang="en-US" sz="1800" b="1" dirty="0">
                <a:solidFill>
                  <a:srgbClr val="F6D298"/>
                </a:solidFill>
                <a:latin typeface="Arial" pitchFamily="34" charset="0"/>
                <a:ea typeface="Arial" pitchFamily="34" charset="-122"/>
                <a:cs typeface="Arial" pitchFamily="34" charset="-120"/>
              </a:rPr>
              <a:t>19</a:t>
            </a:r>
            <a:endParaRPr lang="en-US" sz="1800" dirty="0"/>
          </a:p>
        </p:txBody>
      </p:sp>
      <p:sp>
        <p:nvSpPr>
          <p:cNvPr id="6" name="Text 2"/>
          <p:cNvSpPr txBox="1"/>
          <p:nvPr/>
        </p:nvSpPr>
        <p:spPr>
          <a:xfrm>
            <a:off x="360000" y="4397400"/>
            <a:ext cx="5046000" cy="2826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Обобщение материалов презентации
</a:t>
            </a:r>
            <a:endParaRPr lang="en-US" sz="1100" dirty="0"/>
          </a:p>
        </p:txBody>
      </p:sp>
      <p:sp>
        <p:nvSpPr>
          <p:cNvPr id="7" name="Text 3"/>
          <p:cNvSpPr txBox="1"/>
          <p:nvPr/>
        </p:nvSpPr>
        <p:spPr>
          <a:xfrm>
            <a:off x="625800" y="2845358"/>
            <a:ext cx="3768300" cy="9948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основных формата помогают выбирать способ чтения под задачу.
</a:t>
            </a:r>
            <a:endParaRPr lang="en-US" sz="1400" dirty="0"/>
          </a:p>
        </p:txBody>
      </p:sp>
      <p:sp>
        <p:nvSpPr>
          <p:cNvPr id="8" name="Text 4"/>
          <p:cNvSpPr txBox="1"/>
          <p:nvPr/>
        </p:nvSpPr>
        <p:spPr>
          <a:xfrm>
            <a:off x="625800" y="1443133"/>
            <a:ext cx="3768300" cy="1329000"/>
          </a:xfrm>
          <a:prstGeom prst="rect">
            <a:avLst/>
          </a:prstGeom>
          <a:noFill/>
          <a:ln/>
        </p:spPr>
        <p:txBody>
          <a:bodyPr wrap="square" lIns="0" tIns="0" rIns="0" bIns="0" rtlCol="0" anchor="b"/>
          <a:lstStyle/>
          <a:p>
            <a:pPr algn="l" indent="0" marL="0">
              <a:lnSpc>
                <a:spcPct val="90000"/>
              </a:lnSpc>
              <a:buNone/>
            </a:pPr>
            <a:r>
              <a:rPr lang="en-US" sz="7100" dirty="0">
                <a:solidFill>
                  <a:srgbClr val="F6D298"/>
                </a:solidFill>
                <a:latin typeface="Arial" pitchFamily="34" charset="0"/>
                <a:ea typeface="Arial" pitchFamily="34" charset="-122"/>
                <a:cs typeface="Arial" pitchFamily="34" charset="-120"/>
              </a:rPr>
              <a:t>2
</a:t>
            </a:r>
            <a:endParaRPr lang="en-US" sz="7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0000" y="1752725"/>
            <a:ext cx="8424000" cy="1335600"/>
          </a:xfrm>
          <a:prstGeom prst="rect">
            <a:avLst/>
          </a:prstGeom>
          <a:noFill/>
          <a:ln/>
        </p:spPr>
        <p:txBody>
          <a:bodyPr wrap="square" lIns="0" tIns="0" rIns="0" bIns="0" rtlCol="0" anchor="t"/>
          <a:lstStyle/>
          <a:p>
            <a:pPr algn="l" indent="0" marL="0">
              <a:lnSpc>
                <a:spcPct val="90000"/>
              </a:lnSpc>
              <a:buNone/>
            </a:pPr>
            <a:r>
              <a:rPr lang="en-US" sz="3700" b="1" dirty="0">
                <a:solidFill>
                  <a:srgbClr val="F6D298"/>
                </a:solidFill>
                <a:latin typeface="Arial" pitchFamily="34" charset="0"/>
                <a:ea typeface="Arial" pitchFamily="34" charset="-122"/>
                <a:cs typeface="Arial" pitchFamily="34" charset="-120"/>
              </a:rPr>
              <a:t>Одна цель, два удобных пути
</a:t>
            </a:r>
            <a:endParaRPr lang="en-US" sz="3700" dirty="0"/>
          </a:p>
        </p:txBody>
      </p:sp>
      <p:sp>
        <p:nvSpPr>
          <p:cNvPr id="5" name="Text 1"/>
          <p:cNvSpPr txBox="1"/>
          <p:nvPr/>
        </p:nvSpPr>
        <p:spPr>
          <a:xfrm>
            <a:off x="4094750" y="3238300"/>
            <a:ext cx="4414800" cy="1335600"/>
          </a:xfrm>
          <a:prstGeom prst="rect">
            <a:avLst/>
          </a:prstGeom>
          <a:noFill/>
          <a:ln/>
        </p:spPr>
        <p:txBody>
          <a:bodyPr wrap="square" lIns="0" tIns="0" rIns="0" bIns="0" rtlCol="0" anchor="ctr"/>
          <a:lstStyle/>
          <a:p>
            <a:pPr algn="l" indent="0" marL="0">
              <a:lnSpc>
                <a:spcPct val="90000"/>
              </a:lnSpc>
              <a:buNone/>
            </a:pPr>
            <a:r>
              <a:rPr lang="en-US" sz="1600" dirty="0">
                <a:solidFill>
                  <a:srgbClr val="FFFFFF"/>
                </a:solidFill>
                <a:latin typeface="Arial" pitchFamily="34" charset="0"/>
                <a:ea typeface="Arial" pitchFamily="34" charset="-122"/>
                <a:cs typeface="Arial" pitchFamily="34" charset="-120"/>
              </a:rPr>
              <a:t>Печатные и электронные книги по-разному помогают читателю, но цель у них одна: учить, вдохновлять и расширять кругозор. Умный выбор формата делает чтение удобнее и полезнее.
</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2026-05-31T13:36:25Z</dcterms:created>
  <dcterms:modified xsi:type="dcterms:W3CDTF">2026-05-31T13:36:25Z</dcterms:modified>
</cp:coreProperties>
</file>