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3700" y="2731509"/>
            <a:ext cx="8082300" cy="20126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37600" y="175333"/>
            <a:ext cx="23835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724500" y="815850"/>
            <a:ext cx="7695000" cy="20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Славяне в Средние века: от племён к государствам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расселения до письменности: как славяне создали свои государства.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60" y="-8450"/>
            <a:ext cx="408868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3000" y="360000"/>
            <a:ext cx="5383200" cy="14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такие славяне и почему их история важна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574100" y="1988425"/>
            <a:ext cx="3971700" cy="26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Славяне — это близкие по языку и корням народы, чья средневековая история связана с расселением, хозяйством, городами и первыми государствами. По летописям, находкам и языкам можно увидеть, как менялась их жизнь.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Расселение славян в VI–IX веках
</a:t>
            </a:r>
            <a:endParaRPr lang="en-US" sz="38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2835750"/>
            <a:ext cx="26016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Славяне начали широко переселяться в Европу: на Балканы, в Подунавье, к Днепру, Висле и Одеру, выбирая места рядом с водой и плодородной землёй.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60325" y="224370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VI–VII века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6091375" y="2835750"/>
            <a:ext cx="26016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 временем сложились восточные, западные и южные славяне — не сразу как отдельные народы, а через длительное расселение и разделение территорий.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091375" y="224370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ветвей
</a:t>
            </a:r>
            <a:endParaRPr lang="en-US" sz="1600" dirty="0"/>
          </a:p>
        </p:txBody>
      </p:sp>
      <p:sp>
        <p:nvSpPr>
          <p:cNvPr id="12" name="Text 6"/>
          <p:cNvSpPr txBox="1"/>
          <p:nvPr/>
        </p:nvSpPr>
        <p:spPr>
          <a:xfrm>
            <a:off x="3225850" y="2835750"/>
            <a:ext cx="26016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новых землях они приспосабливались к разным природным условиям, но сохраняли общие черты языка, обычаев и хозяйства.
</a:t>
            </a:r>
            <a:endParaRPr lang="en-US" sz="1400" dirty="0"/>
          </a:p>
        </p:txBody>
      </p:sp>
      <p:sp>
        <p:nvSpPr>
          <p:cNvPr id="13" name="Text 7"/>
          <p:cNvSpPr txBox="1"/>
          <p:nvPr/>
        </p:nvSpPr>
        <p:spPr>
          <a:xfrm>
            <a:off x="3225850" y="224370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условия жизни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17441" y="1587650"/>
            <a:ext cx="3038668" cy="3074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Жилище и поселение славян
</a:t>
            </a:r>
            <a:endParaRPr lang="en-US" sz="3500" dirty="0"/>
          </a:p>
        </p:txBody>
      </p:sp>
      <p:sp>
        <p:nvSpPr>
          <p:cNvPr id="12" name="Text 2"/>
          <p:cNvSpPr txBox="1"/>
          <p:nvPr/>
        </p:nvSpPr>
        <p:spPr>
          <a:xfrm>
            <a:off x="1076400" y="4215160"/>
            <a:ext cx="4116600" cy="42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Жилища и дворы нередко окружали оградой. Это помогало защищаться от диких животных и враждебных нападений, особенно в неспокойное время.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1076400" y="3957238"/>
            <a:ext cx="41166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поселения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1076400" y="1845272"/>
            <a:ext cx="4116600" cy="42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Жилища часто частично углублялись в землю: так они лучше сохраняли тепло зимой и прохладу летом. Стены делали из дерева и глины, а внутри устраивали печь-каменку.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1076400" y="1587350"/>
            <a:ext cx="41166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Полуземлянки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1076400" y="2635234"/>
            <a:ext cx="4116600" cy="42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Поселения старались ставить рядом с рекой, лесом и полями. Это обеспечивало воду, рыбу, древесину и землю, удобную для обработки и посевов.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1076400" y="2377313"/>
            <a:ext cx="41166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Удобное место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1076400" y="3425197"/>
            <a:ext cx="4116600" cy="42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повседневной жизни использовали простую глиняную посуду, деревянные орудия и хозяйственные принадлежности, которые легко было изготовить из местных материалов.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1076400" y="3167275"/>
            <a:ext cx="41166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Бытовые предметы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5400" y="1964764"/>
            <a:ext cx="4839600" cy="19287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325" y="1477500"/>
            <a:ext cx="30177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 славян объединяло несколько занятий, которые дополняли друг друга и зависели от времени года.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Основой жизни было смешанное хозяйство: урожай, животноводство и промыслы вместе помогали выживать и развивать поселения.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179400" y="4315600"/>
            <a:ext cx="4605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школьного курса истории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занимались славяне
</a:t>
            </a:r>
            <a:endParaRPr lang="en-US" sz="3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на ветви усиливалось по мере расселения на разных территориях и контактов с соседними народами.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происхождение сохранилось, но разные исторические пути постепенно сформировали три крупные группы.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главные ветви славян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классификация славянских народов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Община, вече и власть князя
</a:t>
            </a:r>
            <a:endParaRPr lang="en-US" sz="3500" dirty="0"/>
          </a:p>
        </p:txBody>
      </p:sp>
      <p:sp>
        <p:nvSpPr>
          <p:cNvPr id="10" name="Text 2"/>
          <p:cNvSpPr txBox="1"/>
          <p:nvPr/>
        </p:nvSpPr>
        <p:spPr>
          <a:xfrm>
            <a:off x="360250" y="3445925"/>
            <a:ext cx="1958400" cy="133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Основой жизни долго оставалась община, где люди совместно вели хозяйство, делили землю и помогали друг другу в повседневных делах.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60250" y="2891124"/>
            <a:ext cx="1958400" cy="3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Община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663017" y="3445925"/>
            <a:ext cx="1958400" cy="133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опасности появлялись князь и дружина. Они защищали людей, собирали дань и постепенно становились центром силы в земле.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663017" y="2891124"/>
            <a:ext cx="1958400" cy="3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Князь и дружина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2511633" y="3445925"/>
            <a:ext cx="1958400" cy="133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Важные вопросы решались на вече — собрании свободных мужчин. Там обсуждали мир, войну, порядок в поселении и отношения с соседями.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2511633" y="2891124"/>
            <a:ext cx="1958400" cy="3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6814400" y="3445925"/>
            <a:ext cx="1958400" cy="133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 временем князь превращался в главного правителя: он руководил войском, следил за порядком и укреплял свою власть на территории.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6814400" y="2891124"/>
            <a:ext cx="1958400" cy="3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власти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Показана последовательность политического объединения славянских земель в раннем Средневековье.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племён к ранним государствам
</a:t>
            </a:r>
            <a:endParaRPr lang="en-US" sz="38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7050" y="1747259"/>
            <a:ext cx="404250" cy="46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97007" y="1791059"/>
            <a:ext cx="468000" cy="374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28882" y="3403734"/>
            <a:ext cx="404250" cy="46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1805" y="3426734"/>
            <a:ext cx="468000" cy="416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Верования славян до христианства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1171575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Перун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635175" y="2243700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Перун считался богом грома и войны. Его связывали с силой, защитой дружины и победой в сражениях, поэтому его особенно почитали в военное время.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433407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Велес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4897007" y="2243700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Велеса представляли покровителем скота, богатства и достатка. С ним связывали успех хозяйства, сохранность стад и благополучие семьи.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5433407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Обряды и праздники
</a:t>
            </a:r>
            <a:endParaRPr lang="en-US" sz="1600" dirty="0"/>
          </a:p>
        </p:txBody>
      </p:sp>
      <p:sp>
        <p:nvSpPr>
          <p:cNvPr id="15" name="Text 7"/>
          <p:cNvSpPr txBox="1"/>
          <p:nvPr/>
        </p:nvSpPr>
        <p:spPr>
          <a:xfrm>
            <a:off x="4897007" y="3900175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Обряды сопровождали урожай, рождение, свадьбу и смену времён года. Так люди стремились повлиять на жизнь, защититься от бед и сохранить связь с природой.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1168204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духи
</a:t>
            </a:r>
            <a:endParaRPr lang="en-US" sz="1600" dirty="0"/>
          </a:p>
        </p:txBody>
      </p:sp>
      <p:sp>
        <p:nvSpPr>
          <p:cNvPr id="17" name="Text 9"/>
          <p:cNvSpPr txBox="1"/>
          <p:nvPr/>
        </p:nvSpPr>
        <p:spPr>
          <a:xfrm>
            <a:off x="631805" y="3900175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Славяне верили в духов леса, воды, дома и поля. Люди старались не нарушать их покой и обращались к ним за защитой и удачей.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325" y="1507881"/>
            <a:ext cx="2601600" cy="13719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5850" y="1507881"/>
            <a:ext cx="2601600" cy="13719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1375" y="1507881"/>
            <a:ext cx="2601600" cy="137193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Праздники, обряды и народные традиции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36032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славяне встречали пробуждение природы и начинали работы в поле. Песни, хороводы и угощения помогали объединить общину перед новым сельскохозяйственным сезоном. На праздниках могли украшать двор венками и приносить символические дары, чтобы попросить удачи и хорошего урожая.
</a:t>
            </a:r>
            <a:endParaRPr lang="en-US" sz="1107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Весенний круг обрядов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225850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Летние праздники были шумными и яркими: люди собирались у костров, пели и водили хороводы. Такие обряды сопровождали важные моменты года, а также семейные события. Нарядная одежда с вышивкой подчёркивала торжественность и связь с традицией.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225850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у костра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09137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отмечали окончание полевых работ, а зимой занимались домашними делами и чинили хозяйственные вещи. В эти месяцы особенно чувствовалась роль семьи и общины. Обряды напоминали людям о том, что жизнь зависит от природы и совместного труда.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09137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и зима в деревне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0350" y="1199816"/>
            <a:ext cx="8316900" cy="1559419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325" y="360000"/>
            <a:ext cx="8425800" cy="7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славянские государства
</a:t>
            </a:r>
            <a:endParaRPr lang="en-US" sz="3500" dirty="0"/>
          </a:p>
        </p:txBody>
      </p:sp>
      <p:sp>
        <p:nvSpPr>
          <p:cNvPr id="10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60350" y="3362124"/>
            <a:ext cx="1882800" cy="10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IX–X веках у восточных, западных и южных славян усилилась власть князей. Они объединяли племена, собирали дань и защищали земли, создавая основу для первых государств.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60325" y="2862150"/>
            <a:ext cx="1882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племён к княжествам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902050" y="3362124"/>
            <a:ext cx="1882800" cy="10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славянские государства возникли в Древней Руси, Болгарии, Великой Моравии, Польше и Чехии. Их появление стало важным шагом в политической истории Европы.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902025" y="2862150"/>
            <a:ext cx="1882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государства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721483" y="3362124"/>
            <a:ext cx="1882800" cy="10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Славянские земли связывали важные торговые маршруты. Самым известным был путь «из варяг в греки», который соединял Балтийское и Чёрное моря и приносил богатство городам.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4721458" y="2862150"/>
            <a:ext cx="1882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Торговые пути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2540917" y="3362124"/>
            <a:ext cx="1882800" cy="10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становились центрами власти, торговли и ремёсел. Здесь жили князья, дружинники, мастера и купцы, а укреплённые стены помогали удерживать контроль над окрестными территориями.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2540892" y="2862150"/>
            <a:ext cx="1882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городов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шкале показаны важные даты, связанные с распространением христианства у славян. Они отражают не только смену веры, но и изменения в управлении и культуре.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Христианизация шла поэтапно и укрепляла власть правителей, а также ускоряла развитие школ, книг и письменности.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Принятие христианства у славянских народов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хронология: Кирилл и Мефодий (863), крещение Болгарии (864), Хорватии (925), Польши (966), Руси (988).
</a:t>
            </a:r>
            <a:endParaRPr lang="en-US" sz="104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6600" y="1589105"/>
            <a:ext cx="7750800" cy="19149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Кирилл и Мефодий и славянская письменность
</a:t>
            </a:r>
            <a:endParaRPr lang="en-US" sz="3500" dirty="0"/>
          </a:p>
        </p:txBody>
      </p:sp>
      <p:sp>
        <p:nvSpPr>
          <p:cNvPr id="9" name="Text 2"/>
          <p:cNvSpPr txBox="1"/>
          <p:nvPr/>
        </p:nvSpPr>
        <p:spPr>
          <a:xfrm>
            <a:off x="783050" y="3939004"/>
            <a:ext cx="2178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Кирилл и Мефодий были образованными монахами из Византии. Их пригласили для проповеди на понятном славянам языке, чтобы богослужение стало доступнее и яснее.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783050" y="3630825"/>
            <a:ext cx="2178900" cy="2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Братья из Византии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091313" y="3939004"/>
            <a:ext cx="2178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Письменность помогла развиваться школам, летописям и книжной культуре. Позднее именно на этой основе у многих славянских народов укрепились собственные литературные традиции.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6091313" y="3630825"/>
            <a:ext cx="2178900" cy="2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культуры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3437181" y="3939660"/>
            <a:ext cx="2178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Братья создали первую славянскую азбуку и перевели важные церковные тексты. Благодаря этому славяне получили возможность читать книги и записывать собственную историю.
</a:t>
            </a:r>
            <a:endParaRPr lang="en-US" sz="900" dirty="0"/>
          </a:p>
        </p:txBody>
      </p:sp>
      <p:sp>
        <p:nvSpPr>
          <p:cNvPr id="14" name="Text 7"/>
          <p:cNvSpPr txBox="1"/>
          <p:nvPr/>
        </p:nvSpPr>
        <p:spPr>
          <a:xfrm>
            <a:off x="3437181" y="3630825"/>
            <a:ext cx="2178900" cy="2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Азбука и книги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325" y="1765184"/>
            <a:ext cx="4535700" cy="23278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Соседи славян и их связи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5113500" y="1477500"/>
            <a:ext cx="32004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Славяне постоянно общались с соседними народами: воевали, торговали и перенимали новые навыки. Эти контакты заметно влияли на их культуру и развитие государств.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Славянская культура развивалась не изолированно: соседство с разными народами приносило и угрозы, и полезные заимствования.
</a:t>
            </a:r>
            <a:endParaRPr lang="en-US" sz="1700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94325" y="4525000"/>
            <a:ext cx="77703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материалов школьного курса истории славянского Средневековья.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64219" y="360000"/>
            <a:ext cx="4178212" cy="4775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60325" y="360000"/>
            <a:ext cx="5959200" cy="104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Военное дело и защита земель
</a:t>
            </a:r>
            <a:endParaRPr lang="en-US" sz="3800" dirty="0"/>
          </a:p>
        </p:txBody>
      </p:sp>
      <p:sp>
        <p:nvSpPr>
          <p:cNvPr id="12" name="Text 2"/>
          <p:cNvSpPr txBox="1"/>
          <p:nvPr/>
        </p:nvSpPr>
        <p:spPr>
          <a:xfrm>
            <a:off x="643500" y="4302975"/>
            <a:ext cx="35148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Постоянная дружина стала главной военной силой ранних государств. Она защищала князя, участвовала в походах и помогала удерживать власть над большой территорией.
</a:t>
            </a:r>
            <a:endParaRPr lang="en-US" sz="700" dirty="0"/>
          </a:p>
        </p:txBody>
      </p:sp>
      <p:sp>
        <p:nvSpPr>
          <p:cNvPr id="13" name="Text 3"/>
          <p:cNvSpPr txBox="1"/>
          <p:nvPr/>
        </p:nvSpPr>
        <p:spPr>
          <a:xfrm>
            <a:off x="643500" y="4135235"/>
            <a:ext cx="3331500" cy="15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Дружина князя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643500" y="3464642"/>
            <a:ext cx="35148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Поселения и укрепления строили на холмах, у рек и в труднодоступных местах. Это делало их безопаснее и позволяло лучше контролировать окрестные земли.
</a:t>
            </a:r>
            <a:endParaRPr lang="en-US" sz="700" dirty="0"/>
          </a:p>
        </p:txBody>
      </p:sp>
      <p:sp>
        <p:nvSpPr>
          <p:cNvPr id="15" name="Text 5"/>
          <p:cNvSpPr txBox="1"/>
          <p:nvPr/>
        </p:nvSpPr>
        <p:spPr>
          <a:xfrm>
            <a:off x="643500" y="3296901"/>
            <a:ext cx="3331500" cy="15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Крепости и поселения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643500" y="2626309"/>
            <a:ext cx="35148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Леса, болота и реки помогали обороняться от врагов. Они мешали продвижению вражеских войск и позволяли славянам устраивать засады в удобных местах.
</a:t>
            </a:r>
            <a:endParaRPr lang="en-US" sz="700" dirty="0"/>
          </a:p>
        </p:txBody>
      </p:sp>
      <p:sp>
        <p:nvSpPr>
          <p:cNvPr id="17" name="Text 7"/>
          <p:cNvSpPr txBox="1"/>
          <p:nvPr/>
        </p:nvSpPr>
        <p:spPr>
          <a:xfrm>
            <a:off x="643500" y="2458568"/>
            <a:ext cx="3331500" cy="15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как союзник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643500" y="1787975"/>
            <a:ext cx="35148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Славянские воины пользовались копьями, луками, мечами, топорами и щитами. Такое вооружение было удобным для пешего боя и защиты поселений от быстрых нападений.
</a:t>
            </a:r>
            <a:endParaRPr lang="en-US" sz="700" dirty="0"/>
          </a:p>
        </p:txBody>
      </p:sp>
      <p:sp>
        <p:nvSpPr>
          <p:cNvPr id="19" name="Text 9"/>
          <p:cNvSpPr txBox="1"/>
          <p:nvPr/>
        </p:nvSpPr>
        <p:spPr>
          <a:xfrm>
            <a:off x="643500" y="1620235"/>
            <a:ext cx="3331500" cy="15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Оружие воина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0350" y="1199816"/>
            <a:ext cx="8316900" cy="1559419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325" y="360000"/>
            <a:ext cx="8425800" cy="7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Города, ремёсла и торговля
</a:t>
            </a:r>
            <a:endParaRPr lang="en-US" sz="3500" dirty="0"/>
          </a:p>
        </p:txBody>
      </p:sp>
      <p:sp>
        <p:nvSpPr>
          <p:cNvPr id="10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60350" y="3362124"/>
            <a:ext cx="1882800" cy="10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Киев, Новгород, Полоцк, Псков, Прага и другие города стали важными центрами власти. Здесь решались политические вопросы, собиралась дань и развивалась жизнь окрестных земель.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60325" y="2862150"/>
            <a:ext cx="1882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центры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902050" y="3362124"/>
            <a:ext cx="1882800" cy="10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обмена товарами особенно важны были реки, по которым ходили ладьи. Крепостные стены защищали город и подчёркивали его значение как центра власти.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902025" y="2862150"/>
            <a:ext cx="1882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и стены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721483" y="3362124"/>
            <a:ext cx="1882800" cy="10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рынках продавали хлеб, мёд, меха, оружие, ткани и украшения. Торговля связывала разные земли и делала города богаче и оживлённее.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4721458" y="2862150"/>
            <a:ext cx="1882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Торги и товары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2540917" y="3362124"/>
            <a:ext cx="1882800" cy="10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городах трудились кузнецы, гончары, ювелиры, кожевники и ткачи. Их изделия были нужны и в быту, и в торговле, поэтому ремёсла быстро развивались.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2540892" y="2862150"/>
            <a:ext cx="1882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мастеров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крещения при церквях открывались школы, переводились книги и появлялись первые летописи. Новая вера постепенно меняла жизнь общества, но не сразу вытеснила старые обычаи.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Христианство стало важным толчком для культуры и управления: оно усилило княжескую власть и ускорило развитие письменной традиции.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изменилось после принятия христианства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сведения о последствиях крещения славянских стран в IX–X веках.
</a:t>
            </a:r>
            <a:endParaRPr lang="en-US" sz="113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325" y="360000"/>
            <a:ext cx="8425800" cy="10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и повседневная жизнь славян
</a:t>
            </a:r>
            <a:endParaRPr lang="en-US" sz="3800" dirty="0"/>
          </a:p>
        </p:txBody>
      </p:sp>
      <p:sp>
        <p:nvSpPr>
          <p:cNvPr id="8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793650" y="4100500"/>
            <a:ext cx="6991200" cy="68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чинили одежду и орудия, занимались домашними делами и рукоделием. В это время особенно ценились порядок, запасливость и умение беречь вещи.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1793650" y="3285550"/>
            <a:ext cx="6991200" cy="68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собирали урожай и готовили запасы на зиму. Это был самый важный период для семьи, потому что от него зависело, хватит ли еды до весны.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1793650" y="2497275"/>
            <a:ext cx="6991200" cy="68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и лето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сеяли, а летом косили траву, ухаживали за полями и скотом. Труд был тесно связан с природным циклом и временем года.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1793650" y="1645650"/>
            <a:ext cx="6991200" cy="68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Устное наследие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знания передавались устно: в сказаниях, песнях и былинах. Через них люди сохраняли память о героях, предках и важных событиях общины.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17441" y="1587650"/>
            <a:ext cx="3038668" cy="3074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славян в современном мире
</a:t>
            </a:r>
            <a:endParaRPr lang="en-US" sz="3500" dirty="0"/>
          </a:p>
        </p:txBody>
      </p:sp>
      <p:sp>
        <p:nvSpPr>
          <p:cNvPr id="11" name="Text 2"/>
          <p:cNvSpPr txBox="1"/>
          <p:nvPr/>
        </p:nvSpPr>
        <p:spPr>
          <a:xfrm>
            <a:off x="1076400" y="2122503"/>
            <a:ext cx="4116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славянские языки продолжают древние традиции речи. Они сохраняют общие корни, но развивались по-разному, поэтому сегодня заметно отличаются друг от друга.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1076400" y="1800505"/>
            <a:ext cx="41166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языки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1076400" y="4114888"/>
            <a:ext cx="4116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первых княжеств и государств стала частью национальной памяти России, Беларуси, Украины, Польши, Чехии, Словакии, Болгарии, Сербии, Хорватии и других стран.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1076400" y="3792890"/>
            <a:ext cx="41166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 государствах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1076400" y="3118695"/>
            <a:ext cx="4116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песни, орнаменты, обряды и элементы одежды пришли из средневековой эпохи. Многие из них до сих пор узнаваемы в праздниках и декоративном искусстве.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1076400" y="2796698"/>
            <a:ext cx="41166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и символы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106225" y="2495700"/>
            <a:ext cx="3886200" cy="18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Средневековая история славян показывает, как из племён выросли княжества, города и государства. Этот путь изменили земледелие, торговля, христианство и письменность, оставив след в Европе до наших дней.
</a:t>
            </a:r>
            <a:endParaRPr lang="en-US" sz="1700" dirty="0"/>
          </a:p>
        </p:txBody>
      </p:sp>
      <p:sp>
        <p:nvSpPr>
          <p:cNvPr id="4" name="Text 1"/>
          <p:cNvSpPr txBox="1"/>
          <p:nvPr/>
        </p:nvSpPr>
        <p:spPr>
          <a:xfrm>
            <a:off x="4106225" y="736475"/>
            <a:ext cx="4678800" cy="17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племён к государствам: путь славян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2026-06-02T05:47:14Z</dcterms:created>
  <dcterms:modified xsi:type="dcterms:W3CDTF">2026-06-02T05:47:14Z</dcterms:modified>
</cp:coreProperties>
</file>