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image" Target="../media/image-3-12.png"/><Relationship Id="rId13" Type="http://schemas.openxmlformats.org/officeDocument/2006/relationships/image" Target="../media/image-3-13.png"/><Relationship Id="rId14" Type="http://schemas.openxmlformats.org/officeDocument/2006/relationships/image" Target="../media/image-3-14.png"/><Relationship Id="rId15" Type="http://schemas.openxmlformats.org/officeDocument/2006/relationships/image" Target="../media/image-3-15.png"/><Relationship Id="rId16" Type="http://schemas.openxmlformats.org/officeDocument/2006/relationships/image" Target="../media/image-3-16.png"/><Relationship Id="rId17" Type="http://schemas.openxmlformats.org/officeDocument/2006/relationships/slideLayout" Target="../slideLayouts/slideLayout1.xml"/><Relationship Id="rId1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slideLayout" Target="../slideLayouts/slideLayout1.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jpeg"/><Relationship Id="rId5" Type="http://schemas.openxmlformats.org/officeDocument/2006/relationships/image" Target="../media/image-5-5.png"/><Relationship Id="rId6" Type="http://schemas.openxmlformats.org/officeDocument/2006/relationships/image" Target="../media/image-5-6.jpe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slideLayout" Target="../slideLayouts/slideLayout1.xml"/><Relationship Id="rId10"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jpeg"/><Relationship Id="rId4" Type="http://schemas.openxmlformats.org/officeDocument/2006/relationships/image" Target="../media/image-15-4.jpe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slideLayout" Target="../slideLayouts/slideLayout1.xml"/><Relationship Id="rId6"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slideLayout" Target="../slideLayouts/slideLayout1.xml"/><Relationship Id="rId8"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15334" y="0"/>
            <a:ext cx="5128431"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263275" y="734600"/>
            <a:ext cx="3668700" cy="3773700"/>
          </a:xfrm>
          <a:prstGeom prst="rect">
            <a:avLst/>
          </a:prstGeom>
          <a:noFill/>
          <a:ln/>
        </p:spPr>
        <p:txBody>
          <a:bodyPr wrap="square" lIns="0" tIns="0" rIns="0" bIns="0" rtlCol="0" anchor="ctr"/>
          <a:lstStyle/>
          <a:p>
            <a:pPr algn="l" indent="0" marL="0">
              <a:lnSpc>
                <a:spcPct val="100000"/>
              </a:lnSpc>
              <a:buNone/>
            </a:pPr>
            <a:r>
              <a:rPr lang="en-US" sz="4000" b="1" dirty="0">
                <a:solidFill>
                  <a:srgbClr val="000000"/>
                </a:solidFill>
                <a:latin typeface="Arial" pitchFamily="34" charset="0"/>
                <a:ea typeface="Arial" pitchFamily="34" charset="-122"/>
                <a:cs typeface="Arial" pitchFamily="34" charset="-120"/>
              </a:rPr>
              <a:t>Volunteer Work: why people help others
</a:t>
            </a:r>
            <a:pPr algn="l" indent="0" marL="0">
              <a:lnSpc>
                <a:spcPct val="100000"/>
              </a:lnSpc>
              <a:buNone/>
            </a:pPr>
            <a:r>
              <a:rPr lang="en-US" sz="2000" b="1"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Unpaid help teaches kindness, responsibility, and teamwork.
</a:t>
            </a:r>
            <a:endParaRPr lang="en-US" sz="4000" dirty="0"/>
          </a:p>
        </p:txBody>
      </p:sp>
      <p:sp>
        <p:nvSpPr>
          <p:cNvPr id="6" name="Text 1"/>
          <p:cNvSpPr txBox="1"/>
          <p:nvPr/>
        </p:nvSpPr>
        <p:spPr>
          <a:xfrm>
            <a:off x="263275" y="301750"/>
            <a:ext cx="3668700" cy="3396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732470" y="216475"/>
            <a:ext cx="3408511" cy="47337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9100" y="1469575"/>
            <a:ext cx="5305200" cy="24900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Volunteer work is unpaid help given by choice to people, animals, or nature. The word volunteer means acting willingly. In English, we say voluntary work, help the community, or take part in a charity project.
</a:t>
            </a:r>
            <a:endParaRPr lang="en-US" sz="1400" dirty="0"/>
          </a:p>
        </p:txBody>
      </p:sp>
      <p:sp>
        <p:nvSpPr>
          <p:cNvPr id="6" name="Text 1"/>
          <p:cNvSpPr txBox="1"/>
          <p:nvPr/>
        </p:nvSpPr>
        <p:spPr>
          <a:xfrm>
            <a:off x="369100" y="402675"/>
            <a:ext cx="5305200" cy="9282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What volunteer work means
</a:t>
            </a:r>
            <a:endParaRPr lang="en-US" sz="2800" dirty="0"/>
          </a:p>
        </p:txBody>
      </p:sp>
      <p:sp>
        <p:nvSpPr>
          <p:cNvPr id="7" name="Text 2"/>
          <p:cNvSpPr txBox="1"/>
          <p:nvPr/>
        </p:nvSpPr>
        <p:spPr>
          <a:xfrm>
            <a:off x="179250" y="4531325"/>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2</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91738" y="1526101"/>
            <a:ext cx="391500" cy="3132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376212" y="1486951"/>
            <a:ext cx="391500" cy="391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583975" y="1486951"/>
            <a:ext cx="391500" cy="3915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0" y="0"/>
            <a:ext cx="9144000" cy="5143500"/>
          </a:xfrm>
          <a:prstGeom prst="rect">
            <a:avLst/>
          </a:prstGeom>
        </p:spPr>
      </p:pic>
      <p:pic>
        <p:nvPicPr>
          <p:cNvPr id="13" name="Image 11" descr="preencoded.png">    </p:cNvPr>
          <p:cNvPicPr>
            <a:picLocks noChangeAspect="1"/>
          </p:cNvPicPr>
          <p:nvPr/>
        </p:nvPicPr>
        <p:blipFill>
          <a:blip r:embed="rId12"/>
          <a:stretch>
            <a:fillRect/>
          </a:stretch>
        </p:blipFill>
        <p:spPr>
          <a:xfrm>
            <a:off x="6168425" y="1486951"/>
            <a:ext cx="391500" cy="391500"/>
          </a:xfrm>
          <a:prstGeom prst="rect">
            <a:avLst/>
          </a:prstGeom>
        </p:spPr>
      </p:pic>
      <p:pic>
        <p:nvPicPr>
          <p:cNvPr id="14" name="Image 12" descr="preencoded.png">    </p:cNvPr>
          <p:cNvPicPr>
            <a:picLocks noChangeAspect="1"/>
          </p:cNvPicPr>
          <p:nvPr/>
        </p:nvPicPr>
        <p:blipFill>
          <a:blip r:embed="rId13"/>
          <a:stretch>
            <a:fillRect/>
          </a:stretch>
        </p:blipFill>
        <p:spPr>
          <a:xfrm>
            <a:off x="0" y="0"/>
            <a:ext cx="9144000" cy="5143500"/>
          </a:xfrm>
          <a:prstGeom prst="rect">
            <a:avLst/>
          </a:prstGeom>
        </p:spPr>
      </p:pic>
      <p:pic>
        <p:nvPicPr>
          <p:cNvPr id="15" name="Image 13" descr="preencoded.png">    </p:cNvPr>
          <p:cNvPicPr>
            <a:picLocks noChangeAspect="1"/>
          </p:cNvPicPr>
          <p:nvPr/>
        </p:nvPicPr>
        <p:blipFill>
          <a:blip r:embed="rId14"/>
          <a:stretch>
            <a:fillRect/>
          </a:stretch>
        </p:blipFill>
        <p:spPr>
          <a:xfrm>
            <a:off x="0" y="0"/>
            <a:ext cx="9144000" cy="5143500"/>
          </a:xfrm>
          <a:prstGeom prst="rect">
            <a:avLst/>
          </a:prstGeom>
        </p:spPr>
      </p:pic>
      <p:pic>
        <p:nvPicPr>
          <p:cNvPr id="16" name="Image 14" descr="preencoded.png">    </p:cNvPr>
          <p:cNvPicPr>
            <a:picLocks noChangeAspect="1"/>
          </p:cNvPicPr>
          <p:nvPr/>
        </p:nvPicPr>
        <p:blipFill>
          <a:blip r:embed="rId15"/>
          <a:stretch>
            <a:fillRect/>
          </a:stretch>
        </p:blipFill>
        <p:spPr>
          <a:xfrm>
            <a:off x="7960650" y="1526101"/>
            <a:ext cx="391500" cy="313200"/>
          </a:xfrm>
          <a:prstGeom prst="rect">
            <a:avLst/>
          </a:prstGeom>
        </p:spPr>
      </p:pic>
      <p:pic>
        <p:nvPicPr>
          <p:cNvPr id="17" name="Image 15" descr="preencoded.png">    </p:cNvPr>
          <p:cNvPicPr>
            <a:picLocks noChangeAspect="1"/>
          </p:cNvPicPr>
          <p:nvPr/>
        </p:nvPicPr>
        <p:blipFill>
          <a:blip r:embed="rId16"/>
          <a:stretch>
            <a:fillRect/>
          </a:stretch>
        </p:blipFill>
        <p:spPr>
          <a:xfrm>
            <a:off x="0" y="0"/>
            <a:ext cx="9144000" cy="5143500"/>
          </a:xfrm>
          <a:prstGeom prst="rect">
            <a:avLst/>
          </a:prstGeom>
        </p:spPr>
      </p:pic>
      <p:sp>
        <p:nvSpPr>
          <p:cNvPr id="18"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Who volunteers help and what they do
</a:t>
            </a:r>
            <a:endParaRPr lang="en-US" sz="2800" dirty="0"/>
          </a:p>
        </p:txBody>
      </p:sp>
      <p:sp>
        <p:nvSpPr>
          <p:cNvPr id="19"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3</a:t>
            </a:r>
            <a:endParaRPr lang="en-US" sz="1600" dirty="0"/>
          </a:p>
        </p:txBody>
      </p:sp>
      <p:sp>
        <p:nvSpPr>
          <p:cNvPr id="20" name="Text 2"/>
          <p:cNvSpPr txBox="1"/>
          <p:nvPr/>
        </p:nvSpPr>
        <p:spPr>
          <a:xfrm>
            <a:off x="278542" y="2481675"/>
            <a:ext cx="1418100" cy="1785900"/>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Helping people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Volunteers support elderly people, children, and people with disabilities. They may visit them, bring small gifts, or simply spend time talking and helping with everyday tasks.
</a:t>
            </a:r>
            <a:endParaRPr lang="en-US" sz="1200" dirty="0"/>
          </a:p>
        </p:txBody>
      </p:sp>
      <p:sp>
        <p:nvSpPr>
          <p:cNvPr id="21" name="Text 3"/>
          <p:cNvSpPr txBox="1"/>
          <p:nvPr/>
        </p:nvSpPr>
        <p:spPr>
          <a:xfrm>
            <a:off x="3863017" y="2481675"/>
            <a:ext cx="1418100" cy="1785900"/>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Caring for nature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Some volunteers clean parks, plant trees, and collect litter. Their work helps keep public spaces neat and safe, while also teaching respect for the environment.
</a:t>
            </a:r>
            <a:endParaRPr lang="en-US" sz="1200" dirty="0"/>
          </a:p>
        </p:txBody>
      </p:sp>
      <p:sp>
        <p:nvSpPr>
          <p:cNvPr id="22" name="Text 4"/>
          <p:cNvSpPr txBox="1"/>
          <p:nvPr/>
        </p:nvSpPr>
        <p:spPr>
          <a:xfrm>
            <a:off x="2070779" y="2481675"/>
            <a:ext cx="1418100" cy="1785900"/>
          </a:xfrm>
          <a:prstGeom prst="rect">
            <a:avLst/>
          </a:prstGeom>
          <a:noFill/>
          <a:ln/>
        </p:spPr>
        <p:txBody>
          <a:bodyPr wrap="square" lIns="0" tIns="0" rIns="0" bIns="0" rtlCol="0" anchor="t"/>
          <a:lstStyle/>
          <a:p>
            <a:pPr algn="ctr" indent="0" marL="0">
              <a:lnSpc>
                <a:spcPct val="100000"/>
              </a:lnSpc>
              <a:buNone/>
            </a:pPr>
            <a:r>
              <a:rPr lang="en-US" sz="1172" b="1" dirty="0">
                <a:solidFill>
                  <a:srgbClr val="FFFFFF"/>
                </a:solidFill>
                <a:latin typeface="Arial" pitchFamily="34" charset="0"/>
                <a:ea typeface="Arial" pitchFamily="34" charset="-122"/>
                <a:cs typeface="Arial" pitchFamily="34" charset="-120"/>
              </a:rPr>
              <a:t>Sharing donations
</a:t>
            </a:r>
            <a:pPr algn="ctr" indent="0" marL="0">
              <a:lnSpc>
                <a:spcPct val="100000"/>
              </a:lnSpc>
              <a:buNone/>
            </a:pPr>
            <a:r>
              <a:rPr lang="en-US" sz="1172"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72" dirty="0">
                <a:solidFill>
                  <a:srgbClr val="FFFFFF"/>
                </a:solidFill>
                <a:latin typeface="Arial" pitchFamily="34" charset="0"/>
                <a:ea typeface="Arial" pitchFamily="34" charset="-122"/>
                <a:cs typeface="Arial" pitchFamily="34" charset="-120"/>
              </a:rPr>
              <a:t>Many volunteers collect food, clothes, books, and stationery for those who need support. They sort items carefully and deliver donations to charities, schools, or local help centers.
</a:t>
            </a:r>
            <a:endParaRPr lang="en-US" sz="1172" dirty="0"/>
          </a:p>
        </p:txBody>
      </p:sp>
      <p:sp>
        <p:nvSpPr>
          <p:cNvPr id="23" name="Text 5"/>
          <p:cNvSpPr txBox="1"/>
          <p:nvPr/>
        </p:nvSpPr>
        <p:spPr>
          <a:xfrm>
            <a:off x="5655229" y="2481675"/>
            <a:ext cx="1418100" cy="1785900"/>
          </a:xfrm>
          <a:prstGeom prst="rect">
            <a:avLst/>
          </a:prstGeom>
          <a:noFill/>
          <a:ln/>
        </p:spPr>
        <p:txBody>
          <a:bodyPr wrap="square" lIns="0" tIns="0" rIns="0" bIns="0" rtlCol="0" anchor="t"/>
          <a:lstStyle/>
          <a:p>
            <a:pPr algn="ctr" indent="0" marL="0">
              <a:lnSpc>
                <a:spcPct val="100000"/>
              </a:lnSpc>
              <a:buNone/>
            </a:pPr>
            <a:r>
              <a:rPr lang="en-US" sz="1200" b="1" dirty="0">
                <a:solidFill>
                  <a:srgbClr val="FFFFFF"/>
                </a:solidFill>
                <a:latin typeface="Arial" pitchFamily="34" charset="0"/>
                <a:ea typeface="Arial" pitchFamily="34" charset="-122"/>
                <a:cs typeface="Arial" pitchFamily="34" charset="-120"/>
              </a:rPr>
              <a:t>Supporting animals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200" dirty="0">
                <a:solidFill>
                  <a:srgbClr val="FFFFFF"/>
                </a:solidFill>
                <a:latin typeface="Arial" pitchFamily="34" charset="0"/>
                <a:ea typeface="Arial" pitchFamily="34" charset="-122"/>
                <a:cs typeface="Arial" pitchFamily="34" charset="-120"/>
              </a:rPr>
              <a:t>In animal shelters, volunteers feed pets, walk dogs, and clean cages. They help animals feel calmer and more cared for until they find a new home.
</a:t>
            </a:r>
            <a:endParaRPr lang="en-US" sz="1200" dirty="0"/>
          </a:p>
        </p:txBody>
      </p:sp>
      <p:sp>
        <p:nvSpPr>
          <p:cNvPr id="24" name="Text 6"/>
          <p:cNvSpPr txBox="1"/>
          <p:nvPr/>
        </p:nvSpPr>
        <p:spPr>
          <a:xfrm>
            <a:off x="7447454" y="2481675"/>
            <a:ext cx="1418100" cy="1785900"/>
          </a:xfrm>
          <a:prstGeom prst="rect">
            <a:avLst/>
          </a:prstGeom>
          <a:noFill/>
          <a:ln/>
        </p:spPr>
        <p:txBody>
          <a:bodyPr wrap="square" lIns="0" tIns="0" rIns="0" bIns="0" rtlCol="0" anchor="t"/>
          <a:lstStyle/>
          <a:p>
            <a:pPr algn="ctr" indent="0" marL="0">
              <a:lnSpc>
                <a:spcPct val="100000"/>
              </a:lnSpc>
              <a:buNone/>
            </a:pPr>
            <a:r>
              <a:rPr lang="en-US" sz="1171" b="1" dirty="0">
                <a:solidFill>
                  <a:srgbClr val="FFFFFF"/>
                </a:solidFill>
                <a:latin typeface="Arial" pitchFamily="34" charset="0"/>
                <a:ea typeface="Arial" pitchFamily="34" charset="-122"/>
                <a:cs typeface="Arial" pitchFamily="34" charset="-120"/>
              </a:rPr>
              <a:t>Working as a team
</a:t>
            </a:r>
            <a:pPr algn="ctr" indent="0" marL="0">
              <a:lnSpc>
                <a:spcPct val="100000"/>
              </a:lnSpc>
              <a:buNone/>
            </a:pPr>
            <a:r>
              <a:rPr lang="en-US" sz="117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171" dirty="0">
                <a:solidFill>
                  <a:srgbClr val="FFFFFF"/>
                </a:solidFill>
                <a:latin typeface="Arial" pitchFamily="34" charset="0"/>
                <a:ea typeface="Arial" pitchFamily="34" charset="-122"/>
                <a:cs typeface="Arial" pitchFamily="34" charset="-120"/>
              </a:rPr>
              <a:t>At events and in projects, volunteers work together, follow instructions, and share tasks. Useful English phrases include to collect donations, to clean up an area, and to work in a team.
</a:t>
            </a:r>
            <a:endParaRPr lang="en-US" sz="1171"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2700" y="915181"/>
            <a:ext cx="3733800" cy="3348038"/>
          </a:xfrm>
          <a:prstGeom prst="rect">
            <a:avLst/>
          </a:prstGeom>
        </p:spPr>
      </p:pic>
      <p:sp>
        <p:nvSpPr>
          <p:cNvPr id="4" name="Text 0"/>
          <p:cNvSpPr txBox="1"/>
          <p:nvPr/>
        </p:nvSpPr>
        <p:spPr>
          <a:xfrm>
            <a:off x="369100" y="402675"/>
            <a:ext cx="3928800" cy="1445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Why teenagers become volunteers
</a:t>
            </a:r>
            <a:endParaRPr lang="en-US" sz="2800" dirty="0"/>
          </a:p>
        </p:txBody>
      </p:sp>
      <p:sp>
        <p:nvSpPr>
          <p:cNvPr id="5" name="Text 1"/>
          <p:cNvSpPr txBox="1"/>
          <p:nvPr/>
        </p:nvSpPr>
        <p:spPr>
          <a:xfrm>
            <a:off x="369100" y="1958901"/>
            <a:ext cx="3928800" cy="1260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Teenagers often choose volunteering because it gives them a sense of purpose and a chance to be useful.
</a:t>
            </a:r>
            <a:endParaRPr lang="en-US" sz="1400" dirty="0"/>
          </a:p>
        </p:txBody>
      </p:sp>
      <p:sp>
        <p:nvSpPr>
          <p:cNvPr id="6"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4</a:t>
            </a:r>
            <a:endParaRPr lang="en-US" sz="1600" dirty="0"/>
          </a:p>
        </p:txBody>
      </p:sp>
      <p:sp>
        <p:nvSpPr>
          <p:cNvPr id="7" name="Text 3"/>
          <p:cNvSpPr txBox="1"/>
          <p:nvPr/>
        </p:nvSpPr>
        <p:spPr>
          <a:xfrm>
            <a:off x="369100" y="3330325"/>
            <a:ext cx="3928800" cy="122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The strongest motives are helping others and making friends, which shows that volunteering combines kindness with communication.
</a:t>
            </a:r>
            <a:endParaRPr lang="en-US" sz="1400" dirty="0"/>
          </a:p>
        </p:txBody>
      </p:sp>
      <p:sp>
        <p:nvSpPr>
          <p:cNvPr id="8" name="Text 4"/>
          <p:cNvSpPr txBox="1"/>
          <p:nvPr/>
        </p:nvSpPr>
        <p:spPr>
          <a:xfrm>
            <a:off x="369100" y="4669350"/>
            <a:ext cx="39288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Учебная иллюстрация по теме урока (обобщённые мотивы подростков)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41900" y="1159575"/>
            <a:ext cx="2081100" cy="2081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3531500" y="1159575"/>
            <a:ext cx="2081100" cy="2081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6110950" y="1159575"/>
            <a:ext cx="2081100" cy="20811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School volunteering in real life
</a:t>
            </a:r>
            <a:endParaRPr lang="en-US" sz="2800" dirty="0"/>
          </a:p>
        </p:txBody>
      </p:sp>
      <p:sp>
        <p:nvSpPr>
          <p:cNvPr id="10"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5</a:t>
            </a:r>
            <a:endParaRPr lang="en-US" sz="1600" dirty="0"/>
          </a:p>
        </p:txBody>
      </p:sp>
      <p:sp>
        <p:nvSpPr>
          <p:cNvPr id="11" name="Text 2"/>
          <p:cNvSpPr txBox="1"/>
          <p:nvPr/>
        </p:nvSpPr>
        <p:spPr>
          <a:xfrm>
            <a:off x="755425" y="3548050"/>
            <a:ext cx="2464200" cy="1017900"/>
          </a:xfrm>
          <a:prstGeom prst="rect">
            <a:avLst/>
          </a:prstGeom>
          <a:noFill/>
          <a:ln/>
        </p:spPr>
        <p:txBody>
          <a:bodyPr wrap="square" lIns="0" tIns="0" rIns="0" bIns="0" rtlCol="0" anchor="t"/>
          <a:lstStyle/>
          <a:p>
            <a:pPr algn="ctr" indent="0" marL="0">
              <a:lnSpc>
                <a:spcPct val="100000"/>
              </a:lnSpc>
              <a:buNone/>
            </a:pPr>
            <a:r>
              <a:rPr lang="en-US" sz="1001" b="1" dirty="0">
                <a:solidFill>
                  <a:srgbClr val="000000"/>
                </a:solidFill>
                <a:latin typeface="Arial" pitchFamily="34" charset="0"/>
                <a:ea typeface="Arial" pitchFamily="34" charset="-122"/>
                <a:cs typeface="Arial" pitchFamily="34" charset="-120"/>
              </a:rPr>
              <a:t>A helping hand in the library
</a:t>
            </a:r>
            <a:pPr algn="ctr" indent="0" marL="0">
              <a:lnSpc>
                <a:spcPct val="100000"/>
              </a:lnSpc>
              <a:buNone/>
            </a:pPr>
            <a:r>
              <a:rPr lang="en-US" sz="100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1" dirty="0">
                <a:solidFill>
                  <a:srgbClr val="000000"/>
                </a:solidFill>
                <a:latin typeface="Arial" pitchFamily="34" charset="0"/>
                <a:ea typeface="Arial" pitchFamily="34" charset="-122"/>
                <a:cs typeface="Arial" pitchFamily="34" charset="-120"/>
              </a:rPr>
              <a:t>After lessons, a small volunteer team helps the school library. Students sort books, arrange shelves, and cover old textbooks with care. They also make clear labels, so younger pupils can find the right section faster during class projects.
</a:t>
            </a:r>
            <a:endParaRPr lang="en-US" sz="1001" dirty="0"/>
          </a:p>
        </p:txBody>
      </p:sp>
      <p:sp>
        <p:nvSpPr>
          <p:cNvPr id="12" name="Text 3"/>
          <p:cNvSpPr txBox="1"/>
          <p:nvPr/>
        </p:nvSpPr>
        <p:spPr>
          <a:xfrm>
            <a:off x="3339950" y="3548050"/>
            <a:ext cx="2464200" cy="1017900"/>
          </a:xfrm>
          <a:prstGeom prst="rect">
            <a:avLst/>
          </a:prstGeom>
          <a:noFill/>
          <a:ln/>
        </p:spPr>
        <p:txBody>
          <a:bodyPr wrap="square" lIns="0" tIns="0" rIns="0" bIns="0" rtlCol="0" anchor="t"/>
          <a:lstStyle/>
          <a:p>
            <a:pPr algn="ctr" indent="0" marL="0">
              <a:lnSpc>
                <a:spcPct val="100000"/>
              </a:lnSpc>
              <a:buNone/>
            </a:pPr>
            <a:r>
              <a:rPr lang="en-US" sz="960" b="1" dirty="0">
                <a:solidFill>
                  <a:srgbClr val="000000"/>
                </a:solidFill>
                <a:latin typeface="Arial" pitchFamily="34" charset="0"/>
                <a:ea typeface="Arial" pitchFamily="34" charset="-122"/>
                <a:cs typeface="Arial" pitchFamily="34" charset="-120"/>
              </a:rPr>
              <a:t>Charity day at school
</a:t>
            </a:r>
            <a:pPr algn="ctr" indent="0" marL="0">
              <a:lnSpc>
                <a:spcPct val="100000"/>
              </a:lnSpc>
              <a:buNone/>
            </a:pPr>
            <a:r>
              <a:rPr lang="en-US" sz="960"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960" dirty="0">
                <a:solidFill>
                  <a:srgbClr val="000000"/>
                </a:solidFill>
                <a:latin typeface="Arial" pitchFamily="34" charset="0"/>
                <a:ea typeface="Arial" pitchFamily="34" charset="-122"/>
                <a:cs typeface="Arial" pitchFamily="34" charset="-120"/>
              </a:rPr>
              <a:t>On charity day, students wear simple badges or T-shirts and collect notebooks, pencils, and warm clothes for children. The classroom becomes a volunteer space, where everyone works together and understands that even small donations can be important.
</a:t>
            </a:r>
            <a:endParaRPr lang="en-US" sz="960" dirty="0"/>
          </a:p>
        </p:txBody>
      </p:sp>
      <p:sp>
        <p:nvSpPr>
          <p:cNvPr id="13" name="Text 4"/>
          <p:cNvSpPr txBox="1"/>
          <p:nvPr/>
        </p:nvSpPr>
        <p:spPr>
          <a:xfrm>
            <a:off x="5924475" y="3548050"/>
            <a:ext cx="2464200" cy="1017900"/>
          </a:xfrm>
          <a:prstGeom prst="rect">
            <a:avLst/>
          </a:prstGeom>
          <a:noFill/>
          <a:ln/>
        </p:spPr>
        <p:txBody>
          <a:bodyPr wrap="square" lIns="0" tIns="0" rIns="0" bIns="0" rtlCol="0" anchor="t"/>
          <a:lstStyle/>
          <a:p>
            <a:pPr algn="ctr" indent="0" marL="0">
              <a:lnSpc>
                <a:spcPct val="100000"/>
              </a:lnSpc>
              <a:buNone/>
            </a:pPr>
            <a:r>
              <a:rPr lang="en-US" sz="1001" b="1" dirty="0">
                <a:solidFill>
                  <a:srgbClr val="000000"/>
                </a:solidFill>
                <a:latin typeface="Arial" pitchFamily="34" charset="0"/>
                <a:ea typeface="Arial" pitchFamily="34" charset="-122"/>
                <a:cs typeface="Arial" pitchFamily="34" charset="-120"/>
              </a:rPr>
              <a:t>Cleaning and greeting at school
</a:t>
            </a:r>
            <a:pPr algn="ctr" indent="0" marL="0">
              <a:lnSpc>
                <a:spcPct val="100000"/>
              </a:lnSpc>
              <a:buNone/>
            </a:pPr>
            <a:r>
              <a:rPr lang="en-US" sz="100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001" dirty="0">
                <a:solidFill>
                  <a:srgbClr val="000000"/>
                </a:solidFill>
                <a:latin typeface="Arial" pitchFamily="34" charset="0"/>
                <a:ea typeface="Arial" pitchFamily="34" charset="-122"/>
                <a:cs typeface="Arial" pitchFamily="34" charset="-120"/>
              </a:rPr>
              <a:t>Some groups clean the school yard, while others make greeting cards for elderly people or prepare items for a local charity event. These activities turn an ordinary school day into a meaningful community service experience.
</a:t>
            </a:r>
            <a:endParaRPr lang="en-US" sz="100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72000" y="1975818"/>
            <a:ext cx="4166100" cy="1660313"/>
          </a:xfrm>
          <a:prstGeom prst="rect">
            <a:avLst/>
          </a:prstGeom>
        </p:spPr>
      </p:pic>
      <p:sp>
        <p:nvSpPr>
          <p:cNvPr id="6" name="Text 0"/>
          <p:cNvSpPr txBox="1"/>
          <p:nvPr/>
        </p:nvSpPr>
        <p:spPr>
          <a:xfrm>
            <a:off x="369100" y="402675"/>
            <a:ext cx="8369100" cy="660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Types of volunteer work: a quick comparison
</a:t>
            </a:r>
            <a:endParaRPr lang="en-US" sz="2800" dirty="0"/>
          </a:p>
        </p:txBody>
      </p:sp>
      <p:sp>
        <p:nvSpPr>
          <p:cNvPr id="7" name="Text 1"/>
          <p:cNvSpPr txBox="1"/>
          <p:nvPr/>
        </p:nvSpPr>
        <p:spPr>
          <a:xfrm>
            <a:off x="369100" y="1354878"/>
            <a:ext cx="3744600" cy="1445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Four common types of volunteering differ in tasks, but all help the community.
</a:t>
            </a:r>
            <a:endParaRPr lang="en-US" sz="1400" dirty="0"/>
          </a:p>
        </p:txBody>
      </p:sp>
      <p:sp>
        <p:nvSpPr>
          <p:cNvPr id="8"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6</a:t>
            </a:r>
            <a:endParaRPr lang="en-US" sz="1600" dirty="0"/>
          </a:p>
        </p:txBody>
      </p:sp>
      <p:sp>
        <p:nvSpPr>
          <p:cNvPr id="9" name="Text 3"/>
          <p:cNvSpPr txBox="1"/>
          <p:nvPr/>
        </p:nvSpPr>
        <p:spPr>
          <a:xfrm>
            <a:off x="369100" y="3287478"/>
            <a:ext cx="3744600" cy="1445400"/>
          </a:xfrm>
          <a:prstGeom prst="rect">
            <a:avLst/>
          </a:prstGeom>
          <a:noFill/>
          <a:ln/>
        </p:spPr>
        <p:txBody>
          <a:bodyPr wrap="square" lIns="0" tIns="0" rIns="0" bIns="0" rtlCol="0" anchor="t"/>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Each type has its own focus, but all of them are useful and teach practical skills.
</a:t>
            </a:r>
            <a:endParaRPr lang="en-US" sz="1400" dirty="0"/>
          </a:p>
        </p:txBody>
      </p:sp>
      <p:sp>
        <p:nvSpPr>
          <p:cNvPr id="10" name="Text 4"/>
          <p:cNvSpPr txBox="1"/>
          <p:nvPr/>
        </p:nvSpPr>
        <p:spPr>
          <a:xfrm>
            <a:off x="4572000" y="4558500"/>
            <a:ext cx="37266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Учебное обобщение по теме волонтёрства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007" y="1358900"/>
            <a:ext cx="8363285" cy="3139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9100" y="402675"/>
            <a:ext cx="8369100" cy="498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How a volunteer action is organized
</a:t>
            </a:r>
            <a:endParaRPr lang="en-US" sz="2800" dirty="0"/>
          </a:p>
        </p:txBody>
      </p:sp>
      <p:sp>
        <p:nvSpPr>
          <p:cNvPr id="6"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7</a:t>
            </a:r>
            <a:endParaRPr lang="en-US" sz="1600" dirty="0"/>
          </a:p>
        </p:txBody>
      </p:sp>
      <p:sp>
        <p:nvSpPr>
          <p:cNvPr id="7" name="Text 2"/>
          <p:cNvSpPr txBox="1"/>
          <p:nvPr/>
        </p:nvSpPr>
        <p:spPr>
          <a:xfrm>
            <a:off x="369100" y="945150"/>
            <a:ext cx="83691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Step-by-step scheme of a planned volunteer activity
</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8</a:t>
            </a:r>
            <a:endParaRPr lang="en-US" sz="1600" dirty="0"/>
          </a:p>
        </p:txBody>
      </p:sp>
      <p:sp>
        <p:nvSpPr>
          <p:cNvPr id="5"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8</a:t>
            </a:r>
            <a:endParaRPr lang="en-US" sz="1600" dirty="0"/>
          </a:p>
        </p:txBody>
      </p:sp>
      <p:sp>
        <p:nvSpPr>
          <p:cNvPr id="6" name="Text 2"/>
          <p:cNvSpPr txBox="1"/>
          <p:nvPr/>
        </p:nvSpPr>
        <p:spPr>
          <a:xfrm>
            <a:off x="649400" y="1660200"/>
            <a:ext cx="1953000" cy="1316100"/>
          </a:xfrm>
          <a:prstGeom prst="rect">
            <a:avLst/>
          </a:prstGeom>
          <a:noFill/>
          <a:ln/>
        </p:spPr>
        <p:txBody>
          <a:bodyPr wrap="square" lIns="0" tIns="0" rIns="0" bIns="0" rtlCol="0" anchor="ctr"/>
          <a:lstStyle/>
          <a:p>
            <a:pPr algn="ctr" indent="0" marL="0">
              <a:lnSpc>
                <a:spcPct val="100000"/>
              </a:lnSpc>
              <a:buNone/>
            </a:pPr>
            <a:r>
              <a:rPr lang="en-US" sz="9000" b="1" dirty="0">
                <a:solidFill>
                  <a:srgbClr val="000000"/>
                </a:solidFill>
                <a:latin typeface="Arial" pitchFamily="34" charset="0"/>
                <a:ea typeface="Arial" pitchFamily="34" charset="-122"/>
                <a:cs typeface="Arial" pitchFamily="34" charset="-120"/>
              </a:rPr>
              <a:t>5
</a:t>
            </a:r>
            <a:endParaRPr lang="en-US" sz="9000" dirty="0"/>
          </a:p>
        </p:txBody>
      </p:sp>
      <p:sp>
        <p:nvSpPr>
          <p:cNvPr id="7" name="Text 3"/>
          <p:cNvSpPr txBox="1"/>
          <p:nvPr/>
        </p:nvSpPr>
        <p:spPr>
          <a:xfrm>
            <a:off x="431150" y="3792125"/>
            <a:ext cx="2389500" cy="1016400"/>
          </a:xfrm>
          <a:prstGeom prst="rect">
            <a:avLst/>
          </a:prstGeom>
          <a:noFill/>
          <a:ln/>
        </p:spPr>
        <p:txBody>
          <a:bodyPr wrap="square" lIns="0" tIns="0" rIns="0" bIns="0" rtlCol="0" anchor="t"/>
          <a:lstStyle/>
          <a:p>
            <a:pPr algn="ctr" indent="0" marL="0">
              <a:lnSpc>
                <a:spcPct val="100000"/>
              </a:lnSpc>
              <a:buNone/>
            </a:pPr>
            <a:r>
              <a:rPr lang="en-US" sz="2000" dirty="0">
                <a:solidFill>
                  <a:srgbClr val="FFFFFF"/>
                </a:solidFill>
                <a:latin typeface="Arial" pitchFamily="34" charset="0"/>
                <a:ea typeface="Arial" pitchFamily="34" charset="-122"/>
                <a:cs typeface="Arial" pitchFamily="34" charset="-120"/>
              </a:rPr>
              <a:t>key personal skills grow when students take part in volunteer work
</a:t>
            </a:r>
            <a:endParaRPr lang="en-US" sz="2000" dirty="0"/>
          </a:p>
        </p:txBody>
      </p:sp>
      <p:sp>
        <p:nvSpPr>
          <p:cNvPr id="8" name="Text 4"/>
          <p:cNvSpPr txBox="1"/>
          <p:nvPr/>
        </p:nvSpPr>
        <p:spPr>
          <a:xfrm>
            <a:off x="4023150" y="1160500"/>
            <a:ext cx="4550100" cy="2343600"/>
          </a:xfrm>
          <a:prstGeom prst="rect">
            <a:avLst/>
          </a:prstGeom>
          <a:noFill/>
          <a:ln/>
        </p:spPr>
        <p:txBody>
          <a:bodyPr wrap="square" lIns="0" tIns="0" rIns="0" bIns="0" rtlCol="0" anchor="ctr"/>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Volunteering strengthens responsibility, teamwork, communication, punctuality, and attention to detail. These habits are useful at school, in group projects, and in everyday life.
</a:t>
            </a:r>
            <a:endParaRPr lang="en-US" sz="1400" dirty="0"/>
          </a:p>
        </p:txBody>
      </p:sp>
      <p:sp>
        <p:nvSpPr>
          <p:cNvPr id="9" name="Text 5"/>
          <p:cNvSpPr txBox="1"/>
          <p:nvPr/>
        </p:nvSpPr>
        <p:spPr>
          <a:xfrm>
            <a:off x="4023150" y="3797425"/>
            <a:ext cx="4550100" cy="498300"/>
          </a:xfrm>
          <a:prstGeom prst="rect">
            <a:avLst/>
          </a:prstGeom>
          <a:noFill/>
          <a:ln/>
        </p:spPr>
        <p:txBody>
          <a:bodyPr wrap="square" lIns="0" tIns="0" rIns="0" bIns="0" rtlCol="0" anchor="ctr"/>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Учебная тема «Volunteer Work»
</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2700" y="915181"/>
            <a:ext cx="3733800" cy="3348038"/>
          </a:xfrm>
          <a:prstGeom prst="rect">
            <a:avLst/>
          </a:prstGeom>
        </p:spPr>
      </p:pic>
      <p:sp>
        <p:nvSpPr>
          <p:cNvPr id="4" name="Text 0"/>
          <p:cNvSpPr txBox="1"/>
          <p:nvPr/>
        </p:nvSpPr>
        <p:spPr>
          <a:xfrm>
            <a:off x="369100" y="402675"/>
            <a:ext cx="3928800" cy="1445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What makes a successful volunteer team
</a:t>
            </a:r>
            <a:endParaRPr lang="en-US" sz="2800" dirty="0"/>
          </a:p>
        </p:txBody>
      </p:sp>
      <p:sp>
        <p:nvSpPr>
          <p:cNvPr id="5" name="Text 1"/>
          <p:cNvSpPr txBox="1"/>
          <p:nvPr/>
        </p:nvSpPr>
        <p:spPr>
          <a:xfrm>
            <a:off x="369100" y="1958901"/>
            <a:ext cx="3928800" cy="1260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Good teams work smoothly when everyone listens, follows instructions, and respects others during the task.
</a:t>
            </a:r>
            <a:endParaRPr lang="en-US" sz="1400" dirty="0"/>
          </a:p>
        </p:txBody>
      </p:sp>
      <p:sp>
        <p:nvSpPr>
          <p:cNvPr id="6"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9</a:t>
            </a:r>
            <a:endParaRPr lang="en-US" sz="1600" dirty="0"/>
          </a:p>
        </p:txBody>
      </p:sp>
      <p:sp>
        <p:nvSpPr>
          <p:cNvPr id="7" name="Text 3"/>
          <p:cNvSpPr txBox="1"/>
          <p:nvPr/>
        </p:nvSpPr>
        <p:spPr>
          <a:xfrm>
            <a:off x="369100" y="3330325"/>
            <a:ext cx="3928800" cy="122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Responsibility and cooperation matter most because volunteer work succeeds only when people can rely on one another.
</a:t>
            </a:r>
            <a:endParaRPr lang="en-US" sz="1400" dirty="0"/>
          </a:p>
        </p:txBody>
      </p:sp>
      <p:sp>
        <p:nvSpPr>
          <p:cNvPr id="8" name="Text 4"/>
          <p:cNvSpPr txBox="1"/>
          <p:nvPr/>
        </p:nvSpPr>
        <p:spPr>
          <a:xfrm>
            <a:off x="369100" y="4669350"/>
            <a:ext cx="39288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Учебная схема по теме командной работы
</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72708" y="0"/>
            <a:ext cx="4570884"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sp>
        <p:nvSpPr>
          <p:cNvPr id="10" name="Text 0"/>
          <p:cNvSpPr txBox="1"/>
          <p:nvPr/>
        </p:nvSpPr>
        <p:spPr>
          <a:xfrm>
            <a:off x="369100" y="402675"/>
            <a:ext cx="4049400" cy="1391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Safety rules during volunteer work
</a:t>
            </a:r>
            <a:endParaRPr lang="en-US" sz="2800" dirty="0"/>
          </a:p>
        </p:txBody>
      </p:sp>
      <p:sp>
        <p:nvSpPr>
          <p:cNvPr id="11"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10</a:t>
            </a:r>
            <a:endParaRPr lang="en-US" sz="1600" dirty="0"/>
          </a:p>
        </p:txBody>
      </p:sp>
      <p:sp>
        <p:nvSpPr>
          <p:cNvPr id="12" name="Text 2"/>
          <p:cNvSpPr txBox="1"/>
          <p:nvPr/>
        </p:nvSpPr>
        <p:spPr>
          <a:xfrm>
            <a:off x="1314454" y="1936400"/>
            <a:ext cx="2482200" cy="9345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Stay with adults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Volunteer activities should always have adult supervision. Teachers or group leaders explain the plan, answer questions, and help students stay safe during the whole event.
</a:t>
            </a:r>
            <a:endParaRPr lang="en-US" sz="1100" dirty="0"/>
          </a:p>
        </p:txBody>
      </p:sp>
      <p:sp>
        <p:nvSpPr>
          <p:cNvPr id="13" name="Text 3"/>
          <p:cNvSpPr txBox="1"/>
          <p:nvPr/>
        </p:nvSpPr>
        <p:spPr>
          <a:xfrm>
            <a:off x="1314454" y="3019300"/>
            <a:ext cx="2482200" cy="9345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Follow the group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Volunteers should not go away alone or leave the team without permission. Staying together helps everyone react quickly and avoid confusion in busy places.
</a:t>
            </a:r>
            <a:endParaRPr lang="en-US" sz="1100" dirty="0"/>
          </a:p>
        </p:txBody>
      </p:sp>
      <p:sp>
        <p:nvSpPr>
          <p:cNvPr id="14" name="Text 4"/>
          <p:cNvSpPr txBox="1"/>
          <p:nvPr/>
        </p:nvSpPr>
        <p:spPr>
          <a:xfrm>
            <a:off x="1314454" y="4102200"/>
            <a:ext cx="2482200" cy="9345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Handle only safe items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Do not pick up sharp, broken, or unknown objects. If something looks dangerous, ask an adult for help and wait for clear instructions before moving on.
</a:t>
            </a:r>
            <a:endParaRPr lang="en-US" sz="1100" dirty="0"/>
          </a:p>
        </p:txBody>
      </p:sp>
      <p:sp>
        <p:nvSpPr>
          <p:cNvPr id="15" name="Text 5"/>
          <p:cNvSpPr txBox="1"/>
          <p:nvPr/>
        </p:nvSpPr>
        <p:spPr>
          <a:xfrm>
            <a:off x="4822500" y="3019300"/>
            <a:ext cx="2247600" cy="9345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Use protective items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Wear gloves when needed and keep the area clean while working. Simple protection helps students collect litter, sort materials, and protect their hands from dirt.
</a:t>
            </a:r>
            <a:endParaRPr lang="en-US" sz="1100" dirty="0"/>
          </a:p>
        </p:txBody>
      </p:sp>
      <p:sp>
        <p:nvSpPr>
          <p:cNvPr id="16" name="Text 6"/>
          <p:cNvSpPr txBox="1"/>
          <p:nvPr/>
        </p:nvSpPr>
        <p:spPr>
          <a:xfrm>
            <a:off x="4822500" y="4102200"/>
            <a:ext cx="3159600" cy="934500"/>
          </a:xfrm>
          <a:prstGeom prst="rect">
            <a:avLst/>
          </a:prstGeom>
          <a:noFill/>
          <a:ln/>
        </p:spPr>
        <p:txBody>
          <a:bodyPr wrap="square" lIns="0" tIns="0" rIns="0" bIns="0" rtlCol="0" anchor="t"/>
          <a:lstStyle/>
          <a:p>
            <a:pPr algn="l" indent="0" marL="0">
              <a:lnSpc>
                <a:spcPct val="100000"/>
              </a:lnSpc>
              <a:buNone/>
            </a:pPr>
            <a:r>
              <a:rPr lang="en-US" sz="1100" b="1" dirty="0">
                <a:solidFill>
                  <a:srgbClr val="000000"/>
                </a:solidFill>
                <a:latin typeface="Arial" pitchFamily="34" charset="0"/>
                <a:ea typeface="Arial" pitchFamily="34" charset="-122"/>
                <a:cs typeface="Arial" pitchFamily="34" charset="-120"/>
              </a:rPr>
              <a:t>Respect the rules
</a:t>
            </a:r>
            <a:pPr algn="l" indent="0" marL="0">
              <a:lnSpc>
                <a:spcPct val="100000"/>
              </a:lnSpc>
              <a:buNone/>
            </a:pPr>
            <a:r>
              <a:rPr lang="en-US" sz="1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900" dirty="0">
                <a:solidFill>
                  <a:srgbClr val="000000"/>
                </a:solidFill>
                <a:latin typeface="Arial" pitchFamily="34" charset="0"/>
                <a:ea typeface="Arial" pitchFamily="34" charset="-122"/>
                <a:cs typeface="Arial" pitchFamily="34" charset="-120"/>
              </a:rPr>
              <a:t>Listen carefully, keep a calm voice, and follow safety rules from start to finish. These habits make the activity safe, organized, and successful for everyone.
</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Volunteer work and caring for nature
</a:t>
            </a:r>
            <a:endParaRPr lang="en-US" sz="2800" dirty="0"/>
          </a:p>
        </p:txBody>
      </p:sp>
      <p:sp>
        <p:nvSpPr>
          <p:cNvPr id="9"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000000"/>
                </a:solidFill>
                <a:latin typeface="Arial" pitchFamily="34" charset="0"/>
                <a:ea typeface="Arial" pitchFamily="34" charset="-122"/>
                <a:cs typeface="Arial" pitchFamily="34" charset="-120"/>
              </a:rPr>
              <a:t>11</a:t>
            </a:r>
            <a:endParaRPr lang="en-US" sz="1600" dirty="0"/>
          </a:p>
        </p:txBody>
      </p:sp>
      <p:sp>
        <p:nvSpPr>
          <p:cNvPr id="10" name="Text 2"/>
          <p:cNvSpPr txBox="1"/>
          <p:nvPr/>
        </p:nvSpPr>
        <p:spPr>
          <a:xfrm>
            <a:off x="634750" y="996700"/>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Чистота вокруг нас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Environmental volunteering starts with simple actions: picking up litter, sorting waste, and keeping schoolyards or parks tidy. Even a short clean-up makes the area safer, neater, and more pleasant for everyone.
</a:t>
            </a:r>
            <a:endParaRPr lang="en-US" sz="1300" dirty="0"/>
          </a:p>
        </p:txBody>
      </p:sp>
      <p:sp>
        <p:nvSpPr>
          <p:cNvPr id="11" name="Text 3"/>
          <p:cNvSpPr txBox="1"/>
          <p:nvPr/>
        </p:nvSpPr>
        <p:spPr>
          <a:xfrm>
            <a:off x="634750" y="2201675"/>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Помощь деревьям и зелёным зонам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Volunteers plant trees, water young plants, and protect flowerbeds and lawns from damage. These tasks support green spaces in neighborhoods, near schools, along streets, and in public parks.
</a:t>
            </a:r>
            <a:endParaRPr lang="en-US" sz="1300" dirty="0"/>
          </a:p>
        </p:txBody>
      </p:sp>
      <p:sp>
        <p:nvSpPr>
          <p:cNvPr id="12" name="Text 4"/>
          <p:cNvSpPr txBox="1"/>
          <p:nvPr/>
        </p:nvSpPr>
        <p:spPr>
          <a:xfrm>
            <a:off x="634750" y="3406650"/>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Экономия ресурсов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Saving water and using recycling correctly are also part of caring for nature. Such habits show responsibility and help reduce waste, pollution, and unnecessary loss of useful materials.
</a:t>
            </a:r>
            <a:endParaRPr lang="en-US" sz="1300" dirty="0"/>
          </a:p>
        </p:txBody>
      </p:sp>
      <p:sp>
        <p:nvSpPr>
          <p:cNvPr id="13" name="Text 5"/>
          <p:cNvSpPr txBox="1"/>
          <p:nvPr/>
        </p:nvSpPr>
        <p:spPr>
          <a:xfrm>
            <a:off x="5053400" y="996700"/>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Полезная лексика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For this topic, students can use words like environment, recycling, litter, waste, trees, clean-up, and protect nature. These expressions help describe real actions clearly in English.
</a:t>
            </a:r>
            <a:endParaRPr lang="en-US" sz="1300" dirty="0"/>
          </a:p>
        </p:txBody>
      </p:sp>
      <p:sp>
        <p:nvSpPr>
          <p:cNvPr id="14" name="Text 6"/>
          <p:cNvSpPr txBox="1"/>
          <p:nvPr/>
        </p:nvSpPr>
        <p:spPr>
          <a:xfrm>
            <a:off x="5053400" y="2201675"/>
            <a:ext cx="3760500" cy="1068900"/>
          </a:xfrm>
          <a:prstGeom prst="rect">
            <a:avLst/>
          </a:prstGeom>
          <a:noFill/>
          <a:ln/>
        </p:spPr>
        <p:txBody>
          <a:bodyPr wrap="square" lIns="0" tIns="0" rIns="0" bIns="0" rtlCol="0" anchor="t"/>
          <a:lstStyle/>
          <a:p>
            <a:pPr algn="l" indent="0" marL="0">
              <a:lnSpc>
                <a:spcPct val="100000"/>
              </a:lnSpc>
              <a:buNone/>
            </a:pPr>
            <a:r>
              <a:rPr lang="en-US" sz="1300" b="1" dirty="0">
                <a:solidFill>
                  <a:srgbClr val="000000"/>
                </a:solidFill>
                <a:latin typeface="Arial" pitchFamily="34" charset="0"/>
                <a:ea typeface="Arial" pitchFamily="34" charset="-122"/>
                <a:cs typeface="Arial" pitchFamily="34" charset="-120"/>
              </a:rPr>
              <a:t>Небольшие шаги дают результат
</a:t>
            </a:r>
            <a:pPr algn="l" indent="0" marL="0">
              <a:lnSpc>
                <a:spcPct val="100000"/>
              </a:lnSpc>
              <a:buNone/>
            </a:pPr>
            <a:r>
              <a:rPr lang="en-US" sz="300" dirty="0">
                <a:solidFill>
                  <a:srgbClr val="000000"/>
                </a:solidFill>
                <a:latin typeface="Arial" pitchFamily="34" charset="0"/>
                <a:ea typeface="Arial" pitchFamily="34" charset="-122"/>
                <a:cs typeface="Arial" pitchFamily="34" charset="-120"/>
              </a:rPr>
              <a:t>
</a:t>
            </a:r>
            <a:pPr algn="l" indent="0" marL="0">
              <a:lnSpc>
                <a:spcPct val="100000"/>
              </a:lnSpc>
              <a:buNone/>
            </a:pPr>
            <a:r>
              <a:rPr lang="en-US" sz="1100" dirty="0">
                <a:solidFill>
                  <a:srgbClr val="000000"/>
                </a:solidFill>
                <a:latin typeface="Arial" pitchFamily="34" charset="0"/>
                <a:ea typeface="Arial" pitchFamily="34" charset="-122"/>
                <a:cs typeface="Arial" pitchFamily="34" charset="-120"/>
              </a:rPr>
              <a:t>When people repeat small eco-friendly actions regularly, the change becomes visible. Local streets, riversides, and school grounds become cleaner, and the community sees a real benefit.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572000" y="2105049"/>
            <a:ext cx="4392900" cy="140185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26375" y="402675"/>
            <a:ext cx="8438400" cy="660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A month of good deeds: example volunteer log
</a:t>
            </a:r>
            <a:endParaRPr lang="en-US" sz="2800" dirty="0"/>
          </a:p>
        </p:txBody>
      </p:sp>
      <p:sp>
        <p:nvSpPr>
          <p:cNvPr id="8" name="Text 1"/>
          <p:cNvSpPr txBox="1"/>
          <p:nvPr/>
        </p:nvSpPr>
        <p:spPr>
          <a:xfrm>
            <a:off x="526375" y="1354877"/>
            <a:ext cx="3600300" cy="14454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This simple log shows how volunteer actions can be recorded in English. Each entry has a date, a task, a place, and a visible result.
</a:t>
            </a:r>
            <a:endParaRPr lang="en-US" sz="1400" dirty="0"/>
          </a:p>
        </p:txBody>
      </p:sp>
      <p:sp>
        <p:nvSpPr>
          <p:cNvPr id="9"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12</a:t>
            </a:r>
            <a:endParaRPr lang="en-US" sz="1600" dirty="0"/>
          </a:p>
        </p:txBody>
      </p:sp>
      <p:sp>
        <p:nvSpPr>
          <p:cNvPr id="10" name="Text 3"/>
          <p:cNvSpPr txBox="1"/>
          <p:nvPr/>
        </p:nvSpPr>
        <p:spPr>
          <a:xfrm>
            <a:off x="526375" y="3287475"/>
            <a:ext cx="3600300" cy="14454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Volunteer work can happen many times in one month, and each action gives a clear, practical result.
</a:t>
            </a:r>
            <a:endParaRPr lang="en-US" sz="1400" dirty="0"/>
          </a:p>
        </p:txBody>
      </p:sp>
      <p:sp>
        <p:nvSpPr>
          <p:cNvPr id="11" name="Text 4"/>
          <p:cNvSpPr txBox="1"/>
          <p:nvPr/>
        </p:nvSpPr>
        <p:spPr>
          <a:xfrm>
            <a:off x="4572000" y="4558500"/>
            <a:ext cx="37266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Учебный пример для урока английского языка, 9 класс
</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147156" y="1571326"/>
            <a:ext cx="348862" cy="3987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5636656" y="1571326"/>
            <a:ext cx="348862" cy="3987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3660772" y="3270876"/>
            <a:ext cx="348862" cy="3987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123067" y="3270876"/>
            <a:ext cx="348862" cy="398700"/>
          </a:xfrm>
          <a:prstGeom prst="rect">
            <a:avLst/>
          </a:prstGeom>
        </p:spPr>
      </p:pic>
      <p:sp>
        <p:nvSpPr>
          <p:cNvPr id="11" name="Text 0"/>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Volunteers at city events
</a:t>
            </a:r>
            <a:endParaRPr lang="en-US" sz="2800" dirty="0"/>
          </a:p>
        </p:txBody>
      </p:sp>
      <p:sp>
        <p:nvSpPr>
          <p:cNvPr id="12"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13</a:t>
            </a:r>
            <a:endParaRPr lang="en-US" sz="1600" dirty="0"/>
          </a:p>
        </p:txBody>
      </p:sp>
      <p:sp>
        <p:nvSpPr>
          <p:cNvPr id="13" name="Text 2"/>
          <p:cNvSpPr txBox="1"/>
          <p:nvPr/>
        </p:nvSpPr>
        <p:spPr>
          <a:xfrm>
            <a:off x="330200" y="1477575"/>
            <a:ext cx="2576100" cy="1613400"/>
          </a:xfrm>
          <a:prstGeom prst="rect">
            <a:avLst/>
          </a:prstGeom>
          <a:noFill/>
          <a:ln/>
        </p:spPr>
        <p:txBody>
          <a:bodyPr wrap="square" lIns="0" tIns="0" rIns="0" bIns="0" rtlCol="0" anchor="t"/>
          <a:lstStyle/>
          <a:p>
            <a:pPr algn="r" indent="0" marL="0">
              <a:lnSpc>
                <a:spcPct val="100000"/>
              </a:lnSpc>
              <a:buNone/>
            </a:pPr>
            <a:r>
              <a:rPr lang="en-US" sz="1400" b="1" dirty="0">
                <a:solidFill>
                  <a:srgbClr val="FFFFFF"/>
                </a:solidFill>
                <a:latin typeface="Arial" pitchFamily="34" charset="0"/>
                <a:ea typeface="Arial" pitchFamily="34" charset="-122"/>
                <a:cs typeface="Arial" pitchFamily="34" charset="-120"/>
              </a:rPr>
              <a:t>Встреча гостей
</a:t>
            </a:r>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Volunteers welcome visitors, answer simple questions, and help people feel comfortable at sports games, concerts, and festivals. Polite words and a calm voice are especially important.
</a:t>
            </a:r>
            <a:endParaRPr lang="en-US" sz="1400" dirty="0"/>
          </a:p>
        </p:txBody>
      </p:sp>
      <p:sp>
        <p:nvSpPr>
          <p:cNvPr id="14" name="Text 3"/>
          <p:cNvSpPr txBox="1"/>
          <p:nvPr/>
        </p:nvSpPr>
        <p:spPr>
          <a:xfrm>
            <a:off x="6237800" y="1477575"/>
            <a:ext cx="2576100" cy="16134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Показать дорогу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At large events, volunteers guide guests to entrances, seats, information points, and exits. This work trains clear communication and helps visitors move around without confusion.
</a:t>
            </a:r>
            <a:endParaRPr lang="en-US" sz="1400" dirty="0"/>
          </a:p>
        </p:txBody>
      </p:sp>
      <p:sp>
        <p:nvSpPr>
          <p:cNvPr id="15" name="Text 4"/>
          <p:cNvSpPr txBox="1"/>
          <p:nvPr/>
        </p:nvSpPr>
        <p:spPr>
          <a:xfrm>
            <a:off x="843816" y="3177125"/>
            <a:ext cx="2576100" cy="1613400"/>
          </a:xfrm>
          <a:prstGeom prst="rect">
            <a:avLst/>
          </a:prstGeom>
          <a:noFill/>
          <a:ln/>
        </p:spPr>
        <p:txBody>
          <a:bodyPr wrap="square" lIns="0" tIns="0" rIns="0" bIns="0" rtlCol="0" anchor="t"/>
          <a:lstStyle/>
          <a:p>
            <a:pPr algn="r" indent="0" marL="0">
              <a:lnSpc>
                <a:spcPct val="100000"/>
              </a:lnSpc>
              <a:buNone/>
            </a:pPr>
            <a:r>
              <a:rPr lang="en-US" sz="1400" b="1" dirty="0">
                <a:solidFill>
                  <a:srgbClr val="FFFFFF"/>
                </a:solidFill>
                <a:latin typeface="Arial" pitchFamily="34" charset="0"/>
                <a:ea typeface="Arial" pitchFamily="34" charset="-122"/>
                <a:cs typeface="Arial" pitchFamily="34" charset="-120"/>
              </a:rPr>
              <a:t>Порядок и организация
</a:t>
            </a:r>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r" indent="0" marL="0">
              <a:lnSpc>
                <a:spcPct val="100000"/>
              </a:lnSpc>
              <a:buNone/>
            </a:pPr>
            <a:r>
              <a:rPr lang="en-US" sz="1400" dirty="0">
                <a:solidFill>
                  <a:srgbClr val="FFFFFF"/>
                </a:solidFill>
                <a:latin typeface="Arial" pitchFamily="34" charset="0"/>
                <a:ea typeface="Arial" pitchFamily="34" charset="-122"/>
                <a:cs typeface="Arial" pitchFamily="34" charset="-120"/>
              </a:rPr>
              <a:t>Helpers keep lines organized, remind people about rules, and support the event staff. Such tasks require attention, quick reactions, and the ability to work as a team.
</a:t>
            </a:r>
            <a:endParaRPr lang="en-US" sz="1400" dirty="0"/>
          </a:p>
        </p:txBody>
      </p:sp>
      <p:sp>
        <p:nvSpPr>
          <p:cNvPr id="16" name="Text 5"/>
          <p:cNvSpPr txBox="1"/>
          <p:nvPr/>
        </p:nvSpPr>
        <p:spPr>
          <a:xfrm>
            <a:off x="5724210" y="3177125"/>
            <a:ext cx="2576100" cy="1613400"/>
          </a:xfrm>
          <a:prstGeom prst="rect">
            <a:avLst/>
          </a:prstGeom>
          <a:noFill/>
          <a:ln/>
        </p:spPr>
        <p:txBody>
          <a:bodyPr wrap="square" lIns="0" tIns="0" rIns="0" bIns="0" rtlCol="0" anchor="t"/>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Ответы на вопросы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Volunteers often explain where to go, what time something starts, and who can help next. Useful English phrases include welcome guests, show the way, and guide visitors.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2700" y="915181"/>
            <a:ext cx="3733800" cy="3348038"/>
          </a:xfrm>
          <a:prstGeom prst="rect">
            <a:avLst/>
          </a:prstGeom>
        </p:spPr>
      </p:pic>
      <p:sp>
        <p:nvSpPr>
          <p:cNvPr id="4" name="Text 0"/>
          <p:cNvSpPr txBox="1"/>
          <p:nvPr/>
        </p:nvSpPr>
        <p:spPr>
          <a:xfrm>
            <a:off x="369100" y="402675"/>
            <a:ext cx="3928800" cy="1445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How much time volunteering can take
</a:t>
            </a:r>
            <a:endParaRPr lang="en-US" sz="2800" dirty="0"/>
          </a:p>
        </p:txBody>
      </p:sp>
      <p:sp>
        <p:nvSpPr>
          <p:cNvPr id="5" name="Text 1"/>
          <p:cNvSpPr txBox="1"/>
          <p:nvPr/>
        </p:nvSpPr>
        <p:spPr>
          <a:xfrm>
            <a:off x="369100" y="1958901"/>
            <a:ext cx="3928800" cy="1260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Short volunteer sessions are useful when they are regular and well planned. Even a small amount of time can support a school, event, or neighborhood project.
</a:t>
            </a:r>
            <a:endParaRPr lang="en-US" sz="1400" dirty="0"/>
          </a:p>
        </p:txBody>
      </p:sp>
      <p:sp>
        <p:nvSpPr>
          <p:cNvPr id="6"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14</a:t>
            </a:r>
            <a:endParaRPr lang="en-US" sz="1600" dirty="0"/>
          </a:p>
        </p:txBody>
      </p:sp>
      <p:sp>
        <p:nvSpPr>
          <p:cNvPr id="7" name="Text 3"/>
          <p:cNvSpPr txBox="1"/>
          <p:nvPr/>
        </p:nvSpPr>
        <p:spPr>
          <a:xfrm>
            <a:off x="369100" y="3330325"/>
            <a:ext cx="3928800" cy="122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The longer the session, the greater the immediate impact, but even short help is meaningful and realistic for busy students.
</a:t>
            </a:r>
            <a:endParaRPr lang="en-US" sz="1400" dirty="0"/>
          </a:p>
        </p:txBody>
      </p:sp>
      <p:sp>
        <p:nvSpPr>
          <p:cNvPr id="8" name="Text 4"/>
          <p:cNvSpPr txBox="1"/>
          <p:nvPr/>
        </p:nvSpPr>
        <p:spPr>
          <a:xfrm>
            <a:off x="369100" y="4669350"/>
            <a:ext cx="3928800" cy="369600"/>
          </a:xfrm>
          <a:prstGeom prst="rect">
            <a:avLst/>
          </a:prstGeom>
          <a:noFill/>
          <a:ln/>
        </p:spPr>
        <p:txBody>
          <a:bodyPr wrap="square" lIns="0" tIns="0" rIns="0" bIns="0" rtlCol="0" anchor="t"/>
          <a:lstStyle/>
          <a:p>
            <a:pPr algn="l" indent="0" marL="0">
              <a:lnSpc>
                <a:spcPct val="100000"/>
              </a:lnSpc>
              <a:buNone/>
            </a:pPr>
            <a:r>
              <a:rPr lang="en-US" sz="1263" dirty="0">
                <a:solidFill>
                  <a:srgbClr val="000000"/>
                </a:solidFill>
                <a:latin typeface="Arial" pitchFamily="34" charset="0"/>
                <a:ea typeface="Arial" pitchFamily="34" charset="-122"/>
                <a:cs typeface="Arial" pitchFamily="34" charset="-120"/>
              </a:rPr>
              <a:t>Учебная схема для сравнения длительности и вклада; не является статистическим исследованием
</a:t>
            </a:r>
            <a:endParaRPr lang="en-US" sz="1263"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EEEE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921174" y="1410150"/>
            <a:ext cx="2328059" cy="2319000"/>
          </a:xfrm>
          <a:prstGeom prst="rect">
            <a:avLst/>
          </a:prstGeom>
        </p:spPr>
      </p:pic>
      <p:pic>
        <p:nvPicPr>
          <p:cNvPr id="4" name="Image 2" descr="preencoded.png">    </p:cNvPr>
          <p:cNvPicPr>
            <a:picLocks noChangeAspect="1"/>
          </p:cNvPicPr>
          <p:nvPr/>
        </p:nvPicPr>
        <p:blipFill>
          <a:blip r:embed="rId3"/>
          <a:stretch>
            <a:fillRect/>
          </a:stretch>
        </p:blipFill>
        <p:spPr>
          <a:xfrm>
            <a:off x="3407971" y="1412250"/>
            <a:ext cx="2328059" cy="2319000"/>
          </a:xfrm>
          <a:prstGeom prst="rect">
            <a:avLst/>
          </a:prstGeom>
        </p:spPr>
      </p:pic>
      <p:pic>
        <p:nvPicPr>
          <p:cNvPr id="5" name="Image 3" descr="preencoded.png">    </p:cNvPr>
          <p:cNvPicPr>
            <a:picLocks noChangeAspect="1"/>
          </p:cNvPicPr>
          <p:nvPr/>
        </p:nvPicPr>
        <p:blipFill>
          <a:blip r:embed="rId4"/>
          <a:stretch>
            <a:fillRect/>
          </a:stretch>
        </p:blipFill>
        <p:spPr>
          <a:xfrm>
            <a:off x="5894050" y="1412687"/>
            <a:ext cx="2329500" cy="2318125"/>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15</a:t>
            </a:r>
            <a:endParaRPr lang="en-US" sz="1600" dirty="0"/>
          </a:p>
        </p:txBody>
      </p:sp>
      <p:sp>
        <p:nvSpPr>
          <p:cNvPr id="8" name="Text 1"/>
          <p:cNvSpPr txBox="1"/>
          <p:nvPr/>
        </p:nvSpPr>
        <p:spPr>
          <a:xfrm>
            <a:off x="920300" y="3808975"/>
            <a:ext cx="2329500" cy="1017900"/>
          </a:xfrm>
          <a:prstGeom prst="rect">
            <a:avLst/>
          </a:prstGeom>
          <a:noFill/>
          <a:ln/>
        </p:spPr>
        <p:txBody>
          <a:bodyPr wrap="square" lIns="0" tIns="0" rIns="0" bIns="0" rtlCol="0" anchor="t"/>
          <a:lstStyle/>
          <a:p>
            <a:pPr algn="ctr" indent="0" marL="0">
              <a:lnSpc>
                <a:spcPct val="100000"/>
              </a:lnSpc>
              <a:buNone/>
            </a:pPr>
            <a:r>
              <a:rPr lang="en-US" sz="954" b="1" dirty="0">
                <a:solidFill>
                  <a:srgbClr val="FFFFFF"/>
                </a:solidFill>
                <a:latin typeface="Arial" pitchFamily="34" charset="0"/>
                <a:ea typeface="Arial" pitchFamily="34" charset="-122"/>
                <a:cs typeface="Arial" pitchFamily="34" charset="-120"/>
              </a:rPr>
              <a:t>На крупных спортивных событиях
</a:t>
            </a:r>
            <a:pPr algn="ctr" indent="0" marL="0">
              <a:lnSpc>
                <a:spcPct val="100000"/>
              </a:lnSpc>
              <a:buNone/>
            </a:pPr>
            <a:r>
              <a:rPr lang="en-US" sz="954"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54" dirty="0">
                <a:solidFill>
                  <a:srgbClr val="FFFFFF"/>
                </a:solidFill>
                <a:latin typeface="Arial" pitchFamily="34" charset="0"/>
                <a:ea typeface="Arial" pitchFamily="34" charset="-122"/>
                <a:cs typeface="Arial" pitchFamily="34" charset="-120"/>
              </a:rPr>
              <a:t>During the Sochi 2014 Winter Olympics, volunteers helped guests find places, answered questions, and supported the event schedule. Their badges and uniforms made them easy to recognize, and their work kept many small details under control.
</a:t>
            </a:r>
            <a:endParaRPr lang="en-US" sz="954" dirty="0"/>
          </a:p>
        </p:txBody>
      </p:sp>
      <p:sp>
        <p:nvSpPr>
          <p:cNvPr id="9" name="Text 2"/>
          <p:cNvSpPr txBox="1"/>
          <p:nvPr/>
        </p:nvSpPr>
        <p:spPr>
          <a:xfrm>
            <a:off x="3407250" y="3806875"/>
            <a:ext cx="2329800" cy="1017900"/>
          </a:xfrm>
          <a:prstGeom prst="rect">
            <a:avLst/>
          </a:prstGeom>
          <a:noFill/>
          <a:ln/>
        </p:spPr>
        <p:txBody>
          <a:bodyPr wrap="square" lIns="0" tIns="0" rIns="0" bIns="0" rtlCol="0" anchor="t"/>
          <a:lstStyle/>
          <a:p>
            <a:pPr algn="ctr" indent="0" marL="0">
              <a:lnSpc>
                <a:spcPct val="100000"/>
              </a:lnSpc>
              <a:buNone/>
            </a:pPr>
            <a:r>
              <a:rPr lang="en-US" sz="967" b="1" dirty="0">
                <a:solidFill>
                  <a:srgbClr val="FFFFFF"/>
                </a:solidFill>
                <a:latin typeface="Arial" pitchFamily="34" charset="0"/>
                <a:ea typeface="Arial" pitchFamily="34" charset="-122"/>
                <a:cs typeface="Arial" pitchFamily="34" charset="-120"/>
              </a:rPr>
              <a:t>На чемпионате мира по футболу
</a:t>
            </a:r>
            <a:pPr algn="ctr" indent="0" marL="0">
              <a:lnSpc>
                <a:spcPct val="100000"/>
              </a:lnSpc>
              <a:buNone/>
            </a:pPr>
            <a:r>
              <a:rPr lang="en-US" sz="967"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967" dirty="0">
                <a:solidFill>
                  <a:srgbClr val="FFFFFF"/>
                </a:solidFill>
                <a:latin typeface="Arial" pitchFamily="34" charset="0"/>
                <a:ea typeface="Arial" pitchFamily="34" charset="-122"/>
                <a:cs typeface="Arial" pitchFamily="34" charset="-120"/>
              </a:rPr>
              <a:t>At the FIFA World Cup 2018 in Russia, volunteers welcomed visitors from different countries and guided them through busy stadium areas. They used polite language, stayed organized, and solved everyday problems quickly and calmly.
</a:t>
            </a:r>
            <a:endParaRPr lang="en-US" sz="967" dirty="0"/>
          </a:p>
        </p:txBody>
      </p:sp>
      <p:sp>
        <p:nvSpPr>
          <p:cNvPr id="10" name="Text 3"/>
          <p:cNvSpPr txBox="1"/>
          <p:nvPr/>
        </p:nvSpPr>
        <p:spPr>
          <a:xfrm>
            <a:off x="5894200" y="3806875"/>
            <a:ext cx="2329500" cy="1017900"/>
          </a:xfrm>
          <a:prstGeom prst="rect">
            <a:avLst/>
          </a:prstGeom>
          <a:noFill/>
          <a:ln/>
        </p:spPr>
        <p:txBody>
          <a:bodyPr wrap="square" lIns="0" tIns="0" rIns="0" bIns="0" rtlCol="0" anchor="t"/>
          <a:lstStyle/>
          <a:p>
            <a:pPr algn="ctr" indent="0" marL="0">
              <a:lnSpc>
                <a:spcPct val="100000"/>
              </a:lnSpc>
              <a:buNone/>
            </a:pPr>
            <a:r>
              <a:rPr lang="en-US" sz="1001" b="1" dirty="0">
                <a:solidFill>
                  <a:srgbClr val="FFFFFF"/>
                </a:solidFill>
                <a:latin typeface="Arial" pitchFamily="34" charset="0"/>
                <a:ea typeface="Arial" pitchFamily="34" charset="-122"/>
                <a:cs typeface="Arial" pitchFamily="34" charset="-120"/>
              </a:rPr>
              <a:t>Не только большие турниры
</a:t>
            </a:r>
            <a:pPr algn="ctr" indent="0" marL="0">
              <a:lnSpc>
                <a:spcPct val="100000"/>
              </a:lnSpc>
              <a:buNone/>
            </a:pPr>
            <a:r>
              <a:rPr lang="en-US" sz="1001" dirty="0">
                <a:solidFill>
                  <a:srgbClr val="FFFFFF"/>
                </a:solidFill>
                <a:latin typeface="Arial" pitchFamily="34" charset="0"/>
                <a:ea typeface="Arial" pitchFamily="34" charset="-122"/>
                <a:cs typeface="Arial" pitchFamily="34" charset="-120"/>
              </a:rPr>
              <a:t>
</a:t>
            </a:r>
            <a:pPr algn="ctr" indent="0" marL="0">
              <a:lnSpc>
                <a:spcPct val="100000"/>
              </a:lnSpc>
              <a:buNone/>
            </a:pPr>
            <a:r>
              <a:rPr lang="en-US" sz="1001" dirty="0">
                <a:solidFill>
                  <a:srgbClr val="FFFFFF"/>
                </a:solidFill>
                <a:latin typeface="Arial" pitchFamily="34" charset="0"/>
                <a:ea typeface="Arial" pitchFamily="34" charset="-122"/>
                <a:cs typeface="Arial" pitchFamily="34" charset="-120"/>
              </a:rPr>
              <a:t>Volunteers also take part in charity campaigns, school projects, and city actions. These smaller events may not be famous, but they are important because they bring real help to people, animals, and local communities.
</a:t>
            </a:r>
            <a:endParaRPr lang="en-US" sz="1001" dirty="0"/>
          </a:p>
        </p:txBody>
      </p:sp>
      <p:sp>
        <p:nvSpPr>
          <p:cNvPr id="11" name="Text 4"/>
          <p:cNvSpPr txBox="1"/>
          <p:nvPr/>
        </p:nvSpPr>
        <p:spPr>
          <a:xfrm>
            <a:off x="330200" y="266700"/>
            <a:ext cx="8483700" cy="498300"/>
          </a:xfrm>
          <a:prstGeom prst="rect">
            <a:avLst/>
          </a:prstGeom>
          <a:noFill/>
          <a:ln/>
        </p:spPr>
        <p:txBody>
          <a:bodyPr wrap="square" lIns="0" tIns="0" rIns="0" bIns="0" rtlCol="0" anchor="ctr"/>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Famous examples of volunteering
</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30200" y="266700"/>
            <a:ext cx="8483700" cy="498300"/>
          </a:xfrm>
          <a:prstGeom prst="rect">
            <a:avLst/>
          </a:prstGeom>
          <a:noFill/>
          <a:ln/>
        </p:spPr>
        <p:txBody>
          <a:bodyPr wrap="square" lIns="0" tIns="0" rIns="0" bIns="0" rtlCol="0" anchor="t"/>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How to choose a volunteer role
</a:t>
            </a:r>
            <a:endParaRPr lang="en-US" sz="2800" dirty="0"/>
          </a:p>
        </p:txBody>
      </p:sp>
      <p:sp>
        <p:nvSpPr>
          <p:cNvPr id="7"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16</a:t>
            </a:r>
            <a:endParaRPr lang="en-US" sz="1600" dirty="0"/>
          </a:p>
        </p:txBody>
      </p:sp>
      <p:sp>
        <p:nvSpPr>
          <p:cNvPr id="8" name="Text 2"/>
          <p:cNvSpPr txBox="1"/>
          <p:nvPr/>
        </p:nvSpPr>
        <p:spPr>
          <a:xfrm>
            <a:off x="330200" y="3121275"/>
            <a:ext cx="2688000" cy="1293000"/>
          </a:xfrm>
          <a:prstGeom prst="rect">
            <a:avLst/>
          </a:prstGeom>
          <a:noFill/>
          <a:ln/>
        </p:spPr>
        <p:txBody>
          <a:bodyPr wrap="square" lIns="0" tIns="0" rIns="0" bIns="0" rtlCol="0" anchor="t"/>
          <a:lstStyle/>
          <a:p>
            <a:pPr algn="ctr" indent="0" marL="0">
              <a:lnSpc>
                <a:spcPct val="100000"/>
              </a:lnSpc>
              <a:buNone/>
            </a:pPr>
            <a:r>
              <a:rPr lang="en-US" sz="1271" b="1" dirty="0">
                <a:solidFill>
                  <a:srgbClr val="000000"/>
                </a:solidFill>
                <a:latin typeface="Arial" pitchFamily="34" charset="0"/>
                <a:ea typeface="Arial" pitchFamily="34" charset="-122"/>
                <a:cs typeface="Arial" pitchFamily="34" charset="-120"/>
              </a:rPr>
              <a:t>Интерес
</a:t>
            </a:r>
            <a:pPr algn="ctr" indent="0" marL="0">
              <a:lnSpc>
                <a:spcPct val="100000"/>
              </a:lnSpc>
              <a:buNone/>
            </a:pPr>
            <a:r>
              <a:rPr lang="en-US" sz="127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271" dirty="0">
                <a:solidFill>
                  <a:srgbClr val="000000"/>
                </a:solidFill>
                <a:latin typeface="Arial" pitchFamily="34" charset="0"/>
                <a:ea typeface="Arial" pitchFamily="34" charset="-122"/>
                <a:cs typeface="Arial" pitchFamily="34" charset="-120"/>
              </a:rPr>
              <a:t>A student first thinks about what feels meaningful: helping animals, supporting children, joining events, or protecting nature. Interest is the starting point for a role that will feel natural and useful.
</a:t>
            </a:r>
            <a:endParaRPr lang="en-US" sz="1271" dirty="0"/>
          </a:p>
        </p:txBody>
      </p:sp>
      <p:sp>
        <p:nvSpPr>
          <p:cNvPr id="9" name="Text 3"/>
          <p:cNvSpPr txBox="1"/>
          <p:nvPr/>
        </p:nvSpPr>
        <p:spPr>
          <a:xfrm>
            <a:off x="3228000" y="3121275"/>
            <a:ext cx="2688000" cy="1293000"/>
          </a:xfrm>
          <a:prstGeom prst="rect">
            <a:avLst/>
          </a:prstGeom>
          <a:noFill/>
          <a:ln/>
        </p:spPr>
        <p:txBody>
          <a:bodyPr wrap="square" lIns="0" tIns="0" rIns="0" bIns="0" rtlCol="0" anchor="t"/>
          <a:lstStyle/>
          <a:p>
            <a:pPr algn="ctr" indent="0" marL="0">
              <a:lnSpc>
                <a:spcPct val="100000"/>
              </a:lnSpc>
              <a:buNone/>
            </a:pPr>
            <a:r>
              <a:rPr lang="en-US" sz="1239" b="1" dirty="0">
                <a:solidFill>
                  <a:srgbClr val="000000"/>
                </a:solidFill>
                <a:latin typeface="Arial" pitchFamily="34" charset="0"/>
                <a:ea typeface="Arial" pitchFamily="34" charset="-122"/>
                <a:cs typeface="Arial" pitchFamily="34" charset="-120"/>
              </a:rPr>
              <a:t>Сильные стороны
</a:t>
            </a:r>
            <a:pPr algn="ctr" indent="0" marL="0">
              <a:lnSpc>
                <a:spcPct val="100000"/>
              </a:lnSpc>
              <a:buNone/>
            </a:pPr>
            <a:r>
              <a:rPr lang="en-US" sz="1239"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239" dirty="0">
                <a:solidFill>
                  <a:srgbClr val="000000"/>
                </a:solidFill>
                <a:latin typeface="Arial" pitchFamily="34" charset="0"/>
                <a:ea typeface="Arial" pitchFamily="34" charset="-122"/>
                <a:cs typeface="Arial" pitchFamily="34" charset="-120"/>
              </a:rPr>
              <a:t>Next, the student compares the task with personal strengths such as patience, energy, communication, or careful work. The best choice matches the person’s abilities and makes volunteering easier to continue.
</a:t>
            </a:r>
            <a:endParaRPr lang="en-US" sz="1239" dirty="0"/>
          </a:p>
        </p:txBody>
      </p:sp>
      <p:sp>
        <p:nvSpPr>
          <p:cNvPr id="10" name="Text 4"/>
          <p:cNvSpPr txBox="1"/>
          <p:nvPr/>
        </p:nvSpPr>
        <p:spPr>
          <a:xfrm>
            <a:off x="6125800" y="3121275"/>
            <a:ext cx="2688000" cy="1293000"/>
          </a:xfrm>
          <a:prstGeom prst="rect">
            <a:avLst/>
          </a:prstGeom>
          <a:noFill/>
          <a:ln/>
        </p:spPr>
        <p:txBody>
          <a:bodyPr wrap="square" lIns="0" tIns="0" rIns="0" bIns="0" rtlCol="0" anchor="t"/>
          <a:lstStyle/>
          <a:p>
            <a:pPr algn="ctr" indent="0" marL="0">
              <a:lnSpc>
                <a:spcPct val="100000"/>
              </a:lnSpc>
              <a:buNone/>
            </a:pPr>
            <a:r>
              <a:rPr lang="en-US" sz="1271" b="1" dirty="0">
                <a:solidFill>
                  <a:srgbClr val="000000"/>
                </a:solidFill>
                <a:latin typeface="Arial" pitchFamily="34" charset="0"/>
                <a:ea typeface="Arial" pitchFamily="34" charset="-122"/>
                <a:cs typeface="Arial" pitchFamily="34" charset="-120"/>
              </a:rPr>
              <a:t>Подходящая роль
</a:t>
            </a:r>
            <a:pPr algn="ctr" indent="0" marL="0">
              <a:lnSpc>
                <a:spcPct val="100000"/>
              </a:lnSpc>
              <a:buNone/>
            </a:pPr>
            <a:r>
              <a:rPr lang="en-US" sz="127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271" dirty="0">
                <a:solidFill>
                  <a:srgbClr val="000000"/>
                </a:solidFill>
                <a:latin typeface="Arial" pitchFamily="34" charset="0"/>
                <a:ea typeface="Arial" pitchFamily="34" charset="-122"/>
                <a:cs typeface="Arial" pitchFamily="34" charset="-120"/>
              </a:rPr>
              <a:t>After that, the student chooses a specific direction and tries it in a school or city project. When the task fits the person, volunteering becomes more enjoyable and confidence grows.
</a:t>
            </a:r>
            <a:endParaRPr lang="en-US" sz="1271"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72007" y="1358900"/>
            <a:ext cx="8363285" cy="3139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9100" y="402675"/>
            <a:ext cx="8369100" cy="4983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How to start volunteering
</a:t>
            </a:r>
            <a:endParaRPr lang="en-US" sz="2800" dirty="0"/>
          </a:p>
        </p:txBody>
      </p:sp>
      <p:sp>
        <p:nvSpPr>
          <p:cNvPr id="6" name="Text 1"/>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17</a:t>
            </a:r>
            <a:endParaRPr lang="en-US" sz="1600" dirty="0"/>
          </a:p>
        </p:txBody>
      </p:sp>
      <p:sp>
        <p:nvSpPr>
          <p:cNvPr id="7" name="Text 2"/>
          <p:cNvSpPr txBox="1"/>
          <p:nvPr/>
        </p:nvSpPr>
        <p:spPr>
          <a:xfrm>
            <a:off x="369100" y="945150"/>
            <a:ext cx="83691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Последовательность шагов показывает, как интерес превращается в первое реальное дело в школьном или городском проекте.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92700" y="915181"/>
            <a:ext cx="3733800" cy="3348038"/>
          </a:xfrm>
          <a:prstGeom prst="rect">
            <a:avLst/>
          </a:prstGeom>
        </p:spPr>
      </p:pic>
      <p:sp>
        <p:nvSpPr>
          <p:cNvPr id="4" name="Text 0"/>
          <p:cNvSpPr txBox="1"/>
          <p:nvPr/>
        </p:nvSpPr>
        <p:spPr>
          <a:xfrm>
            <a:off x="369100" y="402675"/>
            <a:ext cx="3928800" cy="1445400"/>
          </a:xfrm>
          <a:prstGeom prst="rect">
            <a:avLst/>
          </a:prstGeom>
          <a:noFill/>
          <a:ln/>
        </p:spPr>
        <p:txBody>
          <a:bodyPr wrap="square" lIns="0" tIns="0" rIns="0" bIns="0" rtlCol="0" anchor="t"/>
          <a:lstStyle/>
          <a:p>
            <a:pPr algn="l" indent="0" marL="0">
              <a:lnSpc>
                <a:spcPct val="100000"/>
              </a:lnSpc>
              <a:buNone/>
            </a:pPr>
            <a:r>
              <a:rPr lang="en-US" sz="2800" b="1" dirty="0">
                <a:solidFill>
                  <a:srgbClr val="000000"/>
                </a:solidFill>
                <a:latin typeface="Arial" pitchFamily="34" charset="0"/>
                <a:ea typeface="Arial" pitchFamily="34" charset="-122"/>
                <a:cs typeface="Arial" pitchFamily="34" charset="-120"/>
              </a:rPr>
              <a:t>Benefits of volunteer work for the person and the community
</a:t>
            </a:r>
            <a:endParaRPr lang="en-US" sz="2800" dirty="0"/>
          </a:p>
        </p:txBody>
      </p:sp>
      <p:sp>
        <p:nvSpPr>
          <p:cNvPr id="5" name="Text 1"/>
          <p:cNvSpPr txBox="1"/>
          <p:nvPr/>
        </p:nvSpPr>
        <p:spPr>
          <a:xfrm>
            <a:off x="369100" y="1958901"/>
            <a:ext cx="3928800" cy="1260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Volunteering helps students grow while also improving everyday life around them. The same action can support both personal development and local needs.
</a:t>
            </a:r>
            <a:endParaRPr lang="en-US" sz="1400" dirty="0"/>
          </a:p>
        </p:txBody>
      </p:sp>
      <p:sp>
        <p:nvSpPr>
          <p:cNvPr id="6" name="Text 2"/>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18</a:t>
            </a:r>
            <a:endParaRPr lang="en-US" sz="1600" dirty="0"/>
          </a:p>
        </p:txBody>
      </p:sp>
      <p:sp>
        <p:nvSpPr>
          <p:cNvPr id="7" name="Text 3"/>
          <p:cNvSpPr txBox="1"/>
          <p:nvPr/>
        </p:nvSpPr>
        <p:spPr>
          <a:xfrm>
            <a:off x="369100" y="3330325"/>
            <a:ext cx="3928800" cy="12282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The strongest volunteer projects create value in two directions at once: they help the community and build the volunteer’s own abilities.
</a:t>
            </a:r>
            <a:endParaRPr lang="en-US" sz="1400" dirty="0"/>
          </a:p>
        </p:txBody>
      </p:sp>
      <p:sp>
        <p:nvSpPr>
          <p:cNvPr id="8" name="Text 4"/>
          <p:cNvSpPr txBox="1"/>
          <p:nvPr/>
        </p:nvSpPr>
        <p:spPr>
          <a:xfrm>
            <a:off x="369100" y="4669350"/>
            <a:ext cx="3928800" cy="369600"/>
          </a:xfrm>
          <a:prstGeom prst="rect">
            <a:avLst/>
          </a:prstGeom>
          <a:noFill/>
          <a:ln/>
        </p:spPr>
        <p:txBody>
          <a:bodyPr wrap="square" lIns="0" tIns="0" rIns="0" bIns="0" rtlCol="0" anchor="t"/>
          <a:lstStyle/>
          <a:p>
            <a:pPr algn="l" indent="0" marL="0">
              <a:lnSpc>
                <a:spcPct val="100000"/>
              </a:lnSpc>
              <a:buNone/>
            </a:pPr>
            <a:r>
              <a:rPr lang="en-US" sz="1400" dirty="0">
                <a:solidFill>
                  <a:srgbClr val="000000"/>
                </a:solidFill>
                <a:latin typeface="Arial" pitchFamily="34" charset="0"/>
                <a:ea typeface="Arial" pitchFamily="34" charset="-122"/>
                <a:cs typeface="Arial" pitchFamily="34" charset="-120"/>
              </a:rPr>
              <a:t>Учебная сравнительная схема для урока английского языка, 9 класс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57325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19</a:t>
            </a:r>
            <a:endParaRPr lang="en-US" sz="1600" dirty="0"/>
          </a:p>
        </p:txBody>
      </p:sp>
      <p:sp>
        <p:nvSpPr>
          <p:cNvPr id="9" name="Text 1"/>
          <p:cNvSpPr txBox="1"/>
          <p:nvPr/>
        </p:nvSpPr>
        <p:spPr>
          <a:xfrm>
            <a:off x="330200" y="266700"/>
            <a:ext cx="8483700" cy="498300"/>
          </a:xfrm>
          <a:prstGeom prst="rect">
            <a:avLst/>
          </a:prstGeom>
          <a:noFill/>
          <a:ln/>
        </p:spPr>
        <p:txBody>
          <a:bodyPr wrap="square" lIns="0" tIns="0" rIns="0" bIns="0" rtlCol="0" anchor="t"/>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Main rules of a real volunteer
</a:t>
            </a:r>
            <a:endParaRPr lang="en-US" sz="2800" dirty="0"/>
          </a:p>
        </p:txBody>
      </p:sp>
      <p:sp>
        <p:nvSpPr>
          <p:cNvPr id="10" name="Text 2"/>
          <p:cNvSpPr txBox="1"/>
          <p:nvPr/>
        </p:nvSpPr>
        <p:spPr>
          <a:xfrm>
            <a:off x="330200" y="4637850"/>
            <a:ext cx="391500" cy="3396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19</a:t>
            </a:r>
            <a:endParaRPr lang="en-US" sz="1600" dirty="0"/>
          </a:p>
        </p:txBody>
      </p:sp>
      <p:sp>
        <p:nvSpPr>
          <p:cNvPr id="11" name="Text 3"/>
          <p:cNvSpPr txBox="1"/>
          <p:nvPr/>
        </p:nvSpPr>
        <p:spPr>
          <a:xfrm>
            <a:off x="330151" y="1588494"/>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Добровольность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A real volunteer helps by choice, not because of pressure. The main idea is to do good, work for the community, and help without payment or rewards.
</a:t>
            </a:r>
            <a:endParaRPr lang="en-US" sz="1200" dirty="0"/>
          </a:p>
        </p:txBody>
      </p:sp>
      <p:sp>
        <p:nvSpPr>
          <p:cNvPr id="12" name="Text 4"/>
          <p:cNvSpPr txBox="1"/>
          <p:nvPr/>
        </p:nvSpPr>
        <p:spPr>
          <a:xfrm>
            <a:off x="3183927" y="1588494"/>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Честность и ответственность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A reliable volunteer keeps promises, finishes tasks on time, and treats materials carefully. These habits show responsibility and make it easier for others to trust the team.
</a:t>
            </a:r>
            <a:endParaRPr lang="en-US" sz="1200" dirty="0"/>
          </a:p>
        </p:txBody>
      </p:sp>
      <p:sp>
        <p:nvSpPr>
          <p:cNvPr id="13" name="Text 5"/>
          <p:cNvSpPr txBox="1"/>
          <p:nvPr/>
        </p:nvSpPr>
        <p:spPr>
          <a:xfrm>
            <a:off x="6037699" y="1588494"/>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Уважение к людям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Volunteers speak politely, listen carefully, and respect different opinions and needs. Kind behavior is important when working with children, older people, and other participants.
</a:t>
            </a:r>
            <a:endParaRPr lang="en-US" sz="1200" dirty="0"/>
          </a:p>
        </p:txBody>
      </p:sp>
      <p:sp>
        <p:nvSpPr>
          <p:cNvPr id="14" name="Text 6"/>
          <p:cNvSpPr txBox="1"/>
          <p:nvPr/>
        </p:nvSpPr>
        <p:spPr>
          <a:xfrm>
            <a:off x="3183927" y="3684731"/>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Следование инструкциям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Before any task, volunteers read or hear clear rules and then follow them exactly. This helps avoid mistakes, protects safety, and keeps the work organized.
</a:t>
            </a:r>
            <a:endParaRPr lang="en-US" sz="1200" dirty="0"/>
          </a:p>
        </p:txBody>
      </p:sp>
      <p:sp>
        <p:nvSpPr>
          <p:cNvPr id="15" name="Text 7"/>
          <p:cNvSpPr txBox="1"/>
          <p:nvPr/>
        </p:nvSpPr>
        <p:spPr>
          <a:xfrm>
            <a:off x="6037699" y="3684731"/>
            <a:ext cx="2776152" cy="1292663"/>
          </a:xfrm>
          <a:prstGeom prst="rect">
            <a:avLst/>
          </a:prstGeom>
          <a:noFill/>
          <a:ln/>
        </p:spPr>
        <p:txBody>
          <a:bodyPr wrap="square" lIns="0" tIns="0" rIns="0" bIns="0" rtlCol="0" anchor="t"/>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Помощь с пользой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A good volunteer tries to be useful, calm, and attentive. Helpful English expressions include to respect others, to be responsible, and to work for the community.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656300" y="658500"/>
            <a:ext cx="5831400" cy="3826500"/>
          </a:xfrm>
          <a:prstGeom prst="rect">
            <a:avLst/>
          </a:prstGeom>
          <a:noFill/>
          <a:ln/>
        </p:spPr>
        <p:txBody>
          <a:bodyPr wrap="square" lIns="0" tIns="0" rIns="0" bIns="0" rtlCol="0" anchor="ctr"/>
          <a:lstStyle/>
          <a:p>
            <a:pPr algn="ctr" indent="0" marL="0">
              <a:lnSpc>
                <a:spcPct val="100000"/>
              </a:lnSpc>
              <a:buNone/>
            </a:pPr>
            <a:r>
              <a:rPr lang="en-US" sz="4000" b="1" dirty="0">
                <a:solidFill>
                  <a:srgbClr val="000000"/>
                </a:solidFill>
                <a:latin typeface="Arial" pitchFamily="34" charset="0"/>
                <a:ea typeface="Arial" pitchFamily="34" charset="-122"/>
                <a:cs typeface="Arial" pitchFamily="34" charset="-120"/>
              </a:rPr>
              <a:t>Volunteer work: small actions, big results
</a:t>
            </a:r>
            <a:pPr algn="ctr" indent="0" marL="0">
              <a:lnSpc>
                <a:spcPct val="100000"/>
              </a:lnSpc>
              <a:buNone/>
            </a:pPr>
            <a:r>
              <a:rPr lang="en-US" sz="2000" b="1" dirty="0">
                <a:solidFill>
                  <a:srgbClr val="000000"/>
                </a:solidFill>
                <a:latin typeface="Arial" pitchFamily="34" charset="0"/>
                <a:ea typeface="Arial" pitchFamily="34" charset="-122"/>
                <a:cs typeface="Arial" pitchFamily="34" charset="-120"/>
              </a:rPr>
              <a:t>
</a:t>
            </a:r>
            <a:pPr algn="ctr" indent="0" marL="0">
              <a:lnSpc>
                <a:spcPct val="100000"/>
              </a:lnSpc>
              <a:buNone/>
            </a:pPr>
            <a:r>
              <a:rPr lang="en-US" sz="1400" dirty="0">
                <a:solidFill>
                  <a:srgbClr val="000000"/>
                </a:solidFill>
                <a:latin typeface="Arial" pitchFamily="34" charset="0"/>
                <a:ea typeface="Arial" pitchFamily="34" charset="-122"/>
                <a:cs typeface="Arial" pitchFamily="34" charset="-120"/>
              </a:rPr>
              <a:t>Volunteer work shows that small actions can create real change when people work together. It helps the community, develops useful skills, and makes school and city life kinder and better.
</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2026-05-31T11:48:40Z</dcterms:created>
  <dcterms:modified xsi:type="dcterms:W3CDTF">2026-05-31T11:48:40Z</dcterms:modified>
</cp:coreProperties>
</file>