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государства и общества в эпоху новых вызовов и возможностей.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Федерация в начале XXI века: Основные темы и векторы перемен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1990-х – начало 2000-х: предпосылки перемен в России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кризисного 90-х к устойчивому развитию начался с прихода новой власти и потребности в централизованной стабилизации и управлении конфликтами.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трансформация: становление новой властной вертикали
</a:t>
            </a:r>
            <a:endParaRPr lang="en-US" sz="1901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2000 года вертикаль власти в России укрепилась, что выразилось в снижении самостоятельности регионов и ужесточении контроля центра над федеральными структурами.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переработан принцип формирования Совета Федерации, расширена роль президентских полномочных представителей в федеральных округах, что усилило единство государственной власти.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 стала более централизованной, направленной на эффективное управление и противодействие сепаратистским тенденциям в регионах страны.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макроэкономические показатели России (2000–2008 гг.)
</a:t>
            </a:r>
            <a:endParaRPr lang="en-US" sz="190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сопровождался снижением инфляции и увеличением золотовалютных резервов, улучшая финансовую устойчивость страны.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период реформ Россия достигла устойчивого экономического роста, значительно укрепив финансовую стабильность и инвестиционную привлекательность.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Минэкономразвития РФ, Росстат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проекты: приоритеты развития и их реализация
</a:t>
            </a:r>
            <a:endParaRPr lang="en-US" sz="208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ключевых секторов экономики и социальной 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2005 года в России началось масштабное финансирование здравоохранения, образования, агропромышленного комплекса и жилищного строительства, направленное на улучшение качества услуг и повышение доступности.
</a:t>
            </a:r>
            <a:endParaRPr lang="en-US" sz="1459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оценка эффективности программ
</a:t>
            </a:r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системы мониторинга, позволяющие оценивать выполнение национальных проектов и корректировать их реализацию для достижения поставленных целей к 2010 году.
</a:t>
            </a:r>
            <a:endParaRPr lang="en-US" sz="15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некоторых малых субъектов уменьшило их количество и повысило управляемость регионов, что способствовало более эффективной координации на федеральном уровне.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институт федеральных округов с полномочными представителями президента для контроля и содействия соблюдению федеральных политик и законов на местах.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способствовали снижению рисков сепаратизма и укреплению государственного единства, обеспечивая согласованность региональной и федеральной политики.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повысила административную дисциплину, упростила управление и создала предпосылки для дальнейшего социально-экономического развития регионов.
</a:t>
            </a:r>
            <a:endParaRPr lang="en-US" sz="1519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реформы и новая административная структура
</a:t>
            </a:r>
            <a:endParaRPr lang="en-US" sz="19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сектор: экономические основы и бюджетная зависимость
</a:t>
            </a:r>
            <a:endParaRPr lang="en-US" sz="190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Существенный рост цен на нефть позволил увеличить доходы бюджета и формировать резервные фонды для устойчивости экономики.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сырья осталась ключевым доходным сектором, напрямую влияя на финансовую политику и экономическую стабильность страны.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2009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расходов на социальные программы параллельно снизил уровень бедности и улучшил социальную защищённость граждан.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социальную сферу значительно повысили качество жизни и обеспечили снижение социальной напряжённости.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Минздрав РФ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показатели в России (1999 и 2010 гг.)
</a:t>
            </a:r>
            <a:endParaRPr lang="en-US" sz="23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образования: реформа, ЕГЭ и новые стандарты
</a:t>
            </a:r>
            <a:endParaRPr lang="en-US" sz="2168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ЕГЭ в качестве обязательного итогового экзамена стандартизировало систему оценки знаний и повысило прозрачность при поступлении в университеты.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Болонской системы способствовало интеграции российского образования в международное пространство, расширяя возможности студентов для обучения за рубежом.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вузов и развитие инновационных образовательных программ расширили доступ к качественному образованию во всех регионах страны.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армии значительно увеличилось, что дало возможность обновить вооружение и внедрить современные технологии в оборонную промышленность.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контрактную службу повысил профессионализм и боеспособность войск, заменив часть призывников опытными военнослужащими.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армии было направлено на оптимизацию структуры и повышение оперативности военного управления.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модернизации предусматривала не только техническое обновление, но и реформы командной и логистической систем.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модернизация российской армии в 2000–2010-е годы
</a:t>
            </a:r>
            <a:endParaRPr lang="en-US" sz="20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распространение интернета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2000 по 2020 год число интернет-пользователей выросло с менее 5% до более 77% населения. Это привело к трансформации коммуникации, образованию и бизнес-процессам, стимулируя цифровую активность в стране.
</a:t>
            </a:r>
            <a:endParaRPr lang="en-US" sz="1217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государственных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«Электронного правительства» обеспечило гражданам удобный доступ к важным сервисам онлайн. Государственные порталы существенно упростили оформление документов и взаимодействие с властью.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IT-отрасли и инновационные кластеры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сформировались инновационные технологические кластеры и стартап-среда. Быстро развивался российский IT-сектор, укрепляя позиции на внутреннем и международном рынках благодаря талантливым специалистам и инвестициям.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скачок: цифровизация и развитие IT-сектора
</a:t>
            </a:r>
            <a:endParaRPr lang="en-US" sz="19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политика: интеграция и многовекторность
</a:t>
            </a:r>
            <a:endParaRPr lang="en-US" sz="2558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2001 — вступление в Шанхайскую организацию сотрудничества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укрепила взаимодействие с Китаем и странами Центральной Азии, способствуя безопасности и экономическому развитию региона.
</a:t>
            </a:r>
            <a:endParaRPr lang="en-US" sz="1392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2009 — создание группы БРИКС
</a:t>
            </a:r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стала одним из учредителей объединения Бразилии, России, Индии, Китая и ЮАР, нацеленного на расширение экономического сотрудничества и политического влияния.
</a:t>
            </a:r>
            <a:endParaRPr lang="en-US" sz="1336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 — участие в «Большой двадцатке»
</a:t>
            </a:r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заняла активную позицию в международной экономической политике, взаимодействуя с ведущими странами мира для решения глобальных вызовов.
</a:t>
            </a:r>
            <a:endParaRPr lang="en-US" sz="1345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2014 — обострение отношений с Западом
</a:t>
            </a:r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на Украине произошёл разрыв сотрудничества с некоторыми западными странами, что повысило акцент на самостоятельность и многовекторность внешней политики России.
</a:t>
            </a:r>
            <a:endParaRPr lang="en-US" sz="12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урбанизация как факторы перемен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XXI века наблюдался отток населения из малых городов в крупные мегаполисы, что способствовало росту городских агломераций и развитию инфраструктуры.
</a:t>
            </a:r>
            <a:endParaRPr lang="en-US" sz="1481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мигрантов из стран СНГ играл значительную роль в российской экономике, заполняя вакансии и участвуя в различных сферах деятельности.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процессы влияли на социальную и культурную динамику, вызывая необходимость адаптации и интеграции новых групп населения в городское пространство.
</a:t>
            </a:r>
            <a:endParaRPr lang="en-US" sz="15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и политическая активность: ключевые процессы
</a:t>
            </a:r>
            <a:endParaRPr lang="en-US" sz="190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протесты
</a:t>
            </a:r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2005 и 2011–2012 годах состоялись значительные массовые протесты, выразившие недовольство населением политическим курсом и социальными проблемами.
</a:t>
            </a:r>
            <a:endParaRPr lang="en-US" sz="1194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волонтёрских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реформ активно развивались инициативы гражданского общества и волонтёрские организации, поддерживавшие социальные проекты и местные сообщества.
</a:t>
            </a:r>
            <a:endParaRPr lang="en-US" sz="109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независимых СМИ
</a:t>
            </a:r>
            <a:pPr algn="l" indent="0" marL="0">
              <a:lnSpc>
                <a:spcPct val="100000"/>
              </a:lnSpc>
              <a:buNone/>
            </a:pPr>
            <a:r>
              <a:rPr lang="en-US" sz="11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СМИ и интернет-проекты начали играть важную роль в информировании общества и формировании альтернативных политических мнений.
</a:t>
            </a:r>
            <a:endParaRPr lang="en-US" sz="117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социальных сетей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блогосфера стали платформой для политической дискуссии и мобилизации граждан, расширяя возможности выражения мнений и коммуникации.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Правопорядок и антикоррупционные механизмы в 2000-е годы
</a:t>
            </a:r>
            <a:endParaRPr lang="en-US" sz="2115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тяжких преступлений постепенно снижался благодаря реформам МВД и внедрению новых методов расследования. Технологии позволили повысить качество работы правоохранительных органов.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созданы антикоррупционные структуры и общественные советы, направленные на прозрачность правосудия и борьбу с коррупцией, что способствовало укреплению доверия общества к системе.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продолжительность жизни и поддержка семей
</a:t>
            </a:r>
            <a:endParaRPr lang="en-US" sz="223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поддержки семьи и материнского капитала оказали положительное влияние на демографию, стимулируя рождаемость и улучшая здоровье населения.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продолжительности жизни отражает улучшение здравоохранения и качества жизни, однако требуется продолжать меры для балансировки демографических показателей.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данные 2020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Масштабное строительство автодорог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«Амур», «Таврида» и Центральная кольцевая автомобильная дорога (ЦКАД) значительно расширили транспортную сеть, улучшая связность регионов и создавая новые маршруты для грузопотоков и пассажиров.
</a:t>
            </a:r>
            <a:endParaRPr lang="en-US" sz="1152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железнодорожной инфраструктуры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Байкало-Амурской магистрали (БАМ) и увеличение грузопотока по Транссибирской магистрали способствовали усилению транспортной отдачи и экономической интеграции восточных регионов.
</a:t>
            </a:r>
            <a:endParaRPr lang="en-US" sz="1152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современных аэропортов и портов
</a:t>
            </a:r>
            <a:pPr algn="ctr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в эксплуатацию новых авиакомплексов в Шереметьево, а также модернизация портов Владивостока и Урала повысили международный транспортный потенциал России.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инфраструктура: проекты и достижения
</a:t>
            </a:r>
            <a:endParaRPr lang="en-US" sz="20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6543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мирового экономического кризиса 2008–2009 гг.
</a:t>
            </a:r>
            <a:endParaRPr lang="en-US" sz="1901" dirty="0"/>
          </a:p>
        </p:txBody>
      </p:sp>
      <p:sp>
        <p:nvSpPr>
          <p:cNvPr id="8" name="Text 2"/>
          <p:cNvSpPr txBox="1"/>
          <p:nvPr/>
        </p:nvSpPr>
        <p:spPr>
          <a:xfrm>
            <a:off x="38986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2009 — антикризисные меры государства
</a:t>
            </a:r>
            <a:endParaRPr lang="en-US" sz="923" dirty="0"/>
          </a:p>
        </p:txBody>
      </p:sp>
      <p:sp>
        <p:nvSpPr>
          <p:cNvPr id="9" name="Text 3"/>
          <p:cNvSpPr txBox="1"/>
          <p:nvPr/>
        </p:nvSpPr>
        <p:spPr>
          <a:xfrm>
            <a:off x="392861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 программы поддержки банков и промышленных предприятий, а также расширено социальное страхование для защиты уязвимых слоёв населения.
</a:t>
            </a:r>
            <a:endParaRPr lang="en-US" sz="919" dirty="0"/>
          </a:p>
        </p:txBody>
      </p:sp>
      <p:sp>
        <p:nvSpPr>
          <p:cNvPr id="10" name="Text 4"/>
          <p:cNvSpPr txBox="1"/>
          <p:nvPr/>
        </p:nvSpPr>
        <p:spPr>
          <a:xfrm>
            <a:off x="22432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2008 — начало кризиса в России
</a:t>
            </a:r>
            <a:endParaRPr lang="en-US" sz="991" dirty="0"/>
          </a:p>
        </p:txBody>
      </p:sp>
      <p:sp>
        <p:nvSpPr>
          <p:cNvPr id="11" name="Text 5"/>
          <p:cNvSpPr txBox="1"/>
          <p:nvPr/>
        </p:nvSpPr>
        <p:spPr>
          <a:xfrm>
            <a:off x="227321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ВВП на 7,8% и рост безработицы вызвали экономическую нестабильность, ослабление рубля и падение промышленного производства.
</a:t>
            </a:r>
            <a:endParaRPr lang="en-US" sz="870" dirty="0"/>
          </a:p>
        </p:txBody>
      </p:sp>
      <p:sp>
        <p:nvSpPr>
          <p:cNvPr id="12" name="Text 6"/>
          <p:cNvSpPr txBox="1"/>
          <p:nvPr/>
        </p:nvSpPr>
        <p:spPr>
          <a:xfrm>
            <a:off x="555376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2011 — восстановление экономики
</a:t>
            </a:r>
            <a:endParaRPr lang="en-US" sz="892" dirty="0"/>
          </a:p>
        </p:txBody>
      </p:sp>
      <p:sp>
        <p:nvSpPr>
          <p:cNvPr id="13" name="Text 7"/>
          <p:cNvSpPr txBox="1"/>
          <p:nvPr/>
        </p:nvSpPr>
        <p:spPr>
          <a:xfrm>
            <a:off x="558376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возобновился, что позволило стабилизировать ситуацию и стимулировать долгосрочные преобразования в системе государственного управления и социальной политики.
</a:t>
            </a:r>
            <a:endParaRPr lang="en-US" sz="7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исторической политики выразилось в создании патриотических фильмов и пересмотре школьных учебников, что способствовало осознанию национального наследия.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крупных международных мероприятий, таких как Олимпиада-2014 и Чемпионат мира по футболу-2018, укрепила международный имидж России и сплотила общество.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роли культуры проявилось в поддержке национальных традиций, распространении искусства и проведении общественных дискуссий о моральных ценностях.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общества в культурной жизни способствовало формированию единой национальной идентичности и укреплению социальных связей внутри страны.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политика и формирование идентичности
</a:t>
            </a:r>
            <a:endParaRPr lang="en-US" sz="24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Федерация в XXI веке: итоги и вызовы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первые два десятилетия XXI века Россия прошла через значительные преобразования, укрепила политическую систему и экономику, но сохраняет вызовы, связанные с диверсификацией экономики и интеграцией в глобальный мир.
</a:t>
            </a:r>
            <a:endParaRPr lang="en-US" sz="41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2026-05-11T06:31:27Z</dcterms:created>
  <dcterms:modified xsi:type="dcterms:W3CDTF">2026-05-11T06:31:27Z</dcterms:modified>
</cp:coreProperties>
</file>