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image" Target="../media/image-7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image" Target="../media/image-18-12.png"/><Relationship Id="rId13" Type="http://schemas.openxmlformats.org/officeDocument/2006/relationships/image" Target="../media/image-18-13.png"/><Relationship Id="rId14" Type="http://schemas.openxmlformats.org/officeDocument/2006/relationships/image" Target="../media/image-18-14.png"/><Relationship Id="rId15" Type="http://schemas.openxmlformats.org/officeDocument/2006/relationships/image" Target="../media/image-18-15.png"/><Relationship Id="rId16" Type="http://schemas.openxmlformats.org/officeDocument/2006/relationships/image" Target="../media/image-18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3855" y="440175"/>
            <a:ext cx="4256439" cy="426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050" y="440175"/>
            <a:ext cx="45585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49050" y="1101675"/>
            <a:ext cx="3905100" cy="359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72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Ф. И. Тютчев. Очерк жизни и творчества
</a:t>
            </a:r>
            <a:pPr algn="l" indent="0" marL="0">
              <a:lnSpc>
                <a:spcPct val="100000"/>
              </a:lnSpc>
              <a:buNone/>
            </a:pPr>
            <a:r>
              <a:rPr lang="en-US" sz="157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7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мысли, природы и исторической тревоги.
</a:t>
            </a:r>
            <a:endParaRPr lang="en-US" sz="472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350" y="740863"/>
            <a:ext cx="4150800" cy="36603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37875" y="739975"/>
            <a:ext cx="40530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84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Тютчев и эпоха больших перемен
</a:t>
            </a:r>
            <a:endParaRPr lang="en-US" sz="1884" dirty="0"/>
          </a:p>
        </p:txBody>
      </p:sp>
      <p:sp>
        <p:nvSpPr>
          <p:cNvPr id="5" name="Text 1"/>
          <p:cNvSpPr txBox="1"/>
          <p:nvPr/>
        </p:nvSpPr>
        <p:spPr>
          <a:xfrm>
            <a:off x="4737875" y="1377275"/>
            <a:ext cx="4053000" cy="30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поэзия выросла на фоне войн, общественных споров и романтического интереса к личности, природе и судьбе России.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детские годы поэта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2239525" y="31702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23 ноября 1803
</a:t>
            </a:r>
            <a:pPr algn="ctr" indent="0" marL="0">
              <a:lnSpc>
                <a:spcPct val="100000"/>
              </a:lnSpc>
              <a:buNone/>
            </a:pPr>
            <a:r>
              <a:rPr lang="en-US" sz="106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6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Фёдор Тютчев родился в Овстуге Орловской губернии в старинной дворянской семье, где ценились образование, культура и память о роде.
</a:t>
            </a:r>
            <a:endParaRPr lang="en-US" sz="1067" dirty="0"/>
          </a:p>
        </p:txBody>
      </p:sp>
      <p:sp>
        <p:nvSpPr>
          <p:cNvPr id="9" name="Text 2"/>
          <p:cNvSpPr txBox="1"/>
          <p:nvPr/>
        </p:nvSpPr>
        <p:spPr>
          <a:xfrm>
            <a:off x="3800575" y="977249"/>
            <a:ext cx="1474500" cy="119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прошло в усадьбе среди природы и тишины. Он рано освоил латинский, французский и немецкий языки, читал классиков и исторические книги.
</a:t>
            </a:r>
            <a:pPr algn="ctr" indent="0" marL="0">
              <a:lnSpc>
                <a:spcPct val="100000"/>
              </a:lnSpc>
              <a:buNone/>
            </a:pPr>
            <a:r>
              <a:rPr lang="en-US" sz="99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4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Домашнее воспитание
</a:t>
            </a:r>
            <a:endParaRPr lang="en-US" sz="994" dirty="0"/>
          </a:p>
        </p:txBody>
      </p:sp>
      <p:sp>
        <p:nvSpPr>
          <p:cNvPr id="10" name="Text 3"/>
          <p:cNvSpPr txBox="1"/>
          <p:nvPr/>
        </p:nvSpPr>
        <p:spPr>
          <a:xfrm>
            <a:off x="5410675" y="31702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наблюдательности
</a:t>
            </a:r>
            <a:pPr algn="ctr" indent="0" marL="0">
              <a:lnSpc>
                <a:spcPct val="100000"/>
              </a:lnSpc>
              <a:buNone/>
            </a:pPr>
            <a:r>
              <a:rPr lang="en-US" sz="95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5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Брянского края, привычка к размышлению и культура дворянского быта стали тем жизненным опытом, из которого позже выросла его лирика.
</a:t>
            </a:r>
            <a:endParaRPr lang="en-US" sz="959" dirty="0"/>
          </a:p>
        </p:txBody>
      </p:sp>
      <p:sp>
        <p:nvSpPr>
          <p:cNvPr id="11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725" y="1157849"/>
            <a:ext cx="3345600" cy="32508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Московский университет и формирование кругозора
</a:t>
            </a:r>
            <a:endParaRPr lang="en-US" sz="2405" dirty="0"/>
          </a:p>
        </p:txBody>
      </p:sp>
      <p:sp>
        <p:nvSpPr>
          <p:cNvPr id="5" name="Text 1"/>
          <p:cNvSpPr txBox="1"/>
          <p:nvPr/>
        </p:nvSpPr>
        <p:spPr>
          <a:xfrm>
            <a:off x="4044925" y="1210961"/>
            <a:ext cx="2033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Университетская среда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044925" y="1969075"/>
            <a:ext cx="20331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8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Поступив в Московский университет в 1819 году, Тютчев оказался в среде, где особенно ценились словесность, история и философская мысль. Это расширило его интеллектуальный горизонт.
</a:t>
            </a:r>
            <a:endParaRPr lang="en-US" sz="1484" dirty="0"/>
          </a:p>
        </p:txBody>
      </p:sp>
      <p:sp>
        <p:nvSpPr>
          <p:cNvPr id="7" name="Text 3"/>
          <p:cNvSpPr txBox="1"/>
          <p:nvPr/>
        </p:nvSpPr>
        <p:spPr>
          <a:xfrm>
            <a:off x="6573750" y="1969075"/>
            <a:ext cx="20331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словесного отделения в 1821 году закрепило его эрудицию и навык точного выражения мысли. Позднее это особенно заметно в его сжатых и ёмких стихах.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6573750" y="1210961"/>
            <a:ext cx="2033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Широкая гуманитарная подготовка
</a:t>
            </a:r>
            <a:endParaRPr lang="en-US" sz="1375" dirty="0"/>
          </a:p>
        </p:txBody>
      </p:sp>
      <p:sp>
        <p:nvSpPr>
          <p:cNvPr id="9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жизни Ф. И. Тютчева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показывает, как личная биография поэта тесно связана с дипломатической службой и литературным признанием.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Тютчев пришёл к широкой известности поздно, но его творческий авторитет рос вместе с каждым новым этапом биографии.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Литературная биография Ф. И. Тютчева; история публикаций XIX века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51143" y="1072925"/>
            <a:ext cx="3468900" cy="268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Дипломатическая служба в Европе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4823600" y="584918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1822 года Тютчев почти двадцать два года служил в Мюнхене при российской дипломатической миссии, наблюдая европейскую политику изнутри.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4823600" y="1995740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8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 Германии дала ему прямой контакт с интеллектуальной средой и усилила интерес к философии, истории и культурным различиям Европы.
</a:t>
            </a:r>
            <a:endParaRPr lang="en-US" sz="1598" dirty="0"/>
          </a:p>
        </p:txBody>
      </p:sp>
      <p:sp>
        <p:nvSpPr>
          <p:cNvPr id="6" name="Text 3"/>
          <p:cNvSpPr txBox="1"/>
          <p:nvPr/>
        </p:nvSpPr>
        <p:spPr>
          <a:xfrm>
            <a:off x="4823600" y="3406565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опыт помог поэту увидеть международные конфликты как историческую проблему и придал его стихам более широкую, надличную перспективу.
</a:t>
            </a:r>
            <a:endParaRPr lang="en-US" sz="1461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9375" y="1337783"/>
            <a:ext cx="754800" cy="6709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51825" y="1328100"/>
            <a:ext cx="690300" cy="690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269813" y="1371330"/>
            <a:ext cx="754800" cy="60384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452263" y="1328100"/>
            <a:ext cx="690300" cy="6903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06100" y="363619"/>
            <a:ext cx="81318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3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в Россию и служба в Петербурге
</a:t>
            </a:r>
            <a:endParaRPr lang="en-US" sz="2736" dirty="0"/>
          </a:p>
        </p:txBody>
      </p:sp>
      <p:sp>
        <p:nvSpPr>
          <p:cNvPr id="16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17" name="Text 2"/>
          <p:cNvSpPr txBox="1"/>
          <p:nvPr/>
        </p:nvSpPr>
        <p:spPr>
          <a:xfrm>
            <a:off x="498963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на родину
</a:t>
            </a:r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27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1844 года Тютчев окончательно вернулся в Россию и снова включился в государственную службу, уже в столичной административной среде.
</a:t>
            </a:r>
            <a:endParaRPr lang="en-US" sz="1227" dirty="0"/>
          </a:p>
        </p:txBody>
      </p:sp>
      <p:sp>
        <p:nvSpPr>
          <p:cNvPr id="18" name="Text 3"/>
          <p:cNvSpPr txBox="1"/>
          <p:nvPr/>
        </p:nvSpPr>
        <p:spPr>
          <a:xfrm>
            <a:off x="2649379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Министерство иностранных дел
</a:t>
            </a:r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27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работал в системе внешнеполитического ведомства, где его опыт европейской жизни оказался особенно востребованным для понимания международных дел.
</a:t>
            </a:r>
            <a:endParaRPr lang="en-US" sz="1227" dirty="0"/>
          </a:p>
        </p:txBody>
      </p:sp>
      <p:sp>
        <p:nvSpPr>
          <p:cNvPr id="19" name="Text 4"/>
          <p:cNvSpPr txBox="1"/>
          <p:nvPr/>
        </p:nvSpPr>
        <p:spPr>
          <a:xfrm>
            <a:off x="4799438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31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Комитет иностранной цензуры
</a:t>
            </a:r>
            <a:pPr algn="ctr" indent="0" marL="0">
              <a:lnSpc>
                <a:spcPct val="100000"/>
              </a:lnSpc>
              <a:buNone/>
            </a:pPr>
            <a:r>
              <a:rPr lang="en-US" sz="1231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3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Служба в Комитете иностранной цензуры связала его с вопросами международной информации и общественно-политического контроля.
</a:t>
            </a:r>
            <a:endParaRPr lang="en-US" sz="1231" dirty="0"/>
          </a:p>
        </p:txBody>
      </p:sp>
      <p:sp>
        <p:nvSpPr>
          <p:cNvPr id="20" name="Text 5"/>
          <p:cNvSpPr txBox="1"/>
          <p:nvPr/>
        </p:nvSpPr>
        <p:spPr>
          <a:xfrm>
            <a:off x="6949490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зрелых лет
</a:t>
            </a:r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38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 с чиновной работой Тютчев продолжал писать, и его лирика становилась всё более философской, граждански острой и внутренне напряжённой.
</a:t>
            </a:r>
            <a:endParaRPr lang="en-US" sz="133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450" y="1722228"/>
            <a:ext cx="3982500" cy="158714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Прижизненные публикации и литературное признание
</a:t>
            </a:r>
            <a:endParaRPr lang="en-US" sz="2323" dirty="0"/>
          </a:p>
        </p:txBody>
      </p:sp>
      <p:sp>
        <p:nvSpPr>
          <p:cNvPr id="5" name="Text 1"/>
          <p:cNvSpPr txBox="1"/>
          <p:nvPr/>
        </p:nvSpPr>
        <p:spPr>
          <a:xfrm>
            <a:off x="4853575" y="1245101"/>
            <a:ext cx="3693300" cy="17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Тютчева к читателю был постепенным: сначала списки и журналы, затем отдельные издания и признание как мастера философской лирики.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853575" y="3326050"/>
            <a:ext cx="3693300" cy="10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Широкая известность пришла к Тютчеву не сразу, но его поэзия быстро была оценена как глубокая и интеллектуальная.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28750" y="4079490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Литературная биография поэта; история публикаций XIX века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Философская лирика: мир как борьба противоположностей
</a:t>
            </a:r>
            <a:endParaRPr lang="en-US" sz="2118" dirty="0"/>
          </a:p>
        </p:txBody>
      </p:sp>
      <p:sp>
        <p:nvSpPr>
          <p:cNvPr id="4" name="Text 1"/>
          <p:cNvSpPr txBox="1"/>
          <p:nvPr/>
        </p:nvSpPr>
        <p:spPr>
          <a:xfrm>
            <a:off x="5371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Тютчева мир почти всегда показан через столкновение начал: света и тьмы, движения и покоя, порядка и хаоса. В этом напряжении рождается философский смысл.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371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Стихотворения «Silentium!», «Фонтан» и «Как океан объемлет шар земной...» раскрывают ограниченность человеческого разума перед тайной бытия и неполноту любого знания.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9060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предпочитает краткую форму, но внутри неё разворачивает сложную мысль. Каждая строка у него работает на смысловую и эмоциональную концентрацию.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9060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Антитезы, резкие переходы и афористичность делают его лирику особенно выразительной. Читатель ощущает не описание мира, а напряжённое размышление о его законах.
</a:t>
            </a:r>
            <a:endParaRPr lang="en-US" sz="1567" dirty="0"/>
          </a:p>
        </p:txBody>
      </p:sp>
      <p:sp>
        <p:nvSpPr>
          <p:cNvPr id="8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6899" y="-125"/>
            <a:ext cx="458595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5992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 поэзии Тютчева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943550" y="1425375"/>
            <a:ext cx="5330400" cy="12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у Тютчева не статична, а живая и изменчивая: гроза, ночь, весна, ветер и море становятся знаками непрерывного движения мира и его скрытой энергии.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943550" y="3026375"/>
            <a:ext cx="3450600" cy="167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в его стихах всегда связан с человеком. Через природную картину поэт передаёт чувство, мысль и внутреннее состояние, превращая описание в философское наблюдение.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лирики Тютчева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у Тютчева переплетаются: природная картина часто переходит в философское размышление, а личное чувство — в обобщение о человеке и мире.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Доминируют природа и философия, но остальные мотивы поддерживают целостное, внутренне напряжённое мировидение поэта.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Поэтическое наследие Ф. И. Тютчева; тематический анализ лирики XIX века.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4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4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Любовная лирика и «денисьевский цикл»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757375" y="1099962"/>
            <a:ext cx="1474500" cy="119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4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Формируется личная основа поздней любовной лирики Тютчева: чувство становится не только источником вдохновения, но и переживанием вины, утраты и нравственного конфликта.
</a:t>
            </a:r>
            <a:pPr algn="ctr" indent="0" marL="0">
              <a:lnSpc>
                <a:spcPct val="100000"/>
              </a:lnSpc>
              <a:buNone/>
            </a:pPr>
            <a:r>
              <a:rPr lang="en-US" sz="94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1840-е годы
</a:t>
            </a:r>
            <a:endParaRPr lang="en-US" sz="941" dirty="0"/>
          </a:p>
        </p:txBody>
      </p:sp>
      <p:sp>
        <p:nvSpPr>
          <p:cNvPr id="8" name="Text 2"/>
          <p:cNvSpPr txBox="1"/>
          <p:nvPr/>
        </p:nvSpPr>
        <p:spPr>
          <a:xfrm>
            <a:off x="3837427" y="2831612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8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1850-е годы
</a:t>
            </a:r>
            <a:pPr algn="ctr" indent="0" marL="0">
              <a:lnSpc>
                <a:spcPct val="100000"/>
              </a:lnSpc>
              <a:buNone/>
            </a:pPr>
            <a:r>
              <a:rPr lang="en-US" sz="88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86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самые пронзительные стихотворения, связанные с Еленой Денисьевой; в них любовь осмысляется как испытание, разрушающее привычные границы между счастьем и страданием.
</a:t>
            </a:r>
            <a:endParaRPr lang="en-US" sz="886" dirty="0"/>
          </a:p>
        </p:txBody>
      </p:sp>
      <p:sp>
        <p:nvSpPr>
          <p:cNvPr id="9" name="Text 3"/>
          <p:cNvSpPr txBox="1"/>
          <p:nvPr/>
        </p:nvSpPr>
        <p:spPr>
          <a:xfrm>
            <a:off x="5725712" y="1286114"/>
            <a:ext cx="1474500" cy="119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смерти Денисьевой цикл приобретает особую трагическую глубину: частная биография превращается в поэтическое свидетельство о цене чувства и хрупкости человеческой близости.
</a:t>
            </a:r>
            <a:pPr algn="ctr" indent="0" marL="0">
              <a:lnSpc>
                <a:spcPct val="100000"/>
              </a:lnSpc>
              <a:buNone/>
            </a:pPr>
            <a:r>
              <a:rPr lang="en-US" sz="9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1864 года
</a:t>
            </a:r>
            <a:endParaRPr lang="en-US" sz="903" dirty="0"/>
          </a:p>
        </p:txBody>
      </p:sp>
      <p:sp>
        <p:nvSpPr>
          <p:cNvPr id="10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лирический образ у Тютчева
</a:t>
            </a:r>
            <a:endParaRPr lang="en-US" sz="29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3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Композиционная схема поэтической миниатюры: от наблюдения к философскому итогу.
</a:t>
            </a:r>
            <a:endParaRPr lang="en-US" sz="1543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Гражданская и историческая лирика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432500" y="1261923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Тютчев смотрит на историю как на область мощных и часто непредсказуемых сил. В его стихах политические события становятся поводом для размышления о судьбе народов и об ответственности эпохи.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432500" y="2402771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России у поэта связан с идеей особого пути и внутренней цельности. Отсюда — интерес к национальной самобытности, к напряжению между Россией и Европой, а также к теме славянского единства.
</a:t>
            </a:r>
            <a:endParaRPr lang="en-US" sz="1589" dirty="0"/>
          </a:p>
        </p:txBody>
      </p:sp>
      <p:sp>
        <p:nvSpPr>
          <p:cNvPr id="7" name="Text 3"/>
          <p:cNvSpPr txBox="1"/>
          <p:nvPr/>
        </p:nvSpPr>
        <p:spPr>
          <a:xfrm>
            <a:off x="1432500" y="3536458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6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тревога у Тютчева никогда не сводится к публицистике. Даже говоря о революциях, кризисах и международных конфликтах, он сохраняет философскую дистанцию и видит за событиями движение времени.
</a:t>
            </a:r>
            <a:endParaRPr lang="en-US" sz="1586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53383" y="1128900"/>
            <a:ext cx="5438433" cy="1735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7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Жанры и поэтические особенности Тютчева
</a:t>
            </a:r>
            <a:endParaRPr lang="en-US" sz="2877" dirty="0"/>
          </a:p>
        </p:txBody>
      </p:sp>
      <p:sp>
        <p:nvSpPr>
          <p:cNvPr id="5" name="Text 1"/>
          <p:cNvSpPr txBox="1"/>
          <p:nvPr/>
        </p:nvSpPr>
        <p:spPr>
          <a:xfrm>
            <a:off x="4934075" y="3111900"/>
            <a:ext cx="3583200" cy="10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жанры у Тютчева подчинены одной задаче: предельно сжато выразить мысль, чувство и скрытую закономерность мира.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971500" y="4463750"/>
            <a:ext cx="51786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Стихотворения Ф. И. Тютчева; литературоведческая характеристика его поэтики.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0875" y="3111900"/>
            <a:ext cx="3583200" cy="10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основные жанры связаны с характерными приёмами и смысловой организацией стихов.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6899" y="-125"/>
            <a:ext cx="458595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5992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6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Тютчев и европейская культура
</a:t>
            </a:r>
            <a:endParaRPr lang="en-US" sz="2962" dirty="0"/>
          </a:p>
        </p:txBody>
      </p:sp>
      <p:sp>
        <p:nvSpPr>
          <p:cNvPr id="5" name="Text 1"/>
          <p:cNvSpPr txBox="1"/>
          <p:nvPr/>
        </p:nvSpPr>
        <p:spPr>
          <a:xfrm>
            <a:off x="943550" y="1425375"/>
            <a:ext cx="5330400" cy="12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 Германии, свободное владение французским и немецким языками, знакомство с Гёте, Шиллером и немецкой философией расширили интеллектуальный горизонт Тютчева и сделали его особенно чутким к европейской мысли.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943550" y="3026375"/>
            <a:ext cx="3450600" cy="167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европейская образованность не вытеснила национального содержания. Напротив, она помогла Тютчеву острее увидеть своеобразие России и придала его лирике более широкий, универсальный масштаб.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мотивы в отдельных стихотворениях
</a:t>
            </a:r>
            <a:endParaRPr lang="en-US" sz="2607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из этих стихотворений строится на собственной интонации: от тихого размышления до исторической формулы, ставшей частью культурной памяти.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у Тютчева работают мотивы тайны, трагизма и исторической самобытности: они связывают личное переживание с общими вопросами бытия.
</a:t>
            </a:r>
            <a:endParaRPr lang="en-US" sz="1533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Избранные стихотворения Ф. И. Тютчева; мотивный анализ школьного курса литературы.
</a:t>
            </a:r>
            <a:endParaRPr lang="en-US" sz="1255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7875" y="1285325"/>
            <a:ext cx="690300" cy="69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482338" y="1285325"/>
            <a:ext cx="690300" cy="690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269969" y="1285325"/>
            <a:ext cx="604013" cy="6903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971363" y="1285325"/>
            <a:ext cx="690300" cy="6903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7683612" y="1295008"/>
            <a:ext cx="754800" cy="670933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524225" y="351850"/>
            <a:ext cx="8095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Язык, стиль и поэтика Тютчева
</a:t>
            </a:r>
            <a:endParaRPr lang="en-US" sz="3000" dirty="0"/>
          </a:p>
        </p:txBody>
      </p:sp>
      <p:sp>
        <p:nvSpPr>
          <p:cNvPr id="19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  <p:sp>
        <p:nvSpPr>
          <p:cNvPr id="20" name="Text 2"/>
          <p:cNvSpPr txBox="1"/>
          <p:nvPr/>
        </p:nvSpPr>
        <p:spPr>
          <a:xfrm>
            <a:off x="404587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Смысловая плотность
</a:t>
            </a:r>
            <a:pPr algn="ctr" indent="0" marL="0">
              <a:lnSpc>
                <a:spcPct val="100000"/>
              </a:lnSpc>
              <a:buNone/>
            </a:pPr>
            <a:r>
              <a:rPr lang="en-US" sz="104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строка у Тютчева несёт больше, чем сообщает буквально: короткое стихотворение открывает сразу несколько уровней смысла и требует внимательного чтения.
</a:t>
            </a:r>
            <a:endParaRPr lang="en-US" sz="1048" dirty="0"/>
          </a:p>
        </p:txBody>
      </p:sp>
      <p:sp>
        <p:nvSpPr>
          <p:cNvPr id="21" name="Text 3"/>
          <p:cNvSpPr txBox="1"/>
          <p:nvPr/>
        </p:nvSpPr>
        <p:spPr>
          <a:xfrm>
            <a:off x="2149099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Антитеза
</a:t>
            </a:r>
            <a:pPr algn="ctr" indent="0" marL="0">
              <a:lnSpc>
                <a:spcPct val="100000"/>
              </a:lnSpc>
              <a:buNone/>
            </a:pPr>
            <a:r>
              <a:rPr lang="en-US" sz="115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2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строит образ через столкновение противоположностей: день и ночь, покой и бурю, молчание и слово. Так возникает ощущение внутреннего напряжения мира.
</a:t>
            </a:r>
            <a:endParaRPr lang="en-US" sz="1152" dirty="0"/>
          </a:p>
        </p:txBody>
      </p:sp>
      <p:sp>
        <p:nvSpPr>
          <p:cNvPr id="22" name="Text 4"/>
          <p:cNvSpPr txBox="1"/>
          <p:nvPr/>
        </p:nvSpPr>
        <p:spPr>
          <a:xfrm>
            <a:off x="3893612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Афоризм
</a:t>
            </a:r>
            <a:pPr algn="ctr" indent="0" marL="0">
              <a:lnSpc>
                <a:spcPct val="100000"/>
              </a:lnSpc>
              <a:buNone/>
            </a:pPr>
            <a:r>
              <a:rPr lang="en-US" sz="113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строки Тютчева звучат как законченные формулы мысли. Их легко запомнить, потому что они точно и сжато выражают сложное наблюдение о человеке и жизни.
</a:t>
            </a:r>
            <a:endParaRPr lang="en-US" sz="1130" dirty="0"/>
          </a:p>
        </p:txBody>
      </p:sp>
      <p:sp>
        <p:nvSpPr>
          <p:cNvPr id="23" name="Text 5"/>
          <p:cNvSpPr txBox="1"/>
          <p:nvPr/>
        </p:nvSpPr>
        <p:spPr>
          <a:xfrm>
            <a:off x="5638124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Музыкальность
</a:t>
            </a:r>
            <a:pPr algn="ctr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2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Интонация, паузы и ритм у Тютчева создают особую мелодию стиха. Звучание здесь не украшение, а важная часть смысла и эмоционального движения.
</a:t>
            </a:r>
            <a:endParaRPr lang="en-US" sz="1223" dirty="0"/>
          </a:p>
        </p:txBody>
      </p:sp>
      <p:sp>
        <p:nvSpPr>
          <p:cNvPr id="24" name="Text 6"/>
          <p:cNvSpPr txBox="1"/>
          <p:nvPr/>
        </p:nvSpPr>
        <p:spPr>
          <a:xfrm>
            <a:off x="7382637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Образность
</a:t>
            </a:r>
            <a:pPr algn="ctr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Абстрактные понятия поэт часто передаёт через видимые детали: ночь, гроза, туман, море. Благодаря этому философская мысль становится наглядной и живой.
</a:t>
            </a:r>
            <a:endParaRPr lang="en-US" sz="117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72519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9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Последние годы и посмертная судьба
</a:t>
            </a:r>
            <a:endParaRPr lang="en-US" sz="2991" dirty="0"/>
          </a:p>
        </p:txBody>
      </p:sp>
      <p:sp>
        <p:nvSpPr>
          <p:cNvPr id="5" name="Text 1"/>
          <p:cNvSpPr txBox="1"/>
          <p:nvPr/>
        </p:nvSpPr>
        <p:spPr>
          <a:xfrm>
            <a:off x="1432500" y="1252003"/>
            <a:ext cx="53031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последние годы здоровье Тютчева заметно ухудшилось, но он не переставал следить за политической и литературной жизнью, сохраняя интерес к судьбе России и Европы.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432500" y="2509688"/>
            <a:ext cx="53031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умер 15 июля 1873 года в Царском Селе. При жизни он был оценён не так широко, как Пушкин или Лермонтов, хотя его масштаб уже тогда признавался современниками.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432500" y="3767388"/>
            <a:ext cx="53031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смерти Тютчев занял прочное место в русской литературе. Его стихи вошли в школьное и университетское изучение и стали частью национального поэтического канона.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0675" y="2255925"/>
            <a:ext cx="5233800" cy="263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Тютчев: поэзия мысли и чувства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Тютчев показал, что короткое стихотворение может вместить философскую глубину, психологическую точность и историческую тревогу, а его лирика и сегодня учит вдумчиво смотреть на мир.
</a:t>
            </a:r>
            <a:endParaRPr lang="en-US" sz="4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2026-05-19T20:52:35Z</dcterms:created>
  <dcterms:modified xsi:type="dcterms:W3CDTF">2026-05-19T20:52:35Z</dcterms:modified>
</cp:coreProperties>
</file>