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image" Target="../media/image-18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167191"/>
            <a:ext cx="8604000" cy="2755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4825" y="566050"/>
            <a:ext cx="75345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Какая бывает промышленность
</a:t>
            </a:r>
            <a:endParaRPr lang="en-US" sz="3012" dirty="0"/>
          </a:p>
        </p:txBody>
      </p:sp>
      <p:sp>
        <p:nvSpPr>
          <p:cNvPr id="6" name="Text 1"/>
          <p:cNvSpPr txBox="1"/>
          <p:nvPr/>
        </p:nvSpPr>
        <p:spPr>
          <a:xfrm>
            <a:off x="2948900" y="26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2781425" y="1337575"/>
            <a:ext cx="35814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 делает нужные вещи для нашей жизни каждый день.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4470" y="249934"/>
            <a:ext cx="3937359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сырьё становится товаром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14150"/>
            <a:ext cx="36120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 превращает природное и сельскохозяйственное сырьё в полезные товары, которые мы видим в магазинах, школах и дома. Здесь работают шахты, заводы и фабрики, а результатом становится готовая продукция для людей.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Добывающая промышленность
</a:t>
            </a:r>
            <a:endParaRPr lang="en-US" sz="2212" dirty="0"/>
          </a:p>
        </p:txBody>
      </p:sp>
      <p:sp>
        <p:nvSpPr>
          <p:cNvPr id="10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270000" y="1231125"/>
            <a:ext cx="4281300" cy="6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добывают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Добывающая промышленность берёт из земли нефть, газ, уголь, руду, соль, песок и глину. Эти богатства нужны как источник топлива, строительных материалов и сырья для других отраслей.
</a:t>
            </a:r>
            <a:endParaRPr lang="en-US" sz="1130" dirty="0"/>
          </a:p>
        </p:txBody>
      </p:sp>
      <p:sp>
        <p:nvSpPr>
          <p:cNvPr id="12" name="Text 3"/>
          <p:cNvSpPr txBox="1"/>
          <p:nvPr/>
        </p:nvSpPr>
        <p:spPr>
          <a:xfrm>
            <a:off x="270000" y="1975272"/>
            <a:ext cx="4281300" cy="6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ведут работу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добычи используют шахты, карьеры и буровые установки. На таких предприятиях техника помогает людям доставать полезные ископаемые с большой глубины или с поверхности земли.
</a:t>
            </a:r>
            <a:endParaRPr lang="en-US" sz="1130" dirty="0"/>
          </a:p>
        </p:txBody>
      </p:sp>
      <p:sp>
        <p:nvSpPr>
          <p:cNvPr id="13" name="Text 4"/>
          <p:cNvSpPr txBox="1"/>
          <p:nvPr/>
        </p:nvSpPr>
        <p:spPr>
          <a:xfrm>
            <a:off x="270000" y="2719417"/>
            <a:ext cx="4281300" cy="6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нужно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добывающей промышленности не было бы сырья для заводов, электростанций и стройки. Она как первый шаг большого пути: сначала добывают, потом производят.
</a:t>
            </a:r>
            <a:endParaRPr lang="en-US" sz="1130" dirty="0"/>
          </a:p>
        </p:txBody>
      </p:sp>
      <p:sp>
        <p:nvSpPr>
          <p:cNvPr id="14" name="Text 5"/>
          <p:cNvSpPr txBox="1"/>
          <p:nvPr/>
        </p:nvSpPr>
        <p:spPr>
          <a:xfrm>
            <a:off x="270000" y="3463580"/>
            <a:ext cx="4281300" cy="6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материалы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Песок и глина нужны для кирпича и стекла, руда — для металла, а уголь, нефть и газ — для энергии. Даже простые вещи часто начинаются именно здесь.
</a:t>
            </a:r>
            <a:endParaRPr lang="en-US" sz="1130" dirty="0"/>
          </a:p>
        </p:txBody>
      </p:sp>
      <p:sp>
        <p:nvSpPr>
          <p:cNvPr id="15" name="Text 6"/>
          <p:cNvSpPr txBox="1"/>
          <p:nvPr/>
        </p:nvSpPr>
        <p:spPr>
          <a:xfrm>
            <a:off x="270000" y="4207731"/>
            <a:ext cx="4281300" cy="6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другими отраслями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Добытое сырьё отправляют на переработку, и там оно превращается в металл, топливо, пластмассу и другие товары. Поэтому добывающая промышленность важна для всей экономики.
</a:t>
            </a:r>
            <a:endParaRPr lang="en-US" sz="113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689104"/>
            <a:ext cx="8604000" cy="23022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86040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 и газ: важные полезные ископаемые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269950" y="1211924"/>
            <a:ext cx="21039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Глубокие скважины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 и газ добывают из глубоких скважин с помощью сложного оборудования. Чтобы добраться до залежей, бурят землю на большую глубину и внимательно следят за безопасностью работ.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436616" y="1211913"/>
            <a:ext cx="21039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Очистка и перевозка
</a:t>
            </a:r>
            <a:pPr algn="l" indent="0" marL="0">
              <a:lnSpc>
                <a:spcPct val="115000"/>
              </a:lnSpc>
              <a:buNone/>
            </a:pPr>
            <a:r>
              <a:rPr lang="en-US" sz="3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добычи нефть и газ очищают от лишних примесей. Затем их перевозят по трубопроводам, в цистернах и специальных хранилищах, чтобы доставить на заводы и потребителям.
</a:t>
            </a:r>
            <a:endParaRPr lang="en-US" sz="1084" dirty="0"/>
          </a:p>
        </p:txBody>
      </p:sp>
      <p:sp>
        <p:nvSpPr>
          <p:cNvPr id="13" name="Text 4"/>
          <p:cNvSpPr txBox="1"/>
          <p:nvPr/>
        </p:nvSpPr>
        <p:spPr>
          <a:xfrm>
            <a:off x="4603276" y="1211900"/>
            <a:ext cx="21039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делают из нефти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нефти получают бензин, масла и пластмассу. Поэтому она нужна не только транспорту, но и для производства многих привычных вещей: от упаковки до разных деталей.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769937" y="1211925"/>
            <a:ext cx="21039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чего нужен газ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 используют для отопления домов, приготовления еды и получения электричества. Он помогает людям в быту и на предприятиях, где особенно важны тепло и энергия.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Угольная промышленность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875740"/>
            <a:ext cx="26463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Добыча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Уголь находят в шахтах и карьерах. Его поднимают на поверхность с помощью техники и перевозят туда, где он нужен для работы предприятий.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063875" y="1875740"/>
            <a:ext cx="26463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Уголь становится топливом для электростанций и некоторых заводов. Он даёт много тепла и помогает получать энергию.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5857750" y="1875740"/>
            <a:ext cx="26463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Безопасная работа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Шахтёры трудятся очень внимательно, потому что работа с углём требует силы, дисциплины и строгого соблюдения правил безопасности.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77562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Металлургия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494225" y="1211800"/>
            <a:ext cx="41805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Руда становится металлом
</a:t>
            </a:r>
            <a:pPr algn="l" indent="0" marL="0">
              <a:lnSpc>
                <a:spcPct val="115000"/>
              </a:lnSpc>
              <a:buNone/>
            </a:pPr>
            <a:r>
              <a:rPr lang="en-US" sz="5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Металлургия начинается с руды. На заводах её нагревают и обрабатывают, чтобы получить железо, сталь, медь, алюминий и другие металлы, нужные человеку каждый день.
</a:t>
            </a:r>
            <a:endParaRPr lang="en-US" sz="1150" dirty="0"/>
          </a:p>
        </p:txBody>
      </p:sp>
      <p:sp>
        <p:nvSpPr>
          <p:cNvPr id="11" name="Text 3"/>
          <p:cNvSpPr txBox="1"/>
          <p:nvPr/>
        </p:nvSpPr>
        <p:spPr>
          <a:xfrm>
            <a:off x="494225" y="2151552"/>
            <a:ext cx="41805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Горячие печи
</a:t>
            </a:r>
            <a:pPr algn="l" indent="0" marL="0">
              <a:lnSpc>
                <a:spcPct val="115000"/>
              </a:lnSpc>
              <a:buNone/>
            </a:pPr>
            <a:r>
              <a:rPr lang="en-US" sz="5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металлургических предприятиях работают очень горячие печи. Они плавят материал и помогают превращать твёрдую руду в нужный металл для дальнейшего использования.
</a:t>
            </a:r>
            <a:endParaRPr lang="en-US" sz="1155" dirty="0"/>
          </a:p>
        </p:txBody>
      </p:sp>
      <p:sp>
        <p:nvSpPr>
          <p:cNvPr id="12" name="Text 4"/>
          <p:cNvSpPr txBox="1"/>
          <p:nvPr/>
        </p:nvSpPr>
        <p:spPr>
          <a:xfrm>
            <a:off x="494225" y="3091303"/>
            <a:ext cx="41805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нужен металл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 используют для рельсов, мостов, машин, посуды и инструментов. Без него было бы трудно строить прочные вещи, которые служат долго и надёжно.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94225" y="4031051"/>
            <a:ext cx="41805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5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Металлургия даёт материал для многих других отраслей. Она помогает строить города, делать транспорт и выпускать технику, без которой современная жизнь была бы очень непростой.
</a:t>
            </a:r>
            <a:endParaRPr lang="en-US" sz="109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2109" y="1608361"/>
            <a:ext cx="886500" cy="709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97151" y="2088061"/>
            <a:ext cx="765300" cy="765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88834" y="1460927"/>
            <a:ext cx="860963" cy="765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68884" y="1914509"/>
            <a:ext cx="669638" cy="7653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задачи машиностроения
</a:t>
            </a:r>
            <a:endParaRPr lang="en-US" sz="2212" dirty="0"/>
          </a:p>
        </p:txBody>
      </p:sp>
      <p:sp>
        <p:nvSpPr>
          <p:cNvPr id="13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14" name="Text 2"/>
          <p:cNvSpPr txBox="1"/>
          <p:nvPr/>
        </p:nvSpPr>
        <p:spPr>
          <a:xfrm>
            <a:off x="265800" y="3051516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детали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Машиностроение начинается с деталей, которые должны точно подходить друг к другу. Даже маленькая неточность может помешать работе машины, поэтому здесь важны внимательность и аккуратность.
</a:t>
            </a:r>
            <a:endParaRPr lang="en-US" sz="999" dirty="0"/>
          </a:p>
        </p:txBody>
      </p:sp>
      <p:sp>
        <p:nvSpPr>
          <p:cNvPr id="15" name="Text 3"/>
          <p:cNvSpPr txBox="1"/>
          <p:nvPr/>
        </p:nvSpPr>
        <p:spPr>
          <a:xfrm>
            <a:off x="2450242" y="3614268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Чертежи и расчёты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сборкой инженеры создают чертежи и продумывают каждую часть изделия. Это помогает сделать машину надёжной, удобной и безопасной в работе.
</a:t>
            </a:r>
            <a:endParaRPr lang="en-US" sz="999" dirty="0"/>
          </a:p>
        </p:txBody>
      </p:sp>
      <p:sp>
        <p:nvSpPr>
          <p:cNvPr id="16" name="Text 4"/>
          <p:cNvSpPr txBox="1"/>
          <p:nvPr/>
        </p:nvSpPr>
        <p:spPr>
          <a:xfrm>
            <a:off x="4589737" y="2919200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7BDA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заводам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Станки и другая техника нужны самим заводам. Они ускоряют производство, помогают выполнять сложные операции и делают труд людей более точным.
</a:t>
            </a:r>
            <a:endParaRPr lang="en-US" sz="999" dirty="0"/>
          </a:p>
        </p:txBody>
      </p:sp>
      <p:sp>
        <p:nvSpPr>
          <p:cNvPr id="17" name="Text 5"/>
          <p:cNvSpPr txBox="1"/>
          <p:nvPr/>
        </p:nvSpPr>
        <p:spPr>
          <a:xfrm>
            <a:off x="6774124" y="3421916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для людей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Машиностроение создаёт поезда, тракторы, самолёты и бытовую технику. Благодаря этой отрасли транспорт становится быстрее, а повседневная жизнь — удобнее.
</a:t>
            </a:r>
            <a:endParaRPr lang="en-US" sz="99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59" y="1043669"/>
            <a:ext cx="2828266" cy="22510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1550" y="1043432"/>
            <a:ext cx="2864002" cy="22514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58651" y="1043591"/>
            <a:ext cx="2921667" cy="22511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385125" y="3503550"/>
            <a:ext cx="2450012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Детали приезжают на завод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 завод поступают отдельные детали: кузов, колёса, двигатель и множество мелких частей. Каждая из них уже готова к сборке, как будто приехала на большой автомобильный праздник.
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398027" y="3503550"/>
            <a:ext cx="2431094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Конвейерная сборка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детали соединяют на конвейере. Машина постепенно обрастает нужными частями, и на выходе получается готовый автомобиль, который уже может ехать по дороге.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6290495" y="3503550"/>
            <a:ext cx="2457977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города и дороги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Автомобили помогают перевозить людей и грузы, ездить в школу, на работу и в гости. Легковые машины, грузовики и автобусы делают передвижение быстрым и удобным.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собирают автомобили
</a:t>
            </a:r>
            <a:endParaRPr lang="en-US" sz="2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Лёгкая промышленность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231125"/>
            <a:ext cx="42813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и обувь
</a:t>
            </a:r>
            <a:pPr algn="l" indent="0" marL="0">
              <a:lnSpc>
                <a:spcPct val="115000"/>
              </a:lnSpc>
              <a:buNone/>
            </a:pPr>
            <a:r>
              <a:rPr lang="en-US" sz="4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Лёгкая промышленность выпускает одежду, обувь, сумки и другие полезные вещи. Они защищают от холода, помогают чувствовать себя удобно и делают повседневную жизнь ярче.
</a:t>
            </a:r>
            <a:endParaRPr lang="en-US" sz="1283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2162816"/>
            <a:ext cx="42813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для работы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такой продукции используют хлопок, лён, шерсть, кожу и синтетические волокна. У каждого материала свои особенности: один мягкий, другой тёплый, третий очень прочный.
</a:t>
            </a:r>
            <a:endParaRPr lang="en-US" sz="1226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3094504"/>
            <a:ext cx="42813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Ткани и нитки
</a:t>
            </a:r>
            <a:pPr algn="l" indent="0" marL="0">
              <a:lnSpc>
                <a:spcPct val="115000"/>
              </a:lnSpc>
              <a:buNone/>
            </a:pPr>
            <a:r>
              <a:rPr lang="en-US" sz="4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предприятиях из сырья делают ткани и нитки, а потом создают изделия для дома и школы. Из этих материалов появляются форма, шторы, постельное бельё и сумки.
</a:t>
            </a:r>
            <a:endParaRPr lang="en-US" sz="1323" dirty="0"/>
          </a:p>
        </p:txBody>
      </p:sp>
      <p:sp>
        <p:nvSpPr>
          <p:cNvPr id="13" name="Text 5"/>
          <p:cNvSpPr txBox="1"/>
          <p:nvPr/>
        </p:nvSpPr>
        <p:spPr>
          <a:xfrm>
            <a:off x="270000" y="4026216"/>
            <a:ext cx="42813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каждый день
</a:t>
            </a:r>
            <a:pPr algn="l" indent="0" marL="0">
              <a:lnSpc>
                <a:spcPct val="115000"/>
              </a:lnSpc>
              <a:buNone/>
            </a:pPr>
            <a:r>
              <a:rPr lang="en-US" sz="4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Товары лёгкой промышленности окружают нас постоянно. Они помогают одеваться по погоде, хранить вещи и чувствовать себя аккуратно, словно всё вокруг становится немного уютнее.
</a:t>
            </a:r>
            <a:endParaRPr lang="en-US" sz="125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Текстильная промышленность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9950" y="2081880"/>
            <a:ext cx="2098800" cy="13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волокна — нить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начинается с волокон. Их прядут, чтобы получить пряжу и нити, из которых потом можно сделать ткань. Без этого шага не появятся многие привычные вещи.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438314" y="2081867"/>
            <a:ext cx="2098800" cy="13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Ткань на станках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фабриках нити переплетают на ткацких станках. Так получается полотно, которое затем можно красить, делать мягче и готовить к дальнейшему использованию.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606685" y="2081867"/>
            <a:ext cx="2098800" cy="13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Отделка материала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ткачества ткань красят и отделывают, чтобы она стала красивой, прочной и приятной на ощупь. Здесь важны аккуратность и внимание к качеству.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775070" y="2081867"/>
            <a:ext cx="2098800" cy="13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Готовые изделия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ткани потом шьют рубашки, платья, школьную форму, шторы и постельное бельё. Так нить проходит длинный путь и превращается в нужную вещь.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3775" y="942061"/>
            <a:ext cx="4248300" cy="12778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3775" y="2237528"/>
            <a:ext cx="4248300" cy="13483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3775" y="3577597"/>
            <a:ext cx="4248300" cy="13483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1187904"/>
            <a:ext cx="3318900" cy="7861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рулона ткани до готовой одежды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швейной фабрике сначала выбирают ткань, затем её разрезают по выкройкам и аккуратно сшивают. Работницы и работники следят, чтобы швы были ровными, а одежда — удобной и красивой.
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497039"/>
            <a:ext cx="3318900" cy="829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важна точность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курток, футболок, брюк и школьной формы нужны точные измерения. Если деталь выкроена неверно, вещь может не сесть по размеру. Поэтому на производстве внимательно проверяют каждый этап работы.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3837109"/>
            <a:ext cx="3318900" cy="829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Цех, где всё по местам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швейном цехе обычно стоят машины, столы для раскроя и стеллажи с тканью. Рулоны материала, нитки и готовые изделия помогают представить, как из простого полотна появляется новая одежда.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Швейные фабрики
</a:t>
            </a:r>
            <a:endParaRPr lang="en-US" sz="2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042" y="1303143"/>
            <a:ext cx="462878" cy="46287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5664" y="3076184"/>
            <a:ext cx="350870" cy="46782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90087" y="1587378"/>
            <a:ext cx="462927" cy="462927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67327" y="3336165"/>
            <a:ext cx="462724" cy="370179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 пищевой промышленности
</a:t>
            </a:r>
            <a:endParaRPr lang="en-US" sz="2212" dirty="0"/>
          </a:p>
        </p:txBody>
      </p:sp>
      <p:sp>
        <p:nvSpPr>
          <p:cNvPr id="13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14" name="Text 2"/>
          <p:cNvSpPr txBox="1"/>
          <p:nvPr/>
        </p:nvSpPr>
        <p:spPr>
          <a:xfrm>
            <a:off x="1154273" y="1664665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Хлеб и выпечка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Хлебозаводы и пекарни превращают муку в булки, батоны и другую выпечку. Здесь особенно важны чистота, точный рецепт и аккуратная упаковка, чтобы хлеб доехал до магазина свежим.
</a:t>
            </a:r>
            <a:endParaRPr lang="en-US" sz="1263" dirty="0"/>
          </a:p>
        </p:txBody>
      </p:sp>
      <p:sp>
        <p:nvSpPr>
          <p:cNvPr id="15" name="Text 3"/>
          <p:cNvSpPr txBox="1"/>
          <p:nvPr/>
        </p:nvSpPr>
        <p:spPr>
          <a:xfrm>
            <a:off x="1493640" y="3444214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Молочные продукты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Молочные предприятия принимают молоко, охлаждают его и делают кефир, йогурт, сыр и творог. На всех этапах следят за безопасностью, потому что такие продукты быстро портятся.
</a:t>
            </a:r>
            <a:endParaRPr lang="en-US" sz="1263" dirty="0"/>
          </a:p>
        </p:txBody>
      </p:sp>
      <p:sp>
        <p:nvSpPr>
          <p:cNvPr id="16" name="Text 4"/>
          <p:cNvSpPr txBox="1"/>
          <p:nvPr/>
        </p:nvSpPr>
        <p:spPr>
          <a:xfrm>
            <a:off x="5792240" y="1951764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Сладости и десерты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Кондитерские фабрики выпускают печенье, вафли, конфеты и шоколад. Сладости проходят проверку качества, а потом их упаковывают, чтобы они не крошились, не таяли и выглядели красиво.
</a:t>
            </a:r>
            <a:endParaRPr lang="en-US" sz="1263" dirty="0"/>
          </a:p>
        </p:txBody>
      </p:sp>
      <p:sp>
        <p:nvSpPr>
          <p:cNvPr id="17" name="Text 5"/>
          <p:cNvSpPr txBox="1"/>
          <p:nvPr/>
        </p:nvSpPr>
        <p:spPr>
          <a:xfrm>
            <a:off x="5668253" y="3653489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7BDA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Упаковка и доставка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Пищевая промышленность не только готовит еду, но и помогает ей попасть в магазины. Упаковка защищает продукты от грязи, влаги и лишнего воздуха, а ещё сохраняет их вкус.
</a:t>
            </a:r>
            <a:endParaRPr lang="en-US" sz="126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89535" y="249925"/>
            <a:ext cx="3982931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4533900" cy="9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Хлеб, молоко и сладости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468275" y="1456800"/>
            <a:ext cx="3609600" cy="73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Хлеб из печи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хлебозаводе тесто замешивают, дают ему подняться и выпекают в горячих печах. Потом булки и батоны остывают, чтобы их можно было аккуратно упаковать и отправить в магазин.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468275" y="2352052"/>
            <a:ext cx="3609600" cy="73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Молоко под контролем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молочном заводе молоко очищают, охлаждают и разливают по бутылкам или пакетам. Для кефира и йогурта добавляют полезные закваски, а вся работа идёт очень быстро и чисто.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468275" y="3247313"/>
            <a:ext cx="3609600" cy="73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Сладости на радость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кондитерских фабриках делают печенье, вафли и конфеты. Здесь важны точные порции, ровная форма и хороший вкус, чтобы сладости были одинаковыми и радовали детей и взрослых.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468275" y="4142586"/>
            <a:ext cx="3609600" cy="73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Упаковка хранит свежесть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Хорошая упаковка помогает продуктам не терять вкус и аромат. Она защищает хлеб от высыхания, молочные продукты — от загрязнения, а сладости — от поломки во время перевозки.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689104"/>
            <a:ext cx="8604000" cy="23022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86040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Химическая промышленность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269950" y="1211924"/>
            <a:ext cx="21039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Красители и чистящие средства
</a:t>
            </a:r>
            <a:pPr algn="l" indent="0" marL="0">
              <a:lnSpc>
                <a:spcPct val="115000"/>
              </a:lnSpc>
              <a:buNone/>
            </a:pPr>
            <a:r>
              <a:rPr lang="en-US" sz="3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Химические заводы делают краски, стиральные порошки, мыло и другие средства для дома. Благодаря им вещи становятся чище, а предметы вокруг нас — ярче и удобнее в использовании.
</a:t>
            </a:r>
            <a:endParaRPr lang="en-US" sz="1028" dirty="0"/>
          </a:p>
        </p:txBody>
      </p:sp>
      <p:sp>
        <p:nvSpPr>
          <p:cNvPr id="12" name="Text 3"/>
          <p:cNvSpPr txBox="1"/>
          <p:nvPr/>
        </p:nvSpPr>
        <p:spPr>
          <a:xfrm>
            <a:off x="2436616" y="1211913"/>
            <a:ext cx="21039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Пластмасса в повседневной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3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химических материалов получают пластмассу для бутылок, упаковок, игрушек и деталей. Она лёгкая и прочная, поэтому из неё делают много полезных вещей, которые встречаются каждый день.
</a:t>
            </a:r>
            <a:endParaRPr lang="en-US" sz="1002" dirty="0"/>
          </a:p>
        </p:txBody>
      </p:sp>
      <p:sp>
        <p:nvSpPr>
          <p:cNvPr id="13" name="Text 4"/>
          <p:cNvSpPr txBox="1"/>
          <p:nvPr/>
        </p:nvSpPr>
        <p:spPr>
          <a:xfrm>
            <a:off x="4603276" y="1211900"/>
            <a:ext cx="21039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Лекарства и удобрения
</a:t>
            </a:r>
            <a:pPr algn="l" indent="0" marL="0">
              <a:lnSpc>
                <a:spcPct val="115000"/>
              </a:lnSpc>
              <a:buNone/>
            </a:pPr>
            <a:r>
              <a:rPr lang="en-US" sz="3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Химическая промышленность помогает выпускать лекарства и удобрения. Одни поддерживают здоровье людей, другие помогают растениям расти лучше, поэтому эта отрасль важна и для врачей, и для фермеров.
</a:t>
            </a:r>
            <a:endParaRPr lang="en-US" sz="1014" dirty="0"/>
          </a:p>
        </p:txBody>
      </p:sp>
      <p:sp>
        <p:nvSpPr>
          <p:cNvPr id="14" name="Text 5"/>
          <p:cNvSpPr txBox="1"/>
          <p:nvPr/>
        </p:nvSpPr>
        <p:spPr>
          <a:xfrm>
            <a:off x="6769937" y="1211925"/>
            <a:ext cx="21039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и осторожность
</a:t>
            </a:r>
            <a:pPr algn="l" indent="0" marL="0">
              <a:lnSpc>
                <a:spcPct val="115000"/>
              </a:lnSpc>
              <a:buNone/>
            </a:pPr>
            <a:r>
              <a:rPr lang="en-US" sz="3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химических предприятиях работают очень внимательно и строго соблюдают правила безопасности. Здесь нельзя торопиться и отвлекаться, потому что точность помогает людям и защищает окружающую среду.
</a:t>
            </a:r>
            <a:endParaRPr lang="en-US" sz="101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689104"/>
            <a:ext cx="8604000" cy="23022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86040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промышленность помогает природе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269950" y="1318602"/>
            <a:ext cx="20988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Чистый воздух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заводах ставят фильтры, чтобы уменьшить дым и пыль. Они помогают очищать выбросы, а значит, воздух вокруг предприятия становится чище и приятнее для людей и природы.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438352" y="1318579"/>
            <a:ext cx="20988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Вода и сырьё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Предприятия стараются экономить воду, электричество и материалы. Если использовать ресурсы аккуратно, их хватит дольше, а природа получит меньше лишней нагрузки.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606750" y="1318566"/>
            <a:ext cx="20988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Переработка отходов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Сортировка мусора и переработка помогают не выбрасывать всё подряд. Бумагу, металл, стекло и пластик можно использовать снова, и это очень полезно для окружающей среды.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775153" y="1318566"/>
            <a:ext cx="20988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Аккуратная территория
</a:t>
            </a:r>
            <a:pPr algn="l" indent="0" marL="0">
              <a:lnSpc>
                <a:spcPct val="115000"/>
              </a:lnSpc>
              <a:buNone/>
            </a:pPr>
            <a:r>
              <a:rPr lang="en-US" sz="3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Чистые трубы, убранные дворы и зелёные участки рядом с заводом показывают, что предприятие заботится о природе. Такой порядок делает производство безопаснее и приятнее для соседей.
</a:t>
            </a:r>
            <a:endParaRPr lang="en-US" sz="107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вещь появляется на заводе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промышленного товара от сырья до магазина.
</a:t>
            </a:r>
            <a:endParaRPr lang="en-US" sz="111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промышленности
</a:t>
            </a:r>
            <a:endParaRPr lang="en-US" sz="2212" dirty="0"/>
          </a:p>
        </p:txBody>
      </p:sp>
      <p:sp>
        <p:nvSpPr>
          <p:cNvPr id="10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270000" y="1231125"/>
            <a:ext cx="4281300" cy="6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Шахтёры и добытчики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люди получают из земли полезные богатства: уголь, руду, соль, песок и другие материалы. Их труд помогает начать работу многим заводам и фабрикам.
</a:t>
            </a:r>
            <a:endParaRPr lang="en-US" sz="1130" dirty="0"/>
          </a:p>
        </p:txBody>
      </p:sp>
      <p:sp>
        <p:nvSpPr>
          <p:cNvPr id="12" name="Text 3"/>
          <p:cNvSpPr txBox="1"/>
          <p:nvPr/>
        </p:nvSpPr>
        <p:spPr>
          <a:xfrm>
            <a:off x="270000" y="1975272"/>
            <a:ext cx="4281300" cy="6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Инженеры и технологи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придумывают, как сделать производство удобным, быстрым и безопасным. Инженеры создают чертежи, а технологи следят, чтобы всё шло по правильному порядку.
</a:t>
            </a:r>
            <a:endParaRPr lang="en-US" sz="1130" dirty="0"/>
          </a:p>
        </p:txBody>
      </p:sp>
      <p:sp>
        <p:nvSpPr>
          <p:cNvPr id="13" name="Text 4"/>
          <p:cNvSpPr txBox="1"/>
          <p:nvPr/>
        </p:nvSpPr>
        <p:spPr>
          <a:xfrm>
            <a:off x="270000" y="2719417"/>
            <a:ext cx="4281300" cy="6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Токари и сварщики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мастера изготавливают детали и соединяют их в прочные конструкции. Без их точной работы машины, станки и многие изделия просто не смогли бы появиться.
</a:t>
            </a:r>
            <a:endParaRPr lang="en-US" sz="1130" dirty="0"/>
          </a:p>
        </p:txBody>
      </p:sp>
      <p:sp>
        <p:nvSpPr>
          <p:cNvPr id="14" name="Text 5"/>
          <p:cNvSpPr txBox="1"/>
          <p:nvPr/>
        </p:nvSpPr>
        <p:spPr>
          <a:xfrm>
            <a:off x="270000" y="3463580"/>
            <a:ext cx="4281300" cy="6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Водители и упаковщики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Водители перевозят сырьё и готовые товары, а упаковщики аккуратно подготавливают продукцию к отправке. Благодаря им вещи вовремя попадают в магазины и не теряются по пути.
</a:t>
            </a:r>
            <a:endParaRPr lang="en-US" sz="1130" dirty="0"/>
          </a:p>
        </p:txBody>
      </p:sp>
      <p:sp>
        <p:nvSpPr>
          <p:cNvPr id="15" name="Text 6"/>
          <p:cNvSpPr txBox="1"/>
          <p:nvPr/>
        </p:nvSpPr>
        <p:spPr>
          <a:xfrm>
            <a:off x="270000" y="4207731"/>
            <a:ext cx="4281300" cy="6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Команда цеха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предприятии каждый специалист выполняет своё дело, и все части работы складываются, как пазл. Когда люди действуют дружно, завод работает спокойно, быстро и аккуратно.
</a:t>
            </a:r>
            <a:endParaRPr lang="en-US" sz="113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9575" y="1512284"/>
            <a:ext cx="617700" cy="617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66933" y="2103845"/>
            <a:ext cx="694913" cy="617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02151" y="1431983"/>
            <a:ext cx="715800" cy="57264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97008" y="2308192"/>
            <a:ext cx="540488" cy="6177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722764" y="1387020"/>
            <a:ext cx="617700" cy="6177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 рядом с нами
</a:t>
            </a:r>
            <a:endParaRPr lang="en-US" sz="2212" dirty="0"/>
          </a:p>
        </p:txBody>
      </p:sp>
      <p:sp>
        <p:nvSpPr>
          <p:cNvPr id="15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16" name="Text 2"/>
          <p:cNvSpPr txBox="1"/>
          <p:nvPr/>
        </p:nvSpPr>
        <p:spPr>
          <a:xfrm>
            <a:off x="257250" y="2704774"/>
            <a:ext cx="1662000" cy="10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7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принадлежности
</a:t>
            </a:r>
            <a:pPr algn="ctr" indent="0" marL="0">
              <a:lnSpc>
                <a:spcPct val="115000"/>
              </a:lnSpc>
              <a:buNone/>
            </a:pPr>
            <a:r>
              <a:rPr lang="en-US" sz="6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Тетради, карандаши и линейки делают на предприятиях из бумаги, дерева, пластика и металла. Эти вещи мы видим в классе каждый день, хотя они прошли длинный путь на заводе.
</a:t>
            </a:r>
            <a:endParaRPr lang="en-US" sz="907" dirty="0"/>
          </a:p>
        </p:txBody>
      </p:sp>
      <p:sp>
        <p:nvSpPr>
          <p:cNvPr id="17" name="Text 3"/>
          <p:cNvSpPr txBox="1"/>
          <p:nvPr/>
        </p:nvSpPr>
        <p:spPr>
          <a:xfrm>
            <a:off x="1983225" y="3408225"/>
            <a:ext cx="1662000" cy="10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7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мелочи дома
</a:t>
            </a:r>
            <a:pPr algn="ctr" indent="0" marL="0">
              <a:lnSpc>
                <a:spcPct val="115000"/>
              </a:lnSpc>
              <a:buNone/>
            </a:pPr>
            <a:r>
              <a:rPr lang="en-US" sz="6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Батарейки, мыло, посуда и упаковка для продуктов тоже выпускаются промышленностью. Без этих маленьких помощников дома сразу стало бы заметно скучнее и неудобнее.
</a:t>
            </a:r>
            <a:endParaRPr lang="en-US" sz="907" dirty="0"/>
          </a:p>
        </p:txBody>
      </p:sp>
      <p:sp>
        <p:nvSpPr>
          <p:cNvPr id="18" name="Text 4"/>
          <p:cNvSpPr txBox="1"/>
          <p:nvPr/>
        </p:nvSpPr>
        <p:spPr>
          <a:xfrm>
            <a:off x="3728850" y="2579501"/>
            <a:ext cx="1662000" cy="10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7" b="1" dirty="0">
                <a:solidFill>
                  <a:srgbClr val="7BDA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и обувь
</a:t>
            </a:r>
            <a:pPr algn="ctr" indent="0" marL="0">
              <a:lnSpc>
                <a:spcPct val="115000"/>
              </a:lnSpc>
              <a:buNone/>
            </a:pPr>
            <a:r>
              <a:rPr lang="en-US" sz="6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Куртка, кроссовки, носки и даже пуговицы сделаны на фабриках. Сначала рождаются материалы, потом из них создают готовые вещи, которые защищают от холода и радуют глаз.
</a:t>
            </a:r>
            <a:endParaRPr lang="en-US" sz="907" dirty="0"/>
          </a:p>
        </p:txBody>
      </p:sp>
      <p:sp>
        <p:nvSpPr>
          <p:cNvPr id="19" name="Text 5"/>
          <p:cNvSpPr txBox="1"/>
          <p:nvPr/>
        </p:nvSpPr>
        <p:spPr>
          <a:xfrm>
            <a:off x="5436050" y="3617450"/>
            <a:ext cx="1662000" cy="10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7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на полках
</a:t>
            </a:r>
            <a:pPr algn="ctr" indent="0" marL="0">
              <a:lnSpc>
                <a:spcPct val="115000"/>
              </a:lnSpc>
              <a:buNone/>
            </a:pPr>
            <a:r>
              <a:rPr lang="en-US" sz="6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Соки, йогурты, печенье и крупы тоже приходят к нам с предприятий. В магазине они уже упакованы, чтобы сохранять свежесть и быстро попадать на стол.
</a:t>
            </a:r>
            <a:endParaRPr lang="en-US" sz="907" dirty="0"/>
          </a:p>
        </p:txBody>
      </p:sp>
      <p:sp>
        <p:nvSpPr>
          <p:cNvPr id="20" name="Text 6"/>
          <p:cNvSpPr txBox="1"/>
          <p:nvPr/>
        </p:nvSpPr>
        <p:spPr>
          <a:xfrm>
            <a:off x="7200425" y="2615324"/>
            <a:ext cx="1662000" cy="10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7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Игрушки и спорт
</a:t>
            </a:r>
            <a:pPr algn="ctr" indent="0" marL="0">
              <a:lnSpc>
                <a:spcPct val="115000"/>
              </a:lnSpc>
              <a:buNone/>
            </a:pPr>
            <a:r>
              <a:rPr lang="en-US" sz="6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Мячи, куклы, конструкторы и другие игрушки делают на специальных производствах. Даже обычный мяч сначала проходит долгий путь, прежде чем попасть в руки ребёнка.
</a:t>
            </a:r>
            <a:endParaRPr lang="en-US" sz="90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77562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все отрасли важны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494225" y="1227024"/>
            <a:ext cx="4180500" cy="6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Нужно сырьё
</a:t>
            </a:r>
            <a:pPr algn="l" indent="0" marL="0">
              <a:lnSpc>
                <a:spcPct val="115000"/>
              </a:lnSpc>
              <a:buNone/>
            </a:pPr>
            <a:r>
              <a:rPr lang="en-US" sz="4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Добывающая промышленность даёт уголь, нефть, газ, руду и другие материалы. Без них другие отрасли просто не смогут начать работу, как будто мастерская осталась без инструментов.
</a:t>
            </a:r>
            <a:endParaRPr lang="en-US" sz="1026" dirty="0"/>
          </a:p>
        </p:txBody>
      </p:sp>
      <p:sp>
        <p:nvSpPr>
          <p:cNvPr id="12" name="Text 3"/>
          <p:cNvSpPr txBox="1"/>
          <p:nvPr/>
        </p:nvSpPr>
        <p:spPr>
          <a:xfrm>
            <a:off x="494225" y="1971764"/>
            <a:ext cx="4180500" cy="6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Нужен металл
</a:t>
            </a:r>
            <a:pPr algn="l" indent="0" marL="0">
              <a:lnSpc>
                <a:spcPct val="115000"/>
              </a:lnSpc>
              <a:buNone/>
            </a:pPr>
            <a:r>
              <a:rPr lang="en-US" sz="4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Металлургия превращает руду в прочный металл для мостов, машин, рельсов и множества предметов. Если металла не будет, многим заводам станет трудно делать надёжные вещи.
</a:t>
            </a:r>
            <a:endParaRPr lang="en-US" sz="1026" dirty="0"/>
          </a:p>
        </p:txBody>
      </p:sp>
      <p:sp>
        <p:nvSpPr>
          <p:cNvPr id="13" name="Text 4"/>
          <p:cNvSpPr txBox="1"/>
          <p:nvPr/>
        </p:nvSpPr>
        <p:spPr>
          <a:xfrm>
            <a:off x="494225" y="2716503"/>
            <a:ext cx="4180500" cy="6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Нужны машины
</a:t>
            </a:r>
            <a:pPr algn="l" indent="0" marL="0">
              <a:lnSpc>
                <a:spcPct val="115000"/>
              </a:lnSpc>
              <a:buNone/>
            </a:pPr>
            <a:r>
              <a:rPr lang="en-US" sz="4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Машиностроение создаёт оборудование для фабрик, транспорт и бытовую технику. Оно помогает другим предприятиям работать быстрее, точнее и удобнее, словно даёт им крепкие рабочие руки.
</a:t>
            </a:r>
            <a:endParaRPr lang="en-US" sz="1026" dirty="0"/>
          </a:p>
        </p:txBody>
      </p:sp>
      <p:sp>
        <p:nvSpPr>
          <p:cNvPr id="14" name="Text 5"/>
          <p:cNvSpPr txBox="1"/>
          <p:nvPr/>
        </p:nvSpPr>
        <p:spPr>
          <a:xfrm>
            <a:off x="494225" y="3461239"/>
            <a:ext cx="4180500" cy="6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Нужны продукты
</a:t>
            </a:r>
            <a:pPr algn="l" indent="0" marL="0">
              <a:lnSpc>
                <a:spcPct val="115000"/>
              </a:lnSpc>
              <a:buNone/>
            </a:pPr>
            <a:r>
              <a:rPr lang="en-US" sz="4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Пищевая промышленность делает хлеб, молоко, крупы и сладости. Эти товары нужны каждый день, поэтому эта отрасль помогает людям питаться вкусно и безопасно.
</a:t>
            </a:r>
            <a:endParaRPr lang="en-US" sz="1026" dirty="0"/>
          </a:p>
        </p:txBody>
      </p:sp>
      <p:sp>
        <p:nvSpPr>
          <p:cNvPr id="15" name="Text 6"/>
          <p:cNvSpPr txBox="1"/>
          <p:nvPr/>
        </p:nvSpPr>
        <p:spPr>
          <a:xfrm>
            <a:off x="494225" y="4205971"/>
            <a:ext cx="4180500" cy="6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Нужна одежда
</a:t>
            </a:r>
            <a:pPr algn="l" indent="0" marL="0">
              <a:lnSpc>
                <a:spcPct val="115000"/>
              </a:lnSpc>
              <a:buNone/>
            </a:pPr>
            <a:r>
              <a:rPr lang="en-US" sz="4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Лёгкая промышленность выпускает ткани, обувь и одежду для любого времени года. Она делает жизнь теплее, удобнее и красивее, а без неё всем пришлось бы непросто.
</a:t>
            </a:r>
            <a:endParaRPr lang="en-US" sz="102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2500" y="1516357"/>
            <a:ext cx="7239000" cy="12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 вокруг нас
</a:t>
            </a:r>
            <a:endParaRPr lang="en-US" sz="4012" dirty="0"/>
          </a:p>
        </p:txBody>
      </p:sp>
      <p:sp>
        <p:nvSpPr>
          <p:cNvPr id="5" name="Text 1"/>
          <p:cNvSpPr txBox="1"/>
          <p:nvPr/>
        </p:nvSpPr>
        <p:spPr>
          <a:xfrm>
            <a:off x="2581800" y="2936899"/>
            <a:ext cx="39804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 — это большой общий труд, где каждая отрасль делает своё важное дело. Благодаря заводам и фабрикам у людей есть еда, одежда, техника и многое другое каждый день.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2026-05-26T03:39:38Z</dcterms:created>
  <dcterms:modified xsi:type="dcterms:W3CDTF">2026-05-26T03:39:38Z</dcterms:modified>
</cp:coreProperties>
</file>