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image" Target="../media/image-3-9.png"/><Relationship Id="rId10" Type="http://schemas.openxmlformats.org/officeDocument/2006/relationships/image" Target="../media/image-3-10.png"/><Relationship Id="rId11" Type="http://schemas.openxmlformats.org/officeDocument/2006/relationships/image" Target="../media/image-3-11.png"/><Relationship Id="rId12" Type="http://schemas.openxmlformats.org/officeDocument/2006/relationships/image" Target="../media/image-3-12.png"/><Relationship Id="rId13" Type="http://schemas.openxmlformats.org/officeDocument/2006/relationships/image" Target="../media/image-3-13.png"/><Relationship Id="rId14" Type="http://schemas.openxmlformats.org/officeDocument/2006/relationships/image" Target="../media/image-3-14.png"/><Relationship Id="rId15" Type="http://schemas.openxmlformats.org/officeDocument/2006/relationships/image" Target="../media/image-3-15.png"/><Relationship Id="rId16" Type="http://schemas.openxmlformats.org/officeDocument/2006/relationships/image" Target="../media/image-3-16.png"/><Relationship Id="rId17" Type="http://schemas.openxmlformats.org/officeDocument/2006/relationships/image" Target="../media/image-3-17.png"/><Relationship Id="rId18" Type="http://schemas.openxmlformats.org/officeDocument/2006/relationships/slideLayout" Target="../slideLayouts/slideLayout1.xml"/><Relationship Id="rId1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4-8.png"/><Relationship Id="rId9" Type="http://schemas.openxmlformats.org/officeDocument/2006/relationships/image" Target="../media/image-4-9.png"/><Relationship Id="rId10" Type="http://schemas.openxmlformats.org/officeDocument/2006/relationships/slideLayout" Target="../slideLayouts/slideLayout1.xml"/><Relationship Id="rId11"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slideLayout" Target="../slideLayouts/slideLayout1.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slideLayout" Target="../slideLayouts/slideLayout1.xml"/><Relationship Id="rId7"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image" Target="../media/image-9-2.png"/><Relationship Id="rId3" Type="http://schemas.openxmlformats.org/officeDocument/2006/relationships/image" Target="../media/image-9-3.jpeg"/><Relationship Id="rId4" Type="http://schemas.openxmlformats.org/officeDocument/2006/relationships/image" Target="../media/image-9-4.png"/><Relationship Id="rId5" Type="http://schemas.openxmlformats.org/officeDocument/2006/relationships/image" Target="../media/image-9-5.jpe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slideLayout" Target="../slideLayouts/slideLayout1.xml"/><Relationship Id="rId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slideLayout" Target="../slideLayouts/slideLayout1.xml"/><Relationship Id="rId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slideLayout" Target="../slideLayouts/slideLayout1.xml"/><Relationship Id="rId7"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653773" y="554125"/>
            <a:ext cx="4293204" cy="37383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560875" y="702600"/>
            <a:ext cx="4294200" cy="3738300"/>
          </a:xfrm>
          <a:prstGeom prst="rect">
            <a:avLst/>
          </a:prstGeom>
          <a:noFill/>
          <a:ln/>
        </p:spPr>
        <p:txBody>
          <a:bodyPr wrap="square" lIns="0" tIns="0" rIns="0" bIns="0" rtlCol="0" anchor="ctr"/>
          <a:lstStyle/>
          <a:p>
            <a:pPr algn="l" indent="0" marL="0">
              <a:lnSpc>
                <a:spcPct val="100000"/>
              </a:lnSpc>
              <a:buNone/>
            </a:pPr>
            <a:r>
              <a:rPr lang="en-US" sz="2800" b="1" dirty="0">
                <a:solidFill>
                  <a:srgbClr val="6B4D42"/>
                </a:solidFill>
                <a:latin typeface="Arial" pitchFamily="34" charset="0"/>
                <a:ea typeface="Arial" pitchFamily="34" charset="-122"/>
                <a:cs typeface="Arial" pitchFamily="34" charset="-120"/>
              </a:rPr>
              <a:t>Unit 4. The world of fashion
</a:t>
            </a:r>
            <a:pPr algn="l" indent="0" marL="0">
              <a:lnSpc>
                <a:spcPct val="100000"/>
              </a:lnSpc>
              <a:buNone/>
            </a:pPr>
            <a:r>
              <a:rPr lang="en-US" sz="3200" dirty="0">
                <a:solidFill>
                  <a:srgbClr val="2A3E5C"/>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Одежда, стиль, покупки и модные тренды на английском языке.
</a:t>
            </a:r>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i="1" dirty="0">
                <a:solidFill>
                  <a:srgbClr val="000000"/>
                </a:solidFill>
                <a:latin typeface="Arial" pitchFamily="34" charset="0"/>
                <a:ea typeface="Arial" pitchFamily="34" charset="-122"/>
                <a:cs typeface="Arial" pitchFamily="34" charset="-120"/>
              </a:rPr>
              <a:t>
</a:t>
            </a:r>
            <a:endParaRPr lang="en-US" sz="2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573475" y="0"/>
            <a:ext cx="4568751" cy="51411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2</a:t>
            </a:r>
            <a:endParaRPr lang="en-US" sz="1400" dirty="0"/>
          </a:p>
        </p:txBody>
      </p:sp>
      <p:sp>
        <p:nvSpPr>
          <p:cNvPr id="5" name="Text 1"/>
          <p:cNvSpPr txBox="1"/>
          <p:nvPr/>
        </p:nvSpPr>
        <p:spPr>
          <a:xfrm>
            <a:off x="245225" y="590200"/>
            <a:ext cx="3933300" cy="3848100"/>
          </a:xfrm>
          <a:prstGeom prst="rect">
            <a:avLst/>
          </a:prstGeom>
          <a:noFill/>
          <a:ln/>
        </p:spPr>
        <p:txBody>
          <a:bodyPr wrap="square" lIns="0" tIns="0" rIns="0" bIns="0" rtlCol="0" anchor="ctr"/>
          <a:lstStyle/>
          <a:p>
            <a:pPr algn="l" indent="0" marL="0">
              <a:lnSpc>
                <a:spcPct val="100000"/>
              </a:lnSpc>
              <a:buNone/>
            </a:pPr>
            <a:r>
              <a:rPr lang="en-US" sz="2500" b="1" dirty="0">
                <a:solidFill>
                  <a:srgbClr val="6B4D42"/>
                </a:solidFill>
                <a:latin typeface="Arial" pitchFamily="34" charset="0"/>
                <a:ea typeface="Arial" pitchFamily="34" charset="-122"/>
                <a:cs typeface="Arial" pitchFamily="34" charset="-120"/>
              </a:rPr>
              <a:t>Why fashion matters every day
</a:t>
            </a:r>
            <a:pPr algn="l" indent="0" marL="0">
              <a:lnSpc>
                <a:spcPct val="100000"/>
              </a:lnSpc>
              <a:buNone/>
            </a:pPr>
            <a:r>
              <a:rPr lang="en-US" sz="2800" b="1" dirty="0">
                <a:solidFill>
                  <a:srgbClr val="2A3E5C"/>
                </a:solidFill>
                <a:latin typeface="Arial" pitchFamily="34" charset="0"/>
                <a:ea typeface="Arial" pitchFamily="34" charset="-122"/>
                <a:cs typeface="Arial" pitchFamily="34" charset="-120"/>
              </a:rPr>
              <a:t>
</a:t>
            </a:r>
            <a:pPr algn="l" indent="0" marL="0">
              <a:lnSpc>
                <a:spcPct val="115000"/>
              </a:lnSpc>
              <a:buNone/>
            </a:pPr>
            <a:r>
              <a:rPr lang="en-US" sz="1500" dirty="0">
                <a:solidFill>
                  <a:srgbClr val="000000"/>
                </a:solidFill>
                <a:latin typeface="Arial" pitchFamily="34" charset="0"/>
                <a:ea typeface="Arial" pitchFamily="34" charset="-122"/>
                <a:cs typeface="Arial" pitchFamily="34" charset="-120"/>
              </a:rPr>
              <a:t>Fashion surrounds us at school, at home and online. It helps us talk about clothes, style, shopping and appearance, compare choices, and explain what suits different weather, occasions and personal preferences.
</a:t>
            </a:r>
            <a:endParaRPr lang="en-US" sz="2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7061537" y="1553798"/>
            <a:ext cx="435600" cy="348480"/>
          </a:xfrm>
          <a:prstGeom prst="rect">
            <a:avLst/>
          </a:prstGeom>
        </p:spPr>
      </p:pic>
      <p:pic>
        <p:nvPicPr>
          <p:cNvPr id="4" name="Image 2" descr="preencoded.png">    </p:cNvPr>
          <p:cNvPicPr>
            <a:picLocks noChangeAspect="1"/>
          </p:cNvPicPr>
          <p:nvPr/>
        </p:nvPicPr>
        <p:blipFill>
          <a:blip r:embed="rId3"/>
          <a:stretch>
            <a:fillRect/>
          </a:stretch>
        </p:blipFill>
        <p:spPr>
          <a:xfrm>
            <a:off x="5952150" y="2383888"/>
            <a:ext cx="420300" cy="420300"/>
          </a:xfrm>
          <a:prstGeom prst="rect">
            <a:avLst/>
          </a:prstGeom>
        </p:spPr>
      </p:pic>
      <p:pic>
        <p:nvPicPr>
          <p:cNvPr id="5" name="Image 3" descr="preencoded.png">    </p:cNvPr>
          <p:cNvPicPr>
            <a:picLocks noChangeAspect="1"/>
          </p:cNvPicPr>
          <p:nvPr/>
        </p:nvPicPr>
        <p:blipFill>
          <a:blip r:embed="rId4"/>
          <a:stretch>
            <a:fillRect/>
          </a:stretch>
        </p:blipFill>
        <p:spPr>
          <a:xfrm>
            <a:off x="8169050" y="2383888"/>
            <a:ext cx="420300" cy="420300"/>
          </a:xfrm>
          <a:prstGeom prst="rect">
            <a:avLst/>
          </a:prstGeom>
        </p:spPr>
      </p:pic>
      <p:pic>
        <p:nvPicPr>
          <p:cNvPr id="6" name="Image 4" descr="preencoded.png">    </p:cNvPr>
          <p:cNvPicPr>
            <a:picLocks noChangeAspect="1"/>
          </p:cNvPicPr>
          <p:nvPr/>
        </p:nvPicPr>
        <p:blipFill>
          <a:blip r:embed="rId5"/>
          <a:stretch>
            <a:fillRect/>
          </a:stretch>
        </p:blipFill>
        <p:spPr>
          <a:xfrm>
            <a:off x="6419812" y="3616198"/>
            <a:ext cx="435600" cy="34848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362131" y="1414750"/>
            <a:ext cx="218400" cy="2184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362131" y="550940"/>
            <a:ext cx="218400" cy="17472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362131" y="2336866"/>
            <a:ext cx="218400" cy="174720"/>
          </a:xfrm>
          <a:prstGeom prst="rect">
            <a:avLst/>
          </a:prstGeom>
        </p:spPr>
      </p:pic>
      <p:pic>
        <p:nvPicPr>
          <p:cNvPr id="13" name="Image 11" descr="preencoded.png">    </p:cNvPr>
          <p:cNvPicPr>
            <a:picLocks noChangeAspect="1"/>
          </p:cNvPicPr>
          <p:nvPr/>
        </p:nvPicPr>
        <p:blipFill>
          <a:blip r:embed="rId12"/>
          <a:stretch>
            <a:fillRect/>
          </a:stretch>
        </p:blipFill>
        <p:spPr>
          <a:xfrm>
            <a:off x="0" y="0"/>
            <a:ext cx="9144000" cy="5143500"/>
          </a:xfrm>
          <a:prstGeom prst="rect">
            <a:avLst/>
          </a:prstGeom>
        </p:spPr>
      </p:pic>
      <p:pic>
        <p:nvPicPr>
          <p:cNvPr id="14" name="Image 12" descr="preencoded.png">    </p:cNvPr>
          <p:cNvPicPr>
            <a:picLocks noChangeAspect="1"/>
          </p:cNvPicPr>
          <p:nvPr/>
        </p:nvPicPr>
        <p:blipFill>
          <a:blip r:embed="rId13"/>
          <a:stretch>
            <a:fillRect/>
          </a:stretch>
        </p:blipFill>
        <p:spPr>
          <a:xfrm>
            <a:off x="362131" y="3209147"/>
            <a:ext cx="218400" cy="218400"/>
          </a:xfrm>
          <a:prstGeom prst="rect">
            <a:avLst/>
          </a:prstGeom>
        </p:spPr>
      </p:pic>
      <p:pic>
        <p:nvPicPr>
          <p:cNvPr id="15" name="Image 13" descr="preencoded.png">    </p:cNvPr>
          <p:cNvPicPr>
            <a:picLocks noChangeAspect="1"/>
          </p:cNvPicPr>
          <p:nvPr/>
        </p:nvPicPr>
        <p:blipFill>
          <a:blip r:embed="rId14"/>
          <a:stretch>
            <a:fillRect/>
          </a:stretch>
        </p:blipFill>
        <p:spPr>
          <a:xfrm>
            <a:off x="0" y="0"/>
            <a:ext cx="9144000" cy="5143500"/>
          </a:xfrm>
          <a:prstGeom prst="rect">
            <a:avLst/>
          </a:prstGeom>
        </p:spPr>
      </p:pic>
      <p:pic>
        <p:nvPicPr>
          <p:cNvPr id="16" name="Image 14" descr="preencoded.png">    </p:cNvPr>
          <p:cNvPicPr>
            <a:picLocks noChangeAspect="1"/>
          </p:cNvPicPr>
          <p:nvPr/>
        </p:nvPicPr>
        <p:blipFill>
          <a:blip r:embed="rId15"/>
          <a:stretch>
            <a:fillRect/>
          </a:stretch>
        </p:blipFill>
        <p:spPr>
          <a:xfrm>
            <a:off x="362131" y="4118856"/>
            <a:ext cx="218400" cy="194133"/>
          </a:xfrm>
          <a:prstGeom prst="rect">
            <a:avLst/>
          </a:prstGeom>
        </p:spPr>
      </p:pic>
      <p:pic>
        <p:nvPicPr>
          <p:cNvPr id="17" name="Image 15" descr="preencoded.png">    </p:cNvPr>
          <p:cNvPicPr>
            <a:picLocks noChangeAspect="1"/>
          </p:cNvPicPr>
          <p:nvPr/>
        </p:nvPicPr>
        <p:blipFill>
          <a:blip r:embed="rId16"/>
          <a:stretch>
            <a:fillRect/>
          </a:stretch>
        </p:blipFill>
        <p:spPr>
          <a:xfrm>
            <a:off x="0" y="0"/>
            <a:ext cx="9144000" cy="5143500"/>
          </a:xfrm>
          <a:prstGeom prst="rect">
            <a:avLst/>
          </a:prstGeom>
        </p:spPr>
      </p:pic>
      <p:pic>
        <p:nvPicPr>
          <p:cNvPr id="18" name="Image 16" descr="preencoded.png">    </p:cNvPr>
          <p:cNvPicPr>
            <a:picLocks noChangeAspect="1"/>
          </p:cNvPicPr>
          <p:nvPr/>
        </p:nvPicPr>
        <p:blipFill>
          <a:blip r:embed="rId17"/>
          <a:stretch>
            <a:fillRect/>
          </a:stretch>
        </p:blipFill>
        <p:spPr>
          <a:xfrm>
            <a:off x="7736987" y="3596812"/>
            <a:ext cx="435600" cy="387200"/>
          </a:xfrm>
          <a:prstGeom prst="rect">
            <a:avLst/>
          </a:prstGeom>
        </p:spPr>
      </p:pic>
      <p:sp>
        <p:nvSpPr>
          <p:cNvPr id="19" name="Text 0"/>
          <p:cNvSpPr txBox="1"/>
          <p:nvPr/>
        </p:nvSpPr>
        <p:spPr>
          <a:xfrm>
            <a:off x="5532650" y="141125"/>
            <a:ext cx="3211200" cy="891000"/>
          </a:xfrm>
          <a:prstGeom prst="rect">
            <a:avLst/>
          </a:prstGeom>
          <a:noFill/>
          <a:ln/>
        </p:spPr>
        <p:txBody>
          <a:bodyPr wrap="square" lIns="0" tIns="0" rIns="0" bIns="0" rtlCol="0" anchor="ctr"/>
          <a:lstStyle/>
          <a:p>
            <a:pPr algn="ctr" indent="0" marL="0">
              <a:lnSpc>
                <a:spcPct val="100000"/>
              </a:lnSpc>
              <a:buNone/>
            </a:pPr>
            <a:r>
              <a:rPr lang="en-US" sz="2000" b="1" dirty="0">
                <a:solidFill>
                  <a:srgbClr val="6B4D42"/>
                </a:solidFill>
                <a:latin typeface="Arial" pitchFamily="34" charset="0"/>
                <a:ea typeface="Arial" pitchFamily="34" charset="-122"/>
                <a:cs typeface="Arial" pitchFamily="34" charset="-120"/>
              </a:rPr>
              <a:t>Basic vocabulary: clothes and accessories
</a:t>
            </a:r>
            <a:endParaRPr lang="en-US" sz="2000" dirty="0"/>
          </a:p>
        </p:txBody>
      </p:sp>
      <p:sp>
        <p:nvSpPr>
          <p:cNvPr id="20" name="Text 1"/>
          <p:cNvSpPr txBox="1"/>
          <p:nvPr/>
        </p:nvSpPr>
        <p:spPr>
          <a:xfrm>
            <a:off x="861030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3</a:t>
            </a:r>
            <a:endParaRPr lang="en-US" sz="1400" dirty="0"/>
          </a:p>
        </p:txBody>
      </p:sp>
      <p:sp>
        <p:nvSpPr>
          <p:cNvPr id="21" name="Text 2"/>
          <p:cNvSpPr txBox="1"/>
          <p:nvPr/>
        </p:nvSpPr>
        <p:spPr>
          <a:xfrm>
            <a:off x="842625" y="1456550"/>
            <a:ext cx="4402500" cy="679500"/>
          </a:xfrm>
          <a:prstGeom prst="rect">
            <a:avLst/>
          </a:prstGeom>
          <a:noFill/>
          <a:ln/>
        </p:spPr>
        <p:txBody>
          <a:bodyPr wrap="square" lIns="0" tIns="0" rIns="0" bIns="0" rtlCol="0" anchor="t"/>
          <a:lstStyle/>
          <a:p>
            <a:pPr algn="l" indent="0" marL="0">
              <a:lnSpc>
                <a:spcPct val="115000"/>
              </a:lnSpc>
              <a:buNone/>
            </a:pPr>
            <a:r>
              <a:rPr lang="en-US" sz="1329" b="1" dirty="0">
                <a:solidFill>
                  <a:srgbClr val="6B4D42"/>
                </a:solidFill>
                <a:latin typeface="Arial" pitchFamily="34" charset="0"/>
                <a:ea typeface="Arial" pitchFamily="34" charset="-122"/>
                <a:cs typeface="Arial" pitchFamily="34" charset="-120"/>
              </a:rPr>
              <a:t>Bottoms and outerwear
</a:t>
            </a:r>
            <a:pPr algn="l" indent="0" marL="0">
              <a:lnSpc>
                <a:spcPct val="115000"/>
              </a:lnSpc>
              <a:buNone/>
            </a:pPr>
            <a:r>
              <a:rPr lang="en-US" sz="531" b="1" dirty="0">
                <a:solidFill>
                  <a:srgbClr val="6B4D42"/>
                </a:solidFill>
                <a:latin typeface="Arial" pitchFamily="34" charset="0"/>
                <a:ea typeface="Arial" pitchFamily="34" charset="-122"/>
                <a:cs typeface="Arial" pitchFamily="34" charset="-120"/>
              </a:rPr>
              <a:t>
</a:t>
            </a:r>
            <a:pPr algn="l" indent="0" marL="0">
              <a:lnSpc>
                <a:spcPct val="115000"/>
              </a:lnSpc>
              <a:buNone/>
            </a:pPr>
            <a:r>
              <a:rPr lang="en-US" sz="930" dirty="0">
                <a:solidFill>
                  <a:srgbClr val="000000"/>
                </a:solidFill>
                <a:latin typeface="Arial" pitchFamily="34" charset="0"/>
                <a:ea typeface="Arial" pitchFamily="34" charset="-122"/>
                <a:cs typeface="Arial" pitchFamily="34" charset="-120"/>
              </a:rPr>
              <a:t>Skirt, dress, jacket and coat help you describe what people wear in different seasons. These words are used often when students talk about school, weather and special events in simple English.
</a:t>
            </a:r>
            <a:endParaRPr lang="en-US" sz="1329" dirty="0"/>
          </a:p>
        </p:txBody>
      </p:sp>
      <p:sp>
        <p:nvSpPr>
          <p:cNvPr id="22" name="Text 3"/>
          <p:cNvSpPr txBox="1"/>
          <p:nvPr/>
        </p:nvSpPr>
        <p:spPr>
          <a:xfrm>
            <a:off x="842625" y="565200"/>
            <a:ext cx="4402500" cy="679500"/>
          </a:xfrm>
          <a:prstGeom prst="rect">
            <a:avLst/>
          </a:prstGeom>
          <a:noFill/>
          <a:ln/>
        </p:spPr>
        <p:txBody>
          <a:bodyPr wrap="square" lIns="0" tIns="0" rIns="0" bIns="0" rtlCol="0" anchor="t"/>
          <a:lstStyle/>
          <a:p>
            <a:pPr algn="l" indent="0" marL="0">
              <a:lnSpc>
                <a:spcPct val="115000"/>
              </a:lnSpc>
              <a:buNone/>
            </a:pPr>
            <a:r>
              <a:rPr lang="en-US" sz="1329" b="1" dirty="0">
                <a:solidFill>
                  <a:srgbClr val="6B4D42"/>
                </a:solidFill>
                <a:latin typeface="Arial" pitchFamily="34" charset="0"/>
                <a:ea typeface="Arial" pitchFamily="34" charset="-122"/>
                <a:cs typeface="Arial" pitchFamily="34" charset="-120"/>
              </a:rPr>
              <a:t>Everyday clothing
</a:t>
            </a:r>
            <a:pPr algn="l" indent="0" marL="0">
              <a:lnSpc>
                <a:spcPct val="115000"/>
              </a:lnSpc>
              <a:buNone/>
            </a:pPr>
            <a:r>
              <a:rPr lang="en-US" sz="531" b="1" dirty="0">
                <a:solidFill>
                  <a:srgbClr val="6B4D42"/>
                </a:solidFill>
                <a:latin typeface="Arial" pitchFamily="34" charset="0"/>
                <a:ea typeface="Arial" pitchFamily="34" charset="-122"/>
                <a:cs typeface="Arial" pitchFamily="34" charset="-120"/>
              </a:rPr>
              <a:t>
</a:t>
            </a:r>
            <a:pPr algn="l" indent="0" marL="0">
              <a:lnSpc>
                <a:spcPct val="115000"/>
              </a:lnSpc>
              <a:buNone/>
            </a:pPr>
            <a:r>
              <a:rPr lang="en-US" sz="930" dirty="0">
                <a:solidFill>
                  <a:srgbClr val="000000"/>
                </a:solidFill>
                <a:latin typeface="Arial" pitchFamily="34" charset="0"/>
                <a:ea typeface="Arial" pitchFamily="34" charset="-122"/>
                <a:cs typeface="Arial" pitchFamily="34" charset="-120"/>
              </a:rPr>
              <a:t>Words like T-shirt, shirt, sweater, hoodie, jeans and trousers are essential for talking about daily outfits. Remember that jeans and trousers are plural forms, while dress, jacket and coat are singular.
</a:t>
            </a:r>
            <a:endParaRPr lang="en-US" sz="1329" dirty="0"/>
          </a:p>
        </p:txBody>
      </p:sp>
      <p:sp>
        <p:nvSpPr>
          <p:cNvPr id="23" name="Text 4"/>
          <p:cNvSpPr txBox="1"/>
          <p:nvPr/>
        </p:nvSpPr>
        <p:spPr>
          <a:xfrm>
            <a:off x="842649" y="2348050"/>
            <a:ext cx="4402500" cy="679500"/>
          </a:xfrm>
          <a:prstGeom prst="rect">
            <a:avLst/>
          </a:prstGeom>
          <a:noFill/>
          <a:ln/>
        </p:spPr>
        <p:txBody>
          <a:bodyPr wrap="square" lIns="0" tIns="0" rIns="0" bIns="0" rtlCol="0" anchor="t"/>
          <a:lstStyle/>
          <a:p>
            <a:pPr algn="l" indent="0" marL="0">
              <a:lnSpc>
                <a:spcPct val="115000"/>
              </a:lnSpc>
              <a:buNone/>
            </a:pPr>
            <a:r>
              <a:rPr lang="en-US" sz="1329" b="1" dirty="0">
                <a:solidFill>
                  <a:srgbClr val="6B4D42"/>
                </a:solidFill>
                <a:latin typeface="Arial" pitchFamily="34" charset="0"/>
                <a:ea typeface="Arial" pitchFamily="34" charset="-122"/>
                <a:cs typeface="Arial" pitchFamily="34" charset="-120"/>
              </a:rPr>
              <a:t>Shoes and boots
</a:t>
            </a:r>
            <a:pPr algn="l" indent="0" marL="0">
              <a:lnSpc>
                <a:spcPct val="115000"/>
              </a:lnSpc>
              <a:buNone/>
            </a:pPr>
            <a:r>
              <a:rPr lang="en-US" sz="531" b="1" dirty="0">
                <a:solidFill>
                  <a:srgbClr val="6B4D42"/>
                </a:solidFill>
                <a:latin typeface="Arial" pitchFamily="34" charset="0"/>
                <a:ea typeface="Arial" pitchFamily="34" charset="-122"/>
                <a:cs typeface="Arial" pitchFamily="34" charset="-120"/>
              </a:rPr>
              <a:t>
</a:t>
            </a:r>
            <a:pPr algn="l" indent="0" marL="0">
              <a:lnSpc>
                <a:spcPct val="115000"/>
              </a:lnSpc>
              <a:buNone/>
            </a:pPr>
            <a:r>
              <a:rPr lang="en-US" sz="930" dirty="0">
                <a:solidFill>
                  <a:srgbClr val="000000"/>
                </a:solidFill>
                <a:latin typeface="Arial" pitchFamily="34" charset="0"/>
                <a:ea typeface="Arial" pitchFamily="34" charset="-122"/>
                <a:cs typeface="Arial" pitchFamily="34" charset="-120"/>
              </a:rPr>
              <a:t>Trainers and boots are among the most common footwear words in the unit. They are useful for describing practical clothes for school, sports, walking and cold or wet weather.
</a:t>
            </a:r>
            <a:endParaRPr lang="en-US" sz="1329" dirty="0"/>
          </a:p>
        </p:txBody>
      </p:sp>
      <p:sp>
        <p:nvSpPr>
          <p:cNvPr id="24" name="Text 5"/>
          <p:cNvSpPr txBox="1"/>
          <p:nvPr/>
        </p:nvSpPr>
        <p:spPr>
          <a:xfrm>
            <a:off x="842625" y="3245625"/>
            <a:ext cx="4402500" cy="679500"/>
          </a:xfrm>
          <a:prstGeom prst="rect">
            <a:avLst/>
          </a:prstGeom>
          <a:noFill/>
          <a:ln/>
        </p:spPr>
        <p:txBody>
          <a:bodyPr wrap="square" lIns="0" tIns="0" rIns="0" bIns="0" rtlCol="0" anchor="t"/>
          <a:lstStyle/>
          <a:p>
            <a:pPr algn="l" indent="0" marL="0">
              <a:lnSpc>
                <a:spcPct val="115000"/>
              </a:lnSpc>
              <a:buNone/>
            </a:pPr>
            <a:r>
              <a:rPr lang="en-US" sz="1329" b="1" dirty="0">
                <a:solidFill>
                  <a:srgbClr val="6B4D42"/>
                </a:solidFill>
                <a:latin typeface="Arial" pitchFamily="34" charset="0"/>
                <a:ea typeface="Arial" pitchFamily="34" charset="-122"/>
                <a:cs typeface="Arial" pitchFamily="34" charset="-120"/>
              </a:rPr>
              <a:t>Accessories
</a:t>
            </a:r>
            <a:pPr algn="l" indent="0" marL="0">
              <a:lnSpc>
                <a:spcPct val="115000"/>
              </a:lnSpc>
              <a:buNone/>
            </a:pPr>
            <a:r>
              <a:rPr lang="en-US" sz="531" b="1" dirty="0">
                <a:solidFill>
                  <a:srgbClr val="6B4D42"/>
                </a:solidFill>
                <a:latin typeface="Arial" pitchFamily="34" charset="0"/>
                <a:ea typeface="Arial" pitchFamily="34" charset="-122"/>
                <a:cs typeface="Arial" pitchFamily="34" charset="-120"/>
              </a:rPr>
              <a:t>
</a:t>
            </a:r>
            <a:pPr algn="l" indent="0" marL="0">
              <a:lnSpc>
                <a:spcPct val="115000"/>
              </a:lnSpc>
              <a:buNone/>
            </a:pPr>
            <a:r>
              <a:rPr lang="en-US" sz="930" dirty="0">
                <a:solidFill>
                  <a:srgbClr val="000000"/>
                </a:solidFill>
                <a:latin typeface="Arial" pitchFamily="34" charset="0"/>
                <a:ea typeface="Arial" pitchFamily="34" charset="-122"/>
                <a:cs typeface="Arial" pitchFamily="34" charset="-120"/>
              </a:rPr>
              <a:t>Scarf, hat, belt, bag and gloves are small but important words in fashion vocabulary. They help make descriptions richer and show the difference between a basic outfit and a complete look.
</a:t>
            </a:r>
            <a:endParaRPr lang="en-US" sz="1329" dirty="0"/>
          </a:p>
        </p:txBody>
      </p:sp>
      <p:sp>
        <p:nvSpPr>
          <p:cNvPr id="25" name="Text 6"/>
          <p:cNvSpPr txBox="1"/>
          <p:nvPr/>
        </p:nvSpPr>
        <p:spPr>
          <a:xfrm>
            <a:off x="842625" y="4143200"/>
            <a:ext cx="4402500" cy="679500"/>
          </a:xfrm>
          <a:prstGeom prst="rect">
            <a:avLst/>
          </a:prstGeom>
          <a:noFill/>
          <a:ln/>
        </p:spPr>
        <p:txBody>
          <a:bodyPr wrap="square" lIns="0" tIns="0" rIns="0" bIns="0" rtlCol="0" anchor="t"/>
          <a:lstStyle/>
          <a:p>
            <a:pPr algn="l" indent="0" marL="0">
              <a:lnSpc>
                <a:spcPct val="115000"/>
              </a:lnSpc>
              <a:buNone/>
            </a:pPr>
            <a:r>
              <a:rPr lang="en-US" sz="1329" b="1" dirty="0">
                <a:solidFill>
                  <a:srgbClr val="6B4D42"/>
                </a:solidFill>
                <a:latin typeface="Arial" pitchFamily="34" charset="0"/>
                <a:ea typeface="Arial" pitchFamily="34" charset="-122"/>
                <a:cs typeface="Arial" pitchFamily="34" charset="-120"/>
              </a:rPr>
              <a:t>Style words
</a:t>
            </a:r>
            <a:pPr algn="l" indent="0" marL="0">
              <a:lnSpc>
                <a:spcPct val="115000"/>
              </a:lnSpc>
              <a:buNone/>
            </a:pPr>
            <a:r>
              <a:rPr lang="en-US" sz="531" b="1" dirty="0">
                <a:solidFill>
                  <a:srgbClr val="6B4D42"/>
                </a:solidFill>
                <a:latin typeface="Arial" pitchFamily="34" charset="0"/>
                <a:ea typeface="Arial" pitchFamily="34" charset="-122"/>
                <a:cs typeface="Arial" pitchFamily="34" charset="-120"/>
              </a:rPr>
              <a:t>
</a:t>
            </a:r>
            <a:pPr algn="l" indent="0" marL="0">
              <a:lnSpc>
                <a:spcPct val="115000"/>
              </a:lnSpc>
              <a:buNone/>
            </a:pPr>
            <a:r>
              <a:rPr lang="en-US" sz="930" dirty="0">
                <a:solidFill>
                  <a:srgbClr val="000000"/>
                </a:solidFill>
                <a:latin typeface="Arial" pitchFamily="34" charset="0"/>
                <a:ea typeface="Arial" pitchFamily="34" charset="-122"/>
                <a:cs typeface="Arial" pitchFamily="34" charset="-120"/>
              </a:rPr>
              <a:t>Adjectives such as casual, formal, comfortable, smart, sporty and trendy describe the overall look. They are useful when you want to explain not only what clothes are worn, but also how they feel.
</a:t>
            </a:r>
            <a:endParaRPr lang="en-US" sz="1329"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858868" y="1095972"/>
            <a:ext cx="3654900" cy="1238526"/>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sp>
        <p:nvSpPr>
          <p:cNvPr id="11" name="Text 0"/>
          <p:cNvSpPr txBox="1"/>
          <p:nvPr/>
        </p:nvSpPr>
        <p:spPr>
          <a:xfrm>
            <a:off x="609300" y="105875"/>
            <a:ext cx="7798500" cy="1015800"/>
          </a:xfrm>
          <a:prstGeom prst="rect">
            <a:avLst/>
          </a:prstGeom>
          <a:noFill/>
          <a:ln/>
        </p:spPr>
        <p:txBody>
          <a:bodyPr wrap="square" lIns="0" tIns="0" rIns="0" bIns="0" rtlCol="0" anchor="ctr"/>
          <a:lstStyle/>
          <a:p>
            <a:pPr algn="ctr" indent="0" marL="0">
              <a:lnSpc>
                <a:spcPct val="100000"/>
              </a:lnSpc>
              <a:buNone/>
            </a:pPr>
            <a:r>
              <a:rPr lang="en-US" sz="2500" b="1" dirty="0">
                <a:solidFill>
                  <a:srgbClr val="6B4D42"/>
                </a:solidFill>
                <a:latin typeface="Arial" pitchFamily="34" charset="0"/>
                <a:ea typeface="Arial" pitchFamily="34" charset="-122"/>
                <a:cs typeface="Arial" pitchFamily="34" charset="-120"/>
              </a:rPr>
              <a:t>What people wear in different situations
</a:t>
            </a:r>
            <a:endParaRPr lang="en-US" sz="2500" dirty="0"/>
          </a:p>
        </p:txBody>
      </p:sp>
      <p:sp>
        <p:nvSpPr>
          <p:cNvPr id="12" name="Text 1"/>
          <p:cNvSpPr txBox="1"/>
          <p:nvPr/>
        </p:nvSpPr>
        <p:spPr>
          <a:xfrm>
            <a:off x="-90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4</a:t>
            </a:r>
            <a:endParaRPr lang="en-US" sz="1400" dirty="0"/>
          </a:p>
        </p:txBody>
      </p:sp>
      <p:sp>
        <p:nvSpPr>
          <p:cNvPr id="13" name="Text 2"/>
          <p:cNvSpPr txBox="1"/>
          <p:nvPr/>
        </p:nvSpPr>
        <p:spPr>
          <a:xfrm>
            <a:off x="784500" y="1266325"/>
            <a:ext cx="3086400" cy="1015800"/>
          </a:xfrm>
          <a:prstGeom prst="rect">
            <a:avLst/>
          </a:prstGeom>
          <a:noFill/>
          <a:ln/>
        </p:spPr>
        <p:txBody>
          <a:bodyPr wrap="square" lIns="0" tIns="0" rIns="0" bIns="0" rtlCol="0" anchor="ctr"/>
          <a:lstStyle/>
          <a:p>
            <a:pPr algn="l" indent="0" marL="0">
              <a:lnSpc>
                <a:spcPct val="115000"/>
              </a:lnSpc>
              <a:buNone/>
            </a:pPr>
            <a:r>
              <a:rPr lang="en-US" sz="1077" b="1" dirty="0">
                <a:solidFill>
                  <a:srgbClr val="000000"/>
                </a:solidFill>
                <a:latin typeface="Arial" pitchFamily="34" charset="0"/>
                <a:ea typeface="Arial" pitchFamily="34" charset="-122"/>
                <a:cs typeface="Arial" pitchFamily="34" charset="-120"/>
              </a:rPr>
              <a:t>At school
</a:t>
            </a:r>
            <a:pPr algn="l" indent="0" marL="0">
              <a:lnSpc>
                <a:spcPct val="115000"/>
              </a:lnSpc>
              <a:buNone/>
            </a:pPr>
            <a:r>
              <a:rPr lang="en-US" sz="49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77" dirty="0">
                <a:solidFill>
                  <a:srgbClr val="000000"/>
                </a:solidFill>
                <a:latin typeface="Arial" pitchFamily="34" charset="0"/>
                <a:ea typeface="Arial" pitchFamily="34" charset="-122"/>
                <a:cs typeface="Arial" pitchFamily="34" charset="-120"/>
              </a:rPr>
              <a:t>School clothes are usually practical and neat. Students often wear a uniform or simple everyday clothes that are comfortable for lessons, movement and changing weather during the school day.
</a:t>
            </a:r>
            <a:endParaRPr lang="en-US" sz="1077" dirty="0"/>
          </a:p>
        </p:txBody>
      </p:sp>
      <p:sp>
        <p:nvSpPr>
          <p:cNvPr id="14" name="Text 3"/>
          <p:cNvSpPr txBox="1"/>
          <p:nvPr/>
        </p:nvSpPr>
        <p:spPr>
          <a:xfrm>
            <a:off x="797025" y="3861425"/>
            <a:ext cx="3086400" cy="1015800"/>
          </a:xfrm>
          <a:prstGeom prst="rect">
            <a:avLst/>
          </a:prstGeom>
          <a:noFill/>
          <a:ln/>
        </p:spPr>
        <p:txBody>
          <a:bodyPr wrap="square" lIns="0" tIns="0" rIns="0" bIns="0" rtlCol="0" anchor="ctr"/>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For parties
</a:t>
            </a:r>
            <a:pPr algn="l"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Party clothes are often brighter, smarter and more decorative. A dress, a shirt or a blazer can help create a more formal look for celebrations, family events or school occasions.
</a:t>
            </a:r>
            <a:endParaRPr lang="en-US" sz="1100" dirty="0"/>
          </a:p>
        </p:txBody>
      </p:sp>
      <p:sp>
        <p:nvSpPr>
          <p:cNvPr id="15" name="Text 4"/>
          <p:cNvSpPr txBox="1"/>
          <p:nvPr/>
        </p:nvSpPr>
        <p:spPr>
          <a:xfrm>
            <a:off x="784725" y="2560775"/>
            <a:ext cx="3086400" cy="1015800"/>
          </a:xfrm>
          <a:prstGeom prst="rect">
            <a:avLst/>
          </a:prstGeom>
          <a:noFill/>
          <a:ln/>
        </p:spPr>
        <p:txBody>
          <a:bodyPr wrap="square" lIns="0" tIns="0" rIns="0" bIns="0" rtlCol="0" anchor="ctr"/>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For sport
</a:t>
            </a:r>
            <a:pPr algn="l"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Sportswear should be safe and easy to move in. Trainers, a T-shirt, a tracksuit and a hoodie are common choices because they support activity and do not restrict movement.
</a:t>
            </a:r>
            <a:endParaRPr lang="en-US" sz="1100" dirty="0"/>
          </a:p>
        </p:txBody>
      </p:sp>
      <p:sp>
        <p:nvSpPr>
          <p:cNvPr id="16" name="Text 5"/>
          <p:cNvSpPr txBox="1"/>
          <p:nvPr/>
        </p:nvSpPr>
        <p:spPr>
          <a:xfrm>
            <a:off x="5158475" y="2537275"/>
            <a:ext cx="3086400" cy="1015800"/>
          </a:xfrm>
          <a:prstGeom prst="rect">
            <a:avLst/>
          </a:prstGeom>
          <a:noFill/>
          <a:ln/>
        </p:spPr>
        <p:txBody>
          <a:bodyPr wrap="square" lIns="0" tIns="0" rIns="0" bIns="0" rtlCol="0" anchor="ctr"/>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In cold weather
</a:t>
            </a:r>
            <a:pPr algn="l"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Winter clothes need to keep the body warm. A coat, scarf, gloves and layers underneath are practical choices when the temperature drops and people spend more time outside.
</a:t>
            </a:r>
            <a:endParaRPr lang="en-US" sz="1100" dirty="0"/>
          </a:p>
        </p:txBody>
      </p:sp>
      <p:sp>
        <p:nvSpPr>
          <p:cNvPr id="17" name="Text 6"/>
          <p:cNvSpPr txBox="1"/>
          <p:nvPr/>
        </p:nvSpPr>
        <p:spPr>
          <a:xfrm>
            <a:off x="5158475" y="3855225"/>
            <a:ext cx="3086400" cy="1015800"/>
          </a:xfrm>
          <a:prstGeom prst="rect">
            <a:avLst/>
          </a:prstGeom>
          <a:noFill/>
          <a:ln/>
        </p:spPr>
        <p:txBody>
          <a:bodyPr wrap="square" lIns="0" tIns="0" rIns="0" bIns="0" rtlCol="0" anchor="ctr"/>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Everyday casual style
</a:t>
            </a:r>
            <a:pPr algn="l"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Casual style is common in daily life because it is relaxed and simple. Jeans, T-shirts and trainers are popular choices for walking, meeting friends and doing ordinary tasks.
</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558057" y="1235475"/>
            <a:ext cx="4444185" cy="3234300"/>
          </a:xfrm>
          <a:prstGeom prst="rect">
            <a:avLst/>
          </a:prstGeom>
        </p:spPr>
      </p:pic>
      <p:sp>
        <p:nvSpPr>
          <p:cNvPr id="3" name="Text 0"/>
          <p:cNvSpPr txBox="1"/>
          <p:nvPr/>
        </p:nvSpPr>
        <p:spPr>
          <a:xfrm>
            <a:off x="237650" y="1461250"/>
            <a:ext cx="3787200" cy="2486400"/>
          </a:xfrm>
          <a:prstGeom prst="rect">
            <a:avLst/>
          </a:prstGeom>
          <a:noFill/>
          <a:ln/>
        </p:spPr>
        <p:txBody>
          <a:bodyPr wrap="square" lIns="0" tIns="0" rIns="0" bIns="0" rtlCol="0" anchor="ctr"/>
          <a:lstStyle/>
          <a:p>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Social media, celebrities, music videos and fashion blogs can help a trend spread faster than traditional advertising.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A clothing item usually moves from idea to sale through several clear stages, while online influence can speed up demand.
</a:t>
            </a:r>
            <a:endParaRPr lang="en-US" sz="1200" dirty="0"/>
          </a:p>
        </p:txBody>
      </p:sp>
      <p:sp>
        <p:nvSpPr>
          <p:cNvPr id="4" name="Text 1"/>
          <p:cNvSpPr txBox="1"/>
          <p:nvPr/>
        </p:nvSpPr>
        <p:spPr>
          <a:xfrm>
            <a:off x="1024955" y="247125"/>
            <a:ext cx="7094100" cy="569400"/>
          </a:xfrm>
          <a:prstGeom prst="rect">
            <a:avLst/>
          </a:prstGeom>
          <a:noFill/>
          <a:ln/>
        </p:spPr>
        <p:txBody>
          <a:bodyPr wrap="square" lIns="0" tIns="0" rIns="0" bIns="0" rtlCol="0" anchor="ctr"/>
          <a:lstStyle/>
          <a:p>
            <a:pPr algn="ctr" indent="0" marL="0">
              <a:lnSpc>
                <a:spcPct val="100000"/>
              </a:lnSpc>
              <a:buNone/>
            </a:pPr>
            <a:r>
              <a:rPr lang="en-US" sz="2500" b="1" dirty="0">
                <a:solidFill>
                  <a:srgbClr val="6B4D42"/>
                </a:solidFill>
                <a:latin typeface="Arial" pitchFamily="34" charset="0"/>
                <a:ea typeface="Arial" pitchFamily="34" charset="-122"/>
                <a:cs typeface="Arial" pitchFamily="34" charset="-120"/>
              </a:rPr>
              <a:t>From designer idea to store shelf
</a:t>
            </a:r>
            <a:endParaRPr lang="en-US" sz="2500" dirty="0"/>
          </a:p>
        </p:txBody>
      </p:sp>
      <p:sp>
        <p:nvSpPr>
          <p:cNvPr id="5" name="Text 2"/>
          <p:cNvSpPr txBox="1"/>
          <p:nvPr/>
        </p:nvSpPr>
        <p:spPr>
          <a:xfrm>
            <a:off x="-90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5</a:t>
            </a:r>
            <a:endParaRPr lang="en-US" sz="1400" dirty="0"/>
          </a:p>
        </p:txBody>
      </p:sp>
      <p:sp>
        <p:nvSpPr>
          <p:cNvPr id="6" name="Text 3"/>
          <p:cNvSpPr txBox="1"/>
          <p:nvPr/>
        </p:nvSpPr>
        <p:spPr>
          <a:xfrm>
            <a:off x="4415625" y="4797275"/>
            <a:ext cx="4562100" cy="184800"/>
          </a:xfrm>
          <a:prstGeom prst="rect">
            <a:avLst/>
          </a:prstGeom>
          <a:noFill/>
          <a:ln/>
        </p:spPr>
        <p:txBody>
          <a:bodyPr wrap="square" lIns="0" tIns="0" rIns="0" bIns="0" rtlCol="0" anchor="ctr"/>
          <a:lstStyle/>
          <a:p>
            <a:pPr algn="r" indent="0" marL="0">
              <a:lnSpc>
                <a:spcPct val="100000"/>
              </a:lnSpc>
              <a:buNone/>
            </a:pPr>
            <a:r>
              <a:rPr lang="en-US" sz="1000" i="1" dirty="0">
                <a:solidFill>
                  <a:srgbClr val="6B4D42"/>
                </a:solidFill>
                <a:latin typeface="Arial" pitchFamily="34" charset="0"/>
                <a:ea typeface="Arial" pitchFamily="34" charset="-122"/>
                <a:cs typeface="Arial" pitchFamily="34" charset="-120"/>
              </a:rPr>
              <a:t>Compiled from the presentation outline; no external numerical data used.
</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6</a:t>
            </a:r>
            <a:endParaRPr lang="en-US" sz="1400" dirty="0"/>
          </a:p>
        </p:txBody>
      </p:sp>
      <p:sp>
        <p:nvSpPr>
          <p:cNvPr id="9" name="Text 1"/>
          <p:cNvSpPr txBox="1"/>
          <p:nvPr/>
        </p:nvSpPr>
        <p:spPr>
          <a:xfrm>
            <a:off x="423300" y="301350"/>
            <a:ext cx="4383300" cy="1015800"/>
          </a:xfrm>
          <a:prstGeom prst="rect">
            <a:avLst/>
          </a:prstGeom>
          <a:noFill/>
          <a:ln/>
        </p:spPr>
        <p:txBody>
          <a:bodyPr wrap="square" lIns="0" tIns="0" rIns="0" bIns="0" rtlCol="0" anchor="ctr"/>
          <a:lstStyle/>
          <a:p>
            <a:pPr algn="l" indent="0" marL="0">
              <a:lnSpc>
                <a:spcPct val="100000"/>
              </a:lnSpc>
              <a:buNone/>
            </a:pPr>
            <a:r>
              <a:rPr lang="en-US" sz="2500" b="1" dirty="0">
                <a:solidFill>
                  <a:srgbClr val="6B4D42"/>
                </a:solidFill>
                <a:latin typeface="Arial" pitchFamily="34" charset="0"/>
                <a:ea typeface="Arial" pitchFamily="34" charset="-122"/>
                <a:cs typeface="Arial" pitchFamily="34" charset="-120"/>
              </a:rPr>
              <a:t>Describing clothes in English
</a:t>
            </a:r>
            <a:endParaRPr lang="en-US" sz="2500" dirty="0"/>
          </a:p>
        </p:txBody>
      </p:sp>
      <p:sp>
        <p:nvSpPr>
          <p:cNvPr id="10" name="Text 2"/>
          <p:cNvSpPr txBox="1"/>
          <p:nvPr/>
        </p:nvSpPr>
        <p:spPr>
          <a:xfrm>
            <a:off x="644700" y="1421056"/>
            <a:ext cx="3523200" cy="1015800"/>
          </a:xfrm>
          <a:prstGeom prst="rect">
            <a:avLst/>
          </a:prstGeom>
          <a:noFill/>
          <a:ln/>
        </p:spPr>
        <p:txBody>
          <a:bodyPr wrap="square" lIns="0" tIns="0" rIns="0" bIns="0" rtlCol="0" anchor="ctr"/>
          <a:lstStyle/>
          <a:p>
            <a:pPr algn="l" indent="0" marL="0">
              <a:lnSpc>
                <a:spcPct val="115000"/>
              </a:lnSpc>
              <a:buNone/>
            </a:pPr>
            <a:r>
              <a:rPr lang="en-US" sz="1200" b="1" dirty="0">
                <a:solidFill>
                  <a:srgbClr val="000000"/>
                </a:solidFill>
                <a:latin typeface="Arial" pitchFamily="34" charset="0"/>
                <a:ea typeface="Arial" pitchFamily="34" charset="-122"/>
                <a:cs typeface="Arial" pitchFamily="34" charset="-120"/>
              </a:rPr>
              <a:t>Useful adjectives
</a:t>
            </a:r>
            <a:pPr algn="l"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Words like long, short, bright, dark, light, warm, soft, loose and tight help describe clothes clearly. They make it easier to explain shape, colour, feel and comfort in simple English.
</a:t>
            </a:r>
            <a:endParaRPr lang="en-US" sz="1200" dirty="0"/>
          </a:p>
        </p:txBody>
      </p:sp>
      <p:sp>
        <p:nvSpPr>
          <p:cNvPr id="11" name="Text 3"/>
          <p:cNvSpPr txBox="1"/>
          <p:nvPr/>
        </p:nvSpPr>
        <p:spPr>
          <a:xfrm>
            <a:off x="644700" y="2592854"/>
            <a:ext cx="3523200" cy="1015800"/>
          </a:xfrm>
          <a:prstGeom prst="rect">
            <a:avLst/>
          </a:prstGeom>
          <a:noFill/>
          <a:ln/>
        </p:spPr>
        <p:txBody>
          <a:bodyPr wrap="square" lIns="0" tIns="0" rIns="0" bIns="0" rtlCol="0" anchor="ctr"/>
          <a:lstStyle/>
          <a:p>
            <a:pPr algn="l" indent="0" marL="0">
              <a:lnSpc>
                <a:spcPct val="115000"/>
              </a:lnSpc>
              <a:buNone/>
            </a:pPr>
            <a:r>
              <a:rPr lang="en-US" sz="1200" b="1" dirty="0">
                <a:solidFill>
                  <a:srgbClr val="000000"/>
                </a:solidFill>
                <a:latin typeface="Arial" pitchFamily="34" charset="0"/>
                <a:ea typeface="Arial" pitchFamily="34" charset="-122"/>
                <a:cs typeface="Arial" pitchFamily="34" charset="-120"/>
              </a:rPr>
              <a:t>Good word combinations
</a:t>
            </a:r>
            <a:pPr algn="l"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Adjectives are often used with nouns in natural phrases such as a bright red T-shirt, a long black coat, a soft wool sweater and a pair of comfortable trainers.
</a:t>
            </a:r>
            <a:endParaRPr lang="en-US" sz="1200" dirty="0"/>
          </a:p>
        </p:txBody>
      </p:sp>
      <p:sp>
        <p:nvSpPr>
          <p:cNvPr id="12" name="Text 4"/>
          <p:cNvSpPr txBox="1"/>
          <p:nvPr/>
        </p:nvSpPr>
        <p:spPr>
          <a:xfrm>
            <a:off x="644700" y="3764667"/>
            <a:ext cx="3523200" cy="1015800"/>
          </a:xfrm>
          <a:prstGeom prst="rect">
            <a:avLst/>
          </a:prstGeom>
          <a:noFill/>
          <a:ln/>
        </p:spPr>
        <p:txBody>
          <a:bodyPr wrap="square" lIns="0" tIns="0" rIns="0" bIns="0" rtlCol="0" anchor="ctr"/>
          <a:lstStyle/>
          <a:p>
            <a:pPr algn="l" indent="0" marL="0">
              <a:lnSpc>
                <a:spcPct val="115000"/>
              </a:lnSpc>
              <a:buNone/>
            </a:pPr>
            <a:r>
              <a:rPr lang="en-US" sz="1200" b="1" dirty="0">
                <a:solidFill>
                  <a:srgbClr val="000000"/>
                </a:solidFill>
                <a:latin typeface="Arial" pitchFamily="34" charset="0"/>
                <a:ea typeface="Arial" pitchFamily="34" charset="-122"/>
                <a:cs typeface="Arial" pitchFamily="34" charset="-120"/>
              </a:rPr>
              <a:t>What it is made of
</a:t>
            </a:r>
            <a:pPr algn="l"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You can describe materials with It is made of… This phrase is helpful when talking about cotton, wool, denim or mixed fabrics and gives more exact information about the item.
</a:t>
            </a:r>
            <a:endParaRPr lang="en-US" sz="1200" dirty="0"/>
          </a:p>
        </p:txBody>
      </p:sp>
      <p:sp>
        <p:nvSpPr>
          <p:cNvPr id="13" name="Text 5"/>
          <p:cNvSpPr txBox="1"/>
          <p:nvPr/>
        </p:nvSpPr>
        <p:spPr>
          <a:xfrm>
            <a:off x="4926000" y="1978167"/>
            <a:ext cx="3523200" cy="1015800"/>
          </a:xfrm>
          <a:prstGeom prst="rect">
            <a:avLst/>
          </a:prstGeom>
          <a:noFill/>
          <a:ln/>
        </p:spPr>
        <p:txBody>
          <a:bodyPr wrap="square" lIns="0" tIns="0" rIns="0" bIns="0" rtlCol="0" anchor="ctr"/>
          <a:lstStyle/>
          <a:p>
            <a:pPr algn="l" indent="0" marL="0">
              <a:lnSpc>
                <a:spcPct val="115000"/>
              </a:lnSpc>
              <a:buNone/>
            </a:pPr>
            <a:r>
              <a:rPr lang="en-US" sz="1200" b="1" dirty="0">
                <a:solidFill>
                  <a:srgbClr val="000000"/>
                </a:solidFill>
                <a:latin typeface="Arial" pitchFamily="34" charset="0"/>
                <a:ea typeface="Arial" pitchFamily="34" charset="-122"/>
                <a:cs typeface="Arial" pitchFamily="34" charset="-120"/>
              </a:rPr>
              <a:t>How it looks and feels
</a:t>
            </a:r>
            <a:pPr algn="l"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The expressions It looks… It feels… The colour is… and The style is… help students give fuller descriptions. They are useful in speaking tasks and short comparisons.
</a:t>
            </a:r>
            <a:endParaRPr lang="en-US" sz="1200" dirty="0"/>
          </a:p>
        </p:txBody>
      </p:sp>
      <p:sp>
        <p:nvSpPr>
          <p:cNvPr id="14" name="Text 6"/>
          <p:cNvSpPr txBox="1"/>
          <p:nvPr/>
        </p:nvSpPr>
        <p:spPr>
          <a:xfrm>
            <a:off x="4926000" y="3154892"/>
            <a:ext cx="3523200" cy="1015800"/>
          </a:xfrm>
          <a:prstGeom prst="rect">
            <a:avLst/>
          </a:prstGeom>
          <a:noFill/>
          <a:ln/>
        </p:spPr>
        <p:txBody>
          <a:bodyPr wrap="square" lIns="0" tIns="0" rIns="0" bIns="0" rtlCol="0" anchor="ctr"/>
          <a:lstStyle/>
          <a:p>
            <a:pPr algn="l" indent="0" marL="0">
              <a:lnSpc>
                <a:spcPct val="115000"/>
              </a:lnSpc>
              <a:buNone/>
            </a:pPr>
            <a:r>
              <a:rPr lang="en-US" sz="1200" b="1" dirty="0">
                <a:solidFill>
                  <a:srgbClr val="000000"/>
                </a:solidFill>
                <a:latin typeface="Arial" pitchFamily="34" charset="0"/>
                <a:ea typeface="Arial" pitchFamily="34" charset="-122"/>
                <a:cs typeface="Arial" pitchFamily="34" charset="-120"/>
              </a:rPr>
              <a:t>Clear descriptions
</a:t>
            </a:r>
            <a:pPr algn="l"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For grade 9, the goal is to combine appearance, material and style in one answer. This makes descriptions more natural and helps you sound more confident when speaking.
</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228350" y="1759845"/>
            <a:ext cx="4775700" cy="1889211"/>
          </a:xfrm>
          <a:prstGeom prst="rect">
            <a:avLst/>
          </a:prstGeom>
        </p:spPr>
      </p:pic>
      <p:sp>
        <p:nvSpPr>
          <p:cNvPr id="3" name="Text 0"/>
          <p:cNvSpPr txBox="1"/>
          <p:nvPr/>
        </p:nvSpPr>
        <p:spPr>
          <a:xfrm>
            <a:off x="237650" y="1461250"/>
            <a:ext cx="3787200" cy="2486400"/>
          </a:xfrm>
          <a:prstGeom prst="rect">
            <a:avLst/>
          </a:prstGeom>
          <a:noFill/>
          <a:ln/>
        </p:spPr>
        <p:txBody>
          <a:bodyPr wrap="square" lIns="0" tIns="0" rIns="0" bIns="0" rtlCol="0" anchor="ctr"/>
          <a:lstStyle/>
          <a:p>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A simple table helps compare common styles and choose the right clothes for different situations.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Style depends on place, weather and personal taste, so the same person may choose different clothes in different situations.
</a:t>
            </a:r>
            <a:endParaRPr lang="en-US" sz="1200" dirty="0"/>
          </a:p>
        </p:txBody>
      </p:sp>
      <p:sp>
        <p:nvSpPr>
          <p:cNvPr id="4" name="Text 1"/>
          <p:cNvSpPr txBox="1"/>
          <p:nvPr/>
        </p:nvSpPr>
        <p:spPr>
          <a:xfrm>
            <a:off x="1024955" y="247125"/>
            <a:ext cx="7094100" cy="569400"/>
          </a:xfrm>
          <a:prstGeom prst="rect">
            <a:avLst/>
          </a:prstGeom>
          <a:noFill/>
          <a:ln/>
        </p:spPr>
        <p:txBody>
          <a:bodyPr wrap="square" lIns="0" tIns="0" rIns="0" bIns="0" rtlCol="0" anchor="ctr"/>
          <a:lstStyle/>
          <a:p>
            <a:pPr algn="ctr" indent="0" marL="0">
              <a:lnSpc>
                <a:spcPct val="100000"/>
              </a:lnSpc>
              <a:buNone/>
            </a:pPr>
            <a:r>
              <a:rPr lang="en-US" sz="2500" b="1" dirty="0">
                <a:solidFill>
                  <a:srgbClr val="6B4D42"/>
                </a:solidFill>
                <a:latin typeface="Arial" pitchFamily="34" charset="0"/>
                <a:ea typeface="Arial" pitchFamily="34" charset="-122"/>
                <a:cs typeface="Arial" pitchFamily="34" charset="-120"/>
              </a:rPr>
              <a:t>Styles of clothing and their features
</a:t>
            </a:r>
            <a:endParaRPr lang="en-US" sz="2500" dirty="0"/>
          </a:p>
        </p:txBody>
      </p:sp>
      <p:sp>
        <p:nvSpPr>
          <p:cNvPr id="5" name="Text 2"/>
          <p:cNvSpPr txBox="1"/>
          <p:nvPr/>
        </p:nvSpPr>
        <p:spPr>
          <a:xfrm>
            <a:off x="-90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7</a:t>
            </a:r>
            <a:endParaRPr lang="en-US" sz="1400" dirty="0"/>
          </a:p>
        </p:txBody>
      </p:sp>
      <p:sp>
        <p:nvSpPr>
          <p:cNvPr id="6" name="Text 3"/>
          <p:cNvSpPr txBox="1"/>
          <p:nvPr/>
        </p:nvSpPr>
        <p:spPr>
          <a:xfrm>
            <a:off x="4415625" y="4797275"/>
            <a:ext cx="4562100" cy="184800"/>
          </a:xfrm>
          <a:prstGeom prst="rect">
            <a:avLst/>
          </a:prstGeom>
          <a:noFill/>
          <a:ln/>
        </p:spPr>
        <p:txBody>
          <a:bodyPr wrap="square" lIns="0" tIns="0" rIns="0" bIns="0" rtlCol="0" anchor="ctr"/>
          <a:lstStyle/>
          <a:p>
            <a:pPr algn="r" indent="0" marL="0">
              <a:lnSpc>
                <a:spcPct val="100000"/>
              </a:lnSpc>
              <a:buNone/>
            </a:pPr>
            <a:r>
              <a:rPr lang="en-US" sz="1000" i="1" dirty="0">
                <a:solidFill>
                  <a:srgbClr val="6B4D42"/>
                </a:solidFill>
                <a:latin typeface="Arial" pitchFamily="34" charset="0"/>
                <a:ea typeface="Arial" pitchFamily="34" charset="-122"/>
                <a:cs typeface="Arial" pitchFamily="34" charset="-120"/>
              </a:rPr>
              <a:t>Compiled from the presentation outline; descriptive classroom categories only.
</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95199" y="123125"/>
            <a:ext cx="8553600" cy="630900"/>
          </a:xfrm>
          <a:prstGeom prst="rect">
            <a:avLst/>
          </a:prstGeom>
          <a:noFill/>
          <a:ln/>
        </p:spPr>
        <p:txBody>
          <a:bodyPr wrap="square" lIns="0" tIns="0" rIns="0" bIns="0" rtlCol="0" anchor="t"/>
          <a:lstStyle/>
          <a:p>
            <a:pPr algn="ctr" indent="0" marL="0">
              <a:lnSpc>
                <a:spcPct val="100000"/>
              </a:lnSpc>
              <a:buNone/>
            </a:pPr>
            <a:r>
              <a:rPr lang="en-US" sz="2500" b="1" dirty="0">
                <a:solidFill>
                  <a:srgbClr val="6B4D42"/>
                </a:solidFill>
                <a:latin typeface="Arial" pitchFamily="34" charset="0"/>
                <a:ea typeface="Arial" pitchFamily="34" charset="-122"/>
                <a:cs typeface="Arial" pitchFamily="34" charset="-120"/>
              </a:rPr>
              <a:t>Fashion vocabulary in real conversations
</a:t>
            </a:r>
            <a:endParaRPr lang="en-US" sz="2500" dirty="0"/>
          </a:p>
        </p:txBody>
      </p:sp>
      <p:sp>
        <p:nvSpPr>
          <p:cNvPr id="8" name="Text 1"/>
          <p:cNvSpPr txBox="1"/>
          <p:nvPr/>
        </p:nvSpPr>
        <p:spPr>
          <a:xfrm>
            <a:off x="861030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8</a:t>
            </a:r>
            <a:endParaRPr lang="en-US" sz="1400" dirty="0"/>
          </a:p>
        </p:txBody>
      </p:sp>
      <p:sp>
        <p:nvSpPr>
          <p:cNvPr id="9" name="Text 2"/>
          <p:cNvSpPr txBox="1"/>
          <p:nvPr/>
        </p:nvSpPr>
        <p:spPr>
          <a:xfrm>
            <a:off x="783365" y="1563225"/>
            <a:ext cx="2180400" cy="1182900"/>
          </a:xfrm>
          <a:prstGeom prst="rect">
            <a:avLst/>
          </a:prstGeom>
          <a:noFill/>
          <a:ln/>
        </p:spPr>
        <p:txBody>
          <a:bodyPr wrap="square" lIns="0" tIns="0" rIns="0" bIns="0" rtlCol="0" anchor="ctr"/>
          <a:lstStyle/>
          <a:p>
            <a:pPr algn="l" indent="0" marL="0">
              <a:lnSpc>
                <a:spcPct val="100000"/>
              </a:lnSpc>
              <a:buNone/>
            </a:pPr>
            <a:r>
              <a:rPr lang="en-US" sz="1100" b="1" dirty="0">
                <a:solidFill>
                  <a:srgbClr val="000000"/>
                </a:solidFill>
                <a:latin typeface="Arial" pitchFamily="34" charset="0"/>
                <a:ea typeface="Arial" pitchFamily="34" charset="-122"/>
                <a:cs typeface="Arial" pitchFamily="34" charset="-120"/>
              </a:rPr>
              <a:t>In the fitting room
</a:t>
            </a:r>
            <a:pPr algn="l" indent="0" marL="0">
              <a:lnSpc>
                <a:spcPct val="100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Questions like What size are you? and Can I try this on? are common in shops. They help people check whether the item fits and feels comfortable before buying.
</a:t>
            </a:r>
            <a:endParaRPr lang="en-US" sz="1100" dirty="0"/>
          </a:p>
        </p:txBody>
      </p:sp>
      <p:sp>
        <p:nvSpPr>
          <p:cNvPr id="10" name="Text 3"/>
          <p:cNvSpPr txBox="1"/>
          <p:nvPr/>
        </p:nvSpPr>
        <p:spPr>
          <a:xfrm>
            <a:off x="3473465" y="1563225"/>
            <a:ext cx="2180400" cy="1182900"/>
          </a:xfrm>
          <a:prstGeom prst="rect">
            <a:avLst/>
          </a:prstGeom>
          <a:noFill/>
          <a:ln/>
        </p:spPr>
        <p:txBody>
          <a:bodyPr wrap="square" lIns="0" tIns="0" rIns="0" bIns="0" rtlCol="0" anchor="ctr"/>
          <a:lstStyle/>
          <a:p>
            <a:pPr algn="l" indent="0" marL="0">
              <a:lnSpc>
                <a:spcPct val="100000"/>
              </a:lnSpc>
              <a:buNone/>
            </a:pPr>
            <a:r>
              <a:rPr lang="en-US" sz="1100" b="1" dirty="0">
                <a:solidFill>
                  <a:srgbClr val="000000"/>
                </a:solidFill>
                <a:latin typeface="Arial" pitchFamily="34" charset="0"/>
                <a:ea typeface="Arial" pitchFamily="34" charset="-122"/>
                <a:cs typeface="Arial" pitchFamily="34" charset="-120"/>
              </a:rPr>
              <a:t>Choosing colours
</a:t>
            </a:r>
            <a:pPr algn="l" indent="0" marL="0">
              <a:lnSpc>
                <a:spcPct val="100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Do you have this in blue? is useful when a buyer likes the model but wants a different colour. This kind of question makes shopping easier and more specific.
</a:t>
            </a:r>
            <a:endParaRPr lang="en-US" sz="1100" dirty="0"/>
          </a:p>
        </p:txBody>
      </p:sp>
      <p:sp>
        <p:nvSpPr>
          <p:cNvPr id="11" name="Text 4"/>
          <p:cNvSpPr txBox="1"/>
          <p:nvPr/>
        </p:nvSpPr>
        <p:spPr>
          <a:xfrm>
            <a:off x="6163578" y="1563225"/>
            <a:ext cx="2180700" cy="1182900"/>
          </a:xfrm>
          <a:prstGeom prst="rect">
            <a:avLst/>
          </a:prstGeom>
          <a:noFill/>
          <a:ln/>
        </p:spPr>
        <p:txBody>
          <a:bodyPr wrap="square" lIns="0" tIns="0" rIns="0" bIns="0" rtlCol="0" anchor="ctr"/>
          <a:lstStyle/>
          <a:p>
            <a:pPr algn="l" indent="0" marL="0">
              <a:lnSpc>
                <a:spcPct val="100000"/>
              </a:lnSpc>
              <a:buNone/>
            </a:pPr>
            <a:r>
              <a:rPr lang="en-US" sz="1100" b="1" dirty="0">
                <a:solidFill>
                  <a:srgbClr val="000000"/>
                </a:solidFill>
                <a:latin typeface="Arial" pitchFamily="34" charset="0"/>
                <a:ea typeface="Arial" pitchFamily="34" charset="-122"/>
                <a:cs typeface="Arial" pitchFamily="34" charset="-120"/>
              </a:rPr>
              <a:t>Talking about fit
</a:t>
            </a:r>
            <a:pPr algn="l" indent="0" marL="0">
              <a:lnSpc>
                <a:spcPct val="100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Phrases such as It fits well and It is too small are important because size matters. They help customers explain whether the clothes are suitable for the body shape.
</a:t>
            </a:r>
            <a:endParaRPr lang="en-US" sz="1100" dirty="0"/>
          </a:p>
        </p:txBody>
      </p:sp>
      <p:sp>
        <p:nvSpPr>
          <p:cNvPr id="12" name="Text 5"/>
          <p:cNvSpPr txBox="1"/>
          <p:nvPr/>
        </p:nvSpPr>
        <p:spPr>
          <a:xfrm>
            <a:off x="865030" y="3583737"/>
            <a:ext cx="3345600" cy="1182900"/>
          </a:xfrm>
          <a:prstGeom prst="rect">
            <a:avLst/>
          </a:prstGeom>
          <a:noFill/>
          <a:ln/>
        </p:spPr>
        <p:txBody>
          <a:bodyPr wrap="square" lIns="0" tIns="0" rIns="0" bIns="0" rtlCol="0" anchor="ctr"/>
          <a:lstStyle/>
          <a:p>
            <a:pPr algn="l" indent="0" marL="0">
              <a:lnSpc>
                <a:spcPct val="100000"/>
              </a:lnSpc>
              <a:buNone/>
            </a:pPr>
            <a:r>
              <a:rPr lang="en-US" sz="1100" b="1" dirty="0">
                <a:solidFill>
                  <a:srgbClr val="000000"/>
                </a:solidFill>
                <a:latin typeface="Arial" pitchFamily="34" charset="0"/>
                <a:ea typeface="Arial" pitchFamily="34" charset="-122"/>
                <a:cs typeface="Arial" pitchFamily="34" charset="-120"/>
              </a:rPr>
              <a:t>Discussing price
</a:t>
            </a:r>
            <a:pPr algn="l" indent="0" marL="0">
              <a:lnSpc>
                <a:spcPct val="100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It is too expensive, price and receipt are everyday shopping words. They are useful when comparing options, paying for clothes and keeping proof of purchase after the sale.
</a:t>
            </a:r>
            <a:endParaRPr lang="en-US" sz="1100" dirty="0"/>
          </a:p>
        </p:txBody>
      </p:sp>
      <p:sp>
        <p:nvSpPr>
          <p:cNvPr id="13" name="Text 6"/>
          <p:cNvSpPr txBox="1"/>
          <p:nvPr/>
        </p:nvSpPr>
        <p:spPr>
          <a:xfrm>
            <a:off x="4917124" y="3583737"/>
            <a:ext cx="3345300" cy="1182900"/>
          </a:xfrm>
          <a:prstGeom prst="rect">
            <a:avLst/>
          </a:prstGeom>
          <a:noFill/>
          <a:ln/>
        </p:spPr>
        <p:txBody>
          <a:bodyPr wrap="square" lIns="0" tIns="0" rIns="0" bIns="0" rtlCol="0" anchor="ctr"/>
          <a:lstStyle/>
          <a:p>
            <a:pPr algn="l" indent="0" marL="0">
              <a:lnSpc>
                <a:spcPct val="100000"/>
              </a:lnSpc>
              <a:buNone/>
            </a:pPr>
            <a:r>
              <a:rPr lang="en-US" sz="1100" b="1" dirty="0">
                <a:solidFill>
                  <a:srgbClr val="000000"/>
                </a:solidFill>
                <a:latin typeface="Arial" pitchFamily="34" charset="0"/>
                <a:ea typeface="Arial" pitchFamily="34" charset="-122"/>
                <a:cs typeface="Arial" pitchFamily="34" charset="-120"/>
              </a:rPr>
              <a:t>Making decisions
</a:t>
            </a:r>
            <a:pPr algn="l" indent="0" marL="0">
              <a:lnSpc>
                <a:spcPct val="100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Try on, choose, match and pay are action words that support real conversation. They help students talk about shopping naturally and politely in a clothing store.
</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BCD1C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33763" y="1393300"/>
            <a:ext cx="2192575" cy="17952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420081" y="1393300"/>
            <a:ext cx="2227638" cy="17952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6308506" y="1393300"/>
            <a:ext cx="2227638" cy="17952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90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9</a:t>
            </a:r>
            <a:endParaRPr lang="en-US" sz="1400" dirty="0"/>
          </a:p>
        </p:txBody>
      </p:sp>
      <p:sp>
        <p:nvSpPr>
          <p:cNvPr id="9" name="Text 1"/>
          <p:cNvSpPr txBox="1"/>
          <p:nvPr/>
        </p:nvSpPr>
        <p:spPr>
          <a:xfrm>
            <a:off x="651189" y="3727900"/>
            <a:ext cx="2007300" cy="798600"/>
          </a:xfrm>
          <a:prstGeom prst="rect">
            <a:avLst/>
          </a:prstGeom>
          <a:noFill/>
          <a:ln/>
        </p:spPr>
        <p:txBody>
          <a:bodyPr wrap="square" lIns="0" tIns="0" rIns="0" bIns="0" rtlCol="0" anchor="t"/>
          <a:lstStyle/>
          <a:p>
            <a:pPr algn="l" indent="0" marL="0">
              <a:lnSpc>
                <a:spcPct val="100000"/>
              </a:lnSpc>
              <a:buNone/>
            </a:pPr>
            <a:r>
              <a:rPr lang="en-US" sz="895" dirty="0">
                <a:solidFill>
                  <a:srgbClr val="000000"/>
                </a:solidFill>
                <a:latin typeface="Arial" pitchFamily="34" charset="0"/>
                <a:ea typeface="Arial" pitchFamily="34" charset="-122"/>
                <a:cs typeface="Arial" pitchFamily="34" charset="-120"/>
              </a:rPr>
              <a:t>A fashion designer starts with an idea and turns it into a new outfit. The designer thinks about shape, colour and purpose, then creates clothes that may later appear in a shop, on stage or in a magazine photo. This job combines creativity and practical planning.
</a:t>
            </a:r>
            <a:endParaRPr lang="en-US" sz="895" dirty="0"/>
          </a:p>
        </p:txBody>
      </p:sp>
      <p:sp>
        <p:nvSpPr>
          <p:cNvPr id="10" name="Text 2"/>
          <p:cNvSpPr txBox="1"/>
          <p:nvPr/>
        </p:nvSpPr>
        <p:spPr>
          <a:xfrm>
            <a:off x="651190" y="3188550"/>
            <a:ext cx="2007300" cy="402000"/>
          </a:xfrm>
          <a:prstGeom prst="rect">
            <a:avLst/>
          </a:prstGeom>
          <a:noFill/>
          <a:ln/>
        </p:spPr>
        <p:txBody>
          <a:bodyPr wrap="square" lIns="0" tIns="0" rIns="0" bIns="0" rtlCol="0" anchor="ctr"/>
          <a:lstStyle/>
          <a:p>
            <a:pPr algn="l" indent="0" marL="0">
              <a:lnSpc>
                <a:spcPct val="115000"/>
              </a:lnSpc>
              <a:buNone/>
            </a:pPr>
            <a:r>
              <a:rPr lang="en-US" sz="1375" b="1" dirty="0">
                <a:solidFill>
                  <a:srgbClr val="6B4D42"/>
                </a:solidFill>
                <a:latin typeface="Arial" pitchFamily="34" charset="0"/>
                <a:ea typeface="Arial" pitchFamily="34" charset="-122"/>
                <a:cs typeface="Arial" pitchFamily="34" charset="-120"/>
              </a:rPr>
              <a:t>The designer’s first idea
</a:t>
            </a:r>
            <a:endParaRPr lang="en-US" sz="1375" dirty="0"/>
          </a:p>
        </p:txBody>
      </p:sp>
      <p:sp>
        <p:nvSpPr>
          <p:cNvPr id="11" name="Text 3"/>
          <p:cNvSpPr txBox="1"/>
          <p:nvPr/>
        </p:nvSpPr>
        <p:spPr>
          <a:xfrm>
            <a:off x="3531963" y="3727900"/>
            <a:ext cx="2007300" cy="798600"/>
          </a:xfrm>
          <a:prstGeom prst="rect">
            <a:avLst/>
          </a:prstGeom>
          <a:noFill/>
          <a:ln/>
        </p:spPr>
        <p:txBody>
          <a:bodyPr wrap="square" lIns="0" tIns="0" rIns="0" bIns="0" rtlCol="0" anchor="t"/>
          <a:lstStyle/>
          <a:p>
            <a:pPr algn="l" indent="0" marL="0">
              <a:lnSpc>
                <a:spcPct val="100000"/>
              </a:lnSpc>
              <a:buNone/>
            </a:pPr>
            <a:r>
              <a:rPr lang="en-US" sz="898" dirty="0">
                <a:solidFill>
                  <a:srgbClr val="000000"/>
                </a:solidFill>
                <a:latin typeface="Arial" pitchFamily="34" charset="0"/>
                <a:ea typeface="Arial" pitchFamily="34" charset="-122"/>
                <a:cs typeface="Arial" pitchFamily="34" charset="-120"/>
              </a:rPr>
              <a:t>A tailor helps clothes fit the body better, while a stylist chooses the right clothes and accessories for a person or a photo shoot. Their work is important because the same item can look very different depending on how it is adjusted and combined.
</a:t>
            </a:r>
            <a:endParaRPr lang="en-US" sz="898" dirty="0"/>
          </a:p>
        </p:txBody>
      </p:sp>
      <p:sp>
        <p:nvSpPr>
          <p:cNvPr id="12" name="Text 4"/>
          <p:cNvSpPr txBox="1"/>
          <p:nvPr/>
        </p:nvSpPr>
        <p:spPr>
          <a:xfrm>
            <a:off x="3531963" y="3188550"/>
            <a:ext cx="2007300" cy="402000"/>
          </a:xfrm>
          <a:prstGeom prst="rect">
            <a:avLst/>
          </a:prstGeom>
          <a:noFill/>
          <a:ln/>
        </p:spPr>
        <p:txBody>
          <a:bodyPr wrap="square" lIns="0" tIns="0" rIns="0" bIns="0" rtlCol="0" anchor="ctr"/>
          <a:lstStyle/>
          <a:p>
            <a:pPr algn="l" indent="0" marL="0">
              <a:lnSpc>
                <a:spcPct val="115000"/>
              </a:lnSpc>
              <a:buNone/>
            </a:pPr>
            <a:r>
              <a:rPr lang="en-US" sz="1400" b="1" dirty="0">
                <a:solidFill>
                  <a:srgbClr val="6B4D42"/>
                </a:solidFill>
                <a:latin typeface="Arial" pitchFamily="34" charset="0"/>
                <a:ea typeface="Arial" pitchFamily="34" charset="-122"/>
                <a:cs typeface="Arial" pitchFamily="34" charset="-120"/>
              </a:rPr>
              <a:t>Behind the perfect fit
</a:t>
            </a:r>
            <a:endParaRPr lang="en-US" sz="1400" dirty="0"/>
          </a:p>
        </p:txBody>
      </p:sp>
      <p:sp>
        <p:nvSpPr>
          <p:cNvPr id="13" name="Text 5"/>
          <p:cNvSpPr txBox="1"/>
          <p:nvPr/>
        </p:nvSpPr>
        <p:spPr>
          <a:xfrm>
            <a:off x="6378718" y="3727900"/>
            <a:ext cx="2007300" cy="798600"/>
          </a:xfrm>
          <a:prstGeom prst="rect">
            <a:avLst/>
          </a:prstGeom>
          <a:noFill/>
          <a:ln/>
        </p:spPr>
        <p:txBody>
          <a:bodyPr wrap="square" lIns="0" tIns="0" rIns="0" bIns="0" rtlCol="0" anchor="t"/>
          <a:lstStyle/>
          <a:p>
            <a:pPr algn="l" indent="0" marL="0">
              <a:lnSpc>
                <a:spcPct val="100000"/>
              </a:lnSpc>
              <a:buNone/>
            </a:pPr>
            <a:r>
              <a:rPr lang="en-US" sz="898" dirty="0">
                <a:solidFill>
                  <a:srgbClr val="000000"/>
                </a:solidFill>
                <a:latin typeface="Arial" pitchFamily="34" charset="0"/>
                <a:ea typeface="Arial" pitchFamily="34" charset="-122"/>
                <a:cs typeface="Arial" pitchFamily="34" charset="-120"/>
              </a:rPr>
              <a:t>A model presents clothing during a show or in a photo shoot, and a photographer captures the final image. Together they help people notice the clothes, the mood and the style. In fashion, teamwork makes the whole presentation look complete.
</a:t>
            </a:r>
            <a:endParaRPr lang="en-US" sz="898" dirty="0"/>
          </a:p>
        </p:txBody>
      </p:sp>
      <p:sp>
        <p:nvSpPr>
          <p:cNvPr id="14" name="Text 6"/>
          <p:cNvSpPr txBox="1"/>
          <p:nvPr/>
        </p:nvSpPr>
        <p:spPr>
          <a:xfrm>
            <a:off x="6378719" y="3188550"/>
            <a:ext cx="2007300" cy="402000"/>
          </a:xfrm>
          <a:prstGeom prst="rect">
            <a:avLst/>
          </a:prstGeom>
          <a:noFill/>
          <a:ln/>
        </p:spPr>
        <p:txBody>
          <a:bodyPr wrap="square" lIns="0" tIns="0" rIns="0" bIns="0" rtlCol="0" anchor="ctr"/>
          <a:lstStyle/>
          <a:p>
            <a:pPr algn="l" indent="0" marL="0">
              <a:lnSpc>
                <a:spcPct val="115000"/>
              </a:lnSpc>
              <a:buNone/>
            </a:pPr>
            <a:r>
              <a:rPr lang="en-US" sz="1400" b="1" dirty="0">
                <a:solidFill>
                  <a:srgbClr val="6B4D42"/>
                </a:solidFill>
                <a:latin typeface="Arial" pitchFamily="34" charset="0"/>
                <a:ea typeface="Arial" pitchFamily="34" charset="-122"/>
                <a:cs typeface="Arial" pitchFamily="34" charset="-120"/>
              </a:rPr>
              <a:t>In front of the camera
</a:t>
            </a:r>
            <a:endParaRPr lang="en-US" sz="1400" dirty="0"/>
          </a:p>
        </p:txBody>
      </p:sp>
      <p:sp>
        <p:nvSpPr>
          <p:cNvPr id="15" name="Text 7"/>
          <p:cNvSpPr txBox="1"/>
          <p:nvPr/>
        </p:nvSpPr>
        <p:spPr>
          <a:xfrm>
            <a:off x="341550" y="258700"/>
            <a:ext cx="8377500" cy="755100"/>
          </a:xfrm>
          <a:prstGeom prst="rect">
            <a:avLst/>
          </a:prstGeom>
          <a:noFill/>
          <a:ln/>
        </p:spPr>
        <p:txBody>
          <a:bodyPr wrap="square" lIns="0" tIns="0" rIns="0" bIns="0" rtlCol="0" anchor="ctr"/>
          <a:lstStyle/>
          <a:p>
            <a:pPr algn="l" indent="0" marL="0">
              <a:lnSpc>
                <a:spcPct val="90000"/>
              </a:lnSpc>
              <a:buNone/>
            </a:pPr>
            <a:r>
              <a:rPr lang="en-US" sz="2500" b="1" dirty="0">
                <a:solidFill>
                  <a:srgbClr val="6B4D42"/>
                </a:solidFill>
                <a:latin typeface="Arial" pitchFamily="34" charset="0"/>
                <a:ea typeface="Arial" pitchFamily="34" charset="-122"/>
                <a:cs typeface="Arial" pitchFamily="34" charset="-120"/>
              </a:rPr>
              <a:t>People who work in fashion
</a:t>
            </a:r>
            <a:endParaRPr lang="en-US" sz="2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71551" y="1345875"/>
            <a:ext cx="8212397" cy="3334500"/>
          </a:xfrm>
          <a:prstGeom prst="rect">
            <a:avLst/>
          </a:prstGeom>
        </p:spPr>
      </p:pic>
      <p:sp>
        <p:nvSpPr>
          <p:cNvPr id="3" name="Text 0"/>
          <p:cNvSpPr txBox="1"/>
          <p:nvPr/>
        </p:nvSpPr>
        <p:spPr>
          <a:xfrm>
            <a:off x="471500" y="933150"/>
            <a:ext cx="8212500" cy="296100"/>
          </a:xfrm>
          <a:prstGeom prst="rect">
            <a:avLst/>
          </a:prstGeom>
          <a:noFill/>
          <a:ln/>
        </p:spPr>
        <p:txBody>
          <a:bodyPr wrap="square" lIns="0" tIns="0" rIns="0" bIns="0" rtlCol="0" anchor="ctr"/>
          <a:lstStyle/>
          <a:p>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A typical clothing-production process from trend research to sale, including quality and size checks.
</a:t>
            </a:r>
            <a:endParaRPr lang="en-US" sz="1200" dirty="0"/>
          </a:p>
        </p:txBody>
      </p:sp>
      <p:sp>
        <p:nvSpPr>
          <p:cNvPr id="4" name="Text 1"/>
          <p:cNvSpPr txBox="1"/>
          <p:nvPr/>
        </p:nvSpPr>
        <p:spPr>
          <a:xfrm>
            <a:off x="471500" y="247125"/>
            <a:ext cx="8212500" cy="569400"/>
          </a:xfrm>
          <a:prstGeom prst="rect">
            <a:avLst/>
          </a:prstGeom>
          <a:noFill/>
          <a:ln/>
        </p:spPr>
        <p:txBody>
          <a:bodyPr wrap="square" lIns="0" tIns="0" rIns="0" bIns="0" rtlCol="0" anchor="ctr"/>
          <a:lstStyle/>
          <a:p>
            <a:pPr algn="l" indent="0" marL="0">
              <a:lnSpc>
                <a:spcPct val="100000"/>
              </a:lnSpc>
              <a:buNone/>
            </a:pPr>
            <a:r>
              <a:rPr lang="en-US" sz="2500" b="1" dirty="0">
                <a:solidFill>
                  <a:srgbClr val="6B4D42"/>
                </a:solidFill>
                <a:latin typeface="Arial" pitchFamily="34" charset="0"/>
                <a:ea typeface="Arial" pitchFamily="34" charset="-122"/>
                <a:cs typeface="Arial" pitchFamily="34" charset="-120"/>
              </a:rPr>
              <a:t>How a new item of clothing is made
</a:t>
            </a:r>
            <a:endParaRPr lang="en-US" sz="2500" dirty="0"/>
          </a:p>
        </p:txBody>
      </p:sp>
      <p:sp>
        <p:nvSpPr>
          <p:cNvPr id="5" name="Text 2"/>
          <p:cNvSpPr txBox="1"/>
          <p:nvPr/>
        </p:nvSpPr>
        <p:spPr>
          <a:xfrm>
            <a:off x="-90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10</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558057" y="1235475"/>
            <a:ext cx="4444185" cy="3234300"/>
          </a:xfrm>
          <a:prstGeom prst="rect">
            <a:avLst/>
          </a:prstGeom>
        </p:spPr>
      </p:pic>
      <p:sp>
        <p:nvSpPr>
          <p:cNvPr id="3" name="Text 0"/>
          <p:cNvSpPr txBox="1"/>
          <p:nvPr/>
        </p:nvSpPr>
        <p:spPr>
          <a:xfrm>
            <a:off x="237650" y="1461250"/>
            <a:ext cx="3787200" cy="2486400"/>
          </a:xfrm>
          <a:prstGeom prst="rect">
            <a:avLst/>
          </a:prstGeom>
          <a:noFill/>
          <a:ln/>
        </p:spPr>
        <p:txBody>
          <a:bodyPr wrap="square" lIns="0" tIns="0" rIns="0" bIns="0" rtlCol="0" anchor="ctr"/>
          <a:lstStyle/>
          <a:p>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Материалы выбирают не только по внешнему виду, но и по сезону, удобству и уходу за вещью.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Хлопок и деним выглядят наиболее универсальными; выбор ткани всегда зависит от комфорта, погоды, цены и назначения одежды.
</a:t>
            </a:r>
            <a:endParaRPr lang="en-US" sz="1200" dirty="0"/>
          </a:p>
        </p:txBody>
      </p:sp>
      <p:sp>
        <p:nvSpPr>
          <p:cNvPr id="4" name="Text 1"/>
          <p:cNvSpPr txBox="1"/>
          <p:nvPr/>
        </p:nvSpPr>
        <p:spPr>
          <a:xfrm>
            <a:off x="1024955" y="247125"/>
            <a:ext cx="7094100" cy="569400"/>
          </a:xfrm>
          <a:prstGeom prst="rect">
            <a:avLst/>
          </a:prstGeom>
          <a:noFill/>
          <a:ln/>
        </p:spPr>
        <p:txBody>
          <a:bodyPr wrap="square" lIns="0" tIns="0" rIns="0" bIns="0" rtlCol="0" anchor="ctr"/>
          <a:lstStyle/>
          <a:p>
            <a:pPr algn="ctr" indent="0" marL="0">
              <a:lnSpc>
                <a:spcPct val="100000"/>
              </a:lnSpc>
              <a:buNone/>
            </a:pPr>
            <a:r>
              <a:rPr lang="en-US" sz="2500" b="1" dirty="0">
                <a:solidFill>
                  <a:srgbClr val="6B4D42"/>
                </a:solidFill>
                <a:latin typeface="Arial" pitchFamily="34" charset="0"/>
                <a:ea typeface="Arial" pitchFamily="34" charset="-122"/>
                <a:cs typeface="Arial" pitchFamily="34" charset="-120"/>
              </a:rPr>
              <a:t>Which materials are most common in clothes?
</a:t>
            </a:r>
            <a:endParaRPr lang="en-US" sz="2500" dirty="0"/>
          </a:p>
        </p:txBody>
      </p:sp>
      <p:sp>
        <p:nvSpPr>
          <p:cNvPr id="5" name="Text 2"/>
          <p:cNvSpPr txBox="1"/>
          <p:nvPr/>
        </p:nvSpPr>
        <p:spPr>
          <a:xfrm>
            <a:off x="-90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11</a:t>
            </a:r>
            <a:endParaRPr lang="en-US" sz="1400" dirty="0"/>
          </a:p>
        </p:txBody>
      </p:sp>
      <p:sp>
        <p:nvSpPr>
          <p:cNvPr id="6" name="Text 3"/>
          <p:cNvSpPr txBox="1"/>
          <p:nvPr/>
        </p:nvSpPr>
        <p:spPr>
          <a:xfrm>
            <a:off x="4415625" y="4797275"/>
            <a:ext cx="4562100" cy="184800"/>
          </a:xfrm>
          <a:prstGeom prst="rect">
            <a:avLst/>
          </a:prstGeom>
          <a:noFill/>
          <a:ln/>
        </p:spPr>
        <p:txBody>
          <a:bodyPr wrap="square" lIns="0" tIns="0" rIns="0" bIns="0" rtlCol="0" anchor="ctr"/>
          <a:lstStyle/>
          <a:p>
            <a:pPr algn="r" indent="0" marL="0">
              <a:lnSpc>
                <a:spcPct val="100000"/>
              </a:lnSpc>
              <a:buNone/>
            </a:pPr>
            <a:r>
              <a:rPr lang="en-US" sz="1000" i="1" dirty="0">
                <a:solidFill>
                  <a:srgbClr val="6B4D42"/>
                </a:solidFill>
                <a:latin typeface="Arial" pitchFamily="34" charset="0"/>
                <a:ea typeface="Arial" pitchFamily="34" charset="-122"/>
                <a:cs typeface="Arial" pitchFamily="34" charset="-120"/>
              </a:rPr>
              <a:t>Учебная схема по теме «The world of fashion», 2025.
</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5095875" y="1158600"/>
            <a:ext cx="3771900" cy="2826300"/>
          </a:xfrm>
          <a:prstGeom prst="rect">
            <a:avLst/>
          </a:prstGeom>
          <a:noFill/>
          <a:ln/>
        </p:spPr>
        <p:txBody>
          <a:bodyPr wrap="square" lIns="0" tIns="0" rIns="0" bIns="0" rtlCol="0" anchor="ctr"/>
          <a:lstStyle/>
          <a:p>
            <a:pPr algn="l" indent="0" marL="0">
              <a:lnSpc>
                <a:spcPct val="115000"/>
              </a:lnSpc>
              <a:buNone/>
            </a:pPr>
            <a:r>
              <a:rPr lang="en-US" sz="1500" dirty="0">
                <a:solidFill>
                  <a:srgbClr val="6B4D42"/>
                </a:solidFill>
                <a:latin typeface="Arial" pitchFamily="34" charset="0"/>
                <a:ea typeface="Arial" pitchFamily="34" charset="-122"/>
                <a:cs typeface="Arial" pitchFamily="34" charset="-120"/>
              </a:rPr>
              <a:t>Сравнения нужны, чтобы выбрать не только красивую, но и удобную вещь в повседневных ситуациях.
</a:t>
            </a:r>
            <a:endParaRPr lang="en-US" sz="1500" dirty="0"/>
          </a:p>
        </p:txBody>
      </p:sp>
      <p:sp>
        <p:nvSpPr>
          <p:cNvPr id="4" name="Text 1"/>
          <p:cNvSpPr txBox="1"/>
          <p:nvPr/>
        </p:nvSpPr>
        <p:spPr>
          <a:xfrm>
            <a:off x="-90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12</a:t>
            </a:r>
            <a:endParaRPr lang="en-US" sz="1400" dirty="0"/>
          </a:p>
        </p:txBody>
      </p:sp>
      <p:sp>
        <p:nvSpPr>
          <p:cNvPr id="5" name="Text 2"/>
          <p:cNvSpPr txBox="1"/>
          <p:nvPr/>
        </p:nvSpPr>
        <p:spPr>
          <a:xfrm>
            <a:off x="735475" y="1365000"/>
            <a:ext cx="3958800" cy="2413500"/>
          </a:xfrm>
          <a:prstGeom prst="rect">
            <a:avLst/>
          </a:prstGeom>
          <a:noFill/>
          <a:ln/>
        </p:spPr>
        <p:txBody>
          <a:bodyPr wrap="square" lIns="0" tIns="0" rIns="0" bIns="0" rtlCol="0" anchor="ctr"/>
          <a:lstStyle/>
          <a:p>
            <a:pPr algn="ctr" indent="0" marL="0">
              <a:lnSpc>
                <a:spcPct val="120004"/>
              </a:lnSpc>
              <a:buNone/>
            </a:pPr>
            <a:r>
              <a:rPr lang="en-US" sz="4000" b="1" dirty="0">
                <a:solidFill>
                  <a:srgbClr val="F8ECDB"/>
                </a:solidFill>
                <a:latin typeface="Arial" pitchFamily="34" charset="0"/>
                <a:ea typeface="Arial" pitchFamily="34" charset="-122"/>
                <a:cs typeface="Arial" pitchFamily="34" charset="-120"/>
              </a:rPr>
              <a:t>5
</a:t>
            </a:r>
            <a:pPr algn="ctr" indent="0" marL="0">
              <a:lnSpc>
                <a:spcPct val="120004"/>
              </a:lnSpc>
              <a:buNone/>
            </a:pPr>
            <a:r>
              <a:rPr lang="en-US" sz="1200" dirty="0">
                <a:solidFill>
                  <a:srgbClr val="6B4D42"/>
                </a:solidFill>
                <a:latin typeface="Arial" pitchFamily="34" charset="0"/>
                <a:ea typeface="Arial" pitchFamily="34" charset="-122"/>
                <a:cs typeface="Arial" pitchFamily="34" charset="-120"/>
              </a:rPr>
              <a:t>
</a:t>
            </a:r>
            <a:pPr algn="ctr" indent="0" marL="0">
              <a:lnSpc>
                <a:spcPct val="120004"/>
              </a:lnSpc>
              <a:buNone/>
            </a:pPr>
            <a:r>
              <a:rPr lang="en-US" sz="1800" dirty="0">
                <a:solidFill>
                  <a:srgbClr val="6B4D42"/>
                </a:solidFill>
                <a:latin typeface="Arial" pitchFamily="34" charset="0"/>
                <a:ea typeface="Arial" pitchFamily="34" charset="-122"/>
                <a:cs typeface="Arial" pitchFamily="34" charset="-120"/>
              </a:rPr>
              <a:t>основных сравнительных конструкций помогают выбирать одежду точнее и говорить о ней естественно.
</a:t>
            </a:r>
            <a:pPr algn="ctr" indent="0" marL="0">
              <a:lnSpc>
                <a:spcPct val="120004"/>
              </a:lnSpc>
              <a:buNone/>
            </a:pPr>
            <a:r>
              <a:rPr lang="en-US" sz="1000" dirty="0">
                <a:solidFill>
                  <a:srgbClr val="6B4D42"/>
                </a:solidFill>
                <a:latin typeface="Arial" pitchFamily="34" charset="0"/>
                <a:ea typeface="Arial" pitchFamily="34" charset="-122"/>
                <a:cs typeface="Arial" pitchFamily="34" charset="-120"/>
              </a:rPr>
              <a:t>
</a:t>
            </a:r>
            <a:pPr algn="ctr" indent="0" marL="0">
              <a:lnSpc>
                <a:spcPct val="120004"/>
              </a:lnSpc>
              <a:buNone/>
            </a:pPr>
            <a:r>
              <a:rPr lang="en-US" sz="1000" i="1" dirty="0">
                <a:solidFill>
                  <a:srgbClr val="000000"/>
                </a:solidFill>
                <a:latin typeface="Arial" pitchFamily="34" charset="0"/>
                <a:ea typeface="Arial" pitchFamily="34" charset="-122"/>
                <a:cs typeface="Arial" pitchFamily="34" charset="-120"/>
              </a:rPr>
              <a:t>Материал раздела Unit 4 «The world of fashion».
</a:t>
            </a:r>
            <a:endParaRPr lang="en-US" sz="4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97900" y="1726508"/>
            <a:ext cx="5226300" cy="2082834"/>
          </a:xfrm>
          <a:prstGeom prst="rect">
            <a:avLst/>
          </a:prstGeom>
        </p:spPr>
      </p:pic>
      <p:sp>
        <p:nvSpPr>
          <p:cNvPr id="3" name="Text 0"/>
          <p:cNvSpPr txBox="1"/>
          <p:nvPr/>
        </p:nvSpPr>
        <p:spPr>
          <a:xfrm>
            <a:off x="297900" y="280225"/>
            <a:ext cx="8658300" cy="617700"/>
          </a:xfrm>
          <a:prstGeom prst="rect">
            <a:avLst/>
          </a:prstGeom>
          <a:noFill/>
          <a:ln/>
        </p:spPr>
        <p:txBody>
          <a:bodyPr wrap="square" lIns="0" tIns="0" rIns="0" bIns="0" rtlCol="0" anchor="t"/>
          <a:lstStyle/>
          <a:p>
            <a:pPr algn="l" indent="0" marL="0">
              <a:lnSpc>
                <a:spcPct val="120000"/>
              </a:lnSpc>
              <a:buNone/>
            </a:pPr>
            <a:r>
              <a:rPr lang="en-US" sz="2500" b="1" dirty="0">
                <a:solidFill>
                  <a:srgbClr val="6B4D42"/>
                </a:solidFill>
                <a:latin typeface="Arial" pitchFamily="34" charset="0"/>
                <a:ea typeface="Arial" pitchFamily="34" charset="-122"/>
                <a:cs typeface="Arial" pitchFamily="34" charset="-120"/>
              </a:rPr>
              <a:t>School clothes: what fits different situations
</a:t>
            </a:r>
            <a:endParaRPr lang="en-US" sz="2500" dirty="0"/>
          </a:p>
        </p:txBody>
      </p:sp>
      <p:sp>
        <p:nvSpPr>
          <p:cNvPr id="4" name="Text 1"/>
          <p:cNvSpPr txBox="1"/>
          <p:nvPr/>
        </p:nvSpPr>
        <p:spPr>
          <a:xfrm>
            <a:off x="5823275" y="897927"/>
            <a:ext cx="2993400" cy="3455100"/>
          </a:xfrm>
          <a:prstGeom prst="rect">
            <a:avLst/>
          </a:prstGeom>
          <a:noFill/>
          <a:ln/>
        </p:spPr>
        <p:txBody>
          <a:bodyPr wrap="square" lIns="0" tIns="0" rIns="0" bIns="0" rtlCol="0" anchor="ctr"/>
          <a:lstStyle/>
          <a:p>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Таблица показывает, как одежда меняется в зависимости от школьной ситуации и погоды.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Подходящая одежда зависит от активности, аккуратности и температуры; практичность важна не меньше внешнего вида.
</a:t>
            </a:r>
            <a:endParaRPr lang="en-US" sz="1200" dirty="0"/>
          </a:p>
        </p:txBody>
      </p:sp>
      <p:sp>
        <p:nvSpPr>
          <p:cNvPr id="5" name="Text 2"/>
          <p:cNvSpPr txBox="1"/>
          <p:nvPr/>
        </p:nvSpPr>
        <p:spPr>
          <a:xfrm>
            <a:off x="297900" y="4637900"/>
            <a:ext cx="4409700" cy="184800"/>
          </a:xfrm>
          <a:prstGeom prst="rect">
            <a:avLst/>
          </a:prstGeom>
          <a:noFill/>
          <a:ln/>
        </p:spPr>
        <p:txBody>
          <a:bodyPr wrap="square" lIns="0" tIns="0" rIns="0" bIns="0" rtlCol="0" anchor="t"/>
          <a:lstStyle/>
          <a:p>
            <a:pPr algn="l" indent="0" marL="0">
              <a:lnSpc>
                <a:spcPct val="150041"/>
              </a:lnSpc>
              <a:buNone/>
            </a:pPr>
            <a:r>
              <a:rPr lang="en-US" sz="969" dirty="0">
                <a:solidFill>
                  <a:srgbClr val="6B4D42"/>
                </a:solidFill>
                <a:latin typeface="Arial" pitchFamily="34" charset="0"/>
                <a:ea typeface="Arial" pitchFamily="34" charset="-122"/>
                <a:cs typeface="Arial" pitchFamily="34" charset="-120"/>
              </a:rPr>
              <a:t>Материал раздела Unit 4 «The world of fashion».
</a:t>
            </a:r>
            <a:endParaRPr lang="en-US" sz="969" dirty="0"/>
          </a:p>
        </p:txBody>
      </p:sp>
      <p:sp>
        <p:nvSpPr>
          <p:cNvPr id="6" name="Text 3"/>
          <p:cNvSpPr txBox="1"/>
          <p:nvPr/>
        </p:nvSpPr>
        <p:spPr>
          <a:xfrm>
            <a:off x="861030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13</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67050" y="118050"/>
            <a:ext cx="7790400" cy="1017900"/>
          </a:xfrm>
          <a:prstGeom prst="rect">
            <a:avLst/>
          </a:prstGeom>
          <a:noFill/>
          <a:ln/>
        </p:spPr>
        <p:txBody>
          <a:bodyPr wrap="square" lIns="0" tIns="0" rIns="0" bIns="0" rtlCol="0" anchor="ctr"/>
          <a:lstStyle/>
          <a:p>
            <a:pPr algn="l" indent="0" marL="0">
              <a:lnSpc>
                <a:spcPct val="90000"/>
              </a:lnSpc>
              <a:buNone/>
            </a:pPr>
            <a:r>
              <a:rPr lang="en-US" sz="2500" b="1" dirty="0">
                <a:solidFill>
                  <a:srgbClr val="6B4D42"/>
                </a:solidFill>
                <a:latin typeface="Arial" pitchFamily="34" charset="0"/>
                <a:ea typeface="Arial" pitchFamily="34" charset="-122"/>
                <a:cs typeface="Arial" pitchFamily="34" charset="-120"/>
              </a:rPr>
              <a:t>Fast fashion and sustainable choices
</a:t>
            </a:r>
            <a:endParaRPr lang="en-US" sz="2500" dirty="0"/>
          </a:p>
        </p:txBody>
      </p:sp>
      <p:sp>
        <p:nvSpPr>
          <p:cNvPr id="9" name="Text 1"/>
          <p:cNvSpPr txBox="1"/>
          <p:nvPr/>
        </p:nvSpPr>
        <p:spPr>
          <a:xfrm>
            <a:off x="861030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14</a:t>
            </a:r>
            <a:endParaRPr lang="en-US" sz="1400" dirty="0"/>
          </a:p>
        </p:txBody>
      </p:sp>
      <p:sp>
        <p:nvSpPr>
          <p:cNvPr id="10" name="Text 2"/>
          <p:cNvSpPr txBox="1"/>
          <p:nvPr/>
        </p:nvSpPr>
        <p:spPr>
          <a:xfrm>
            <a:off x="529948" y="1648625"/>
            <a:ext cx="2428193" cy="1017900"/>
          </a:xfrm>
          <a:prstGeom prst="rect">
            <a:avLst/>
          </a:prstGeom>
          <a:noFill/>
          <a:ln/>
        </p:spPr>
        <p:txBody>
          <a:bodyPr wrap="square" lIns="0" tIns="0" rIns="0" bIns="0" rtlCol="0" anchor="ctr"/>
          <a:lstStyle/>
          <a:p>
            <a:pPr algn="l" indent="0" marL="0">
              <a:lnSpc>
                <a:spcPct val="115000"/>
              </a:lnSpc>
              <a:buNone/>
            </a:pPr>
            <a:r>
              <a:rPr lang="en-US" sz="976" b="1" dirty="0">
                <a:solidFill>
                  <a:srgbClr val="6B4D42"/>
                </a:solidFill>
                <a:latin typeface="Arial" pitchFamily="34" charset="0"/>
                <a:ea typeface="Arial" pitchFamily="34" charset="-122"/>
                <a:cs typeface="Arial" pitchFamily="34" charset="-120"/>
              </a:rPr>
              <a:t>Что такое fast fashion
</a:t>
            </a:r>
            <a:pPr algn="l" indent="0" marL="0">
              <a:lnSpc>
                <a:spcPct val="115000"/>
              </a:lnSpc>
              <a:buNone/>
            </a:pPr>
            <a:r>
              <a:rPr lang="en-US" sz="444" dirty="0">
                <a:solidFill>
                  <a:srgbClr val="6B4D42"/>
                </a:solidFill>
                <a:latin typeface="Arial" pitchFamily="34" charset="0"/>
                <a:ea typeface="Arial" pitchFamily="34" charset="-122"/>
                <a:cs typeface="Arial" pitchFamily="34" charset="-120"/>
              </a:rPr>
              <a:t>
</a:t>
            </a:r>
            <a:pPr algn="l" indent="0" marL="0">
              <a:lnSpc>
                <a:spcPct val="115000"/>
              </a:lnSpc>
              <a:buNone/>
            </a:pPr>
            <a:r>
              <a:rPr lang="en-US" sz="1065" dirty="0">
                <a:solidFill>
                  <a:srgbClr val="6B4D42"/>
                </a:solidFill>
                <a:latin typeface="Arial" pitchFamily="34" charset="0"/>
                <a:ea typeface="Arial" pitchFamily="34" charset="-122"/>
                <a:cs typeface="Arial" pitchFamily="34" charset="-120"/>
              </a:rPr>
              <a:t>Fast fashion — это одежда, которую быстро производят и продают в больших количествах. Такие вещи часто стоят недорого, поэтому тренды появляются в магазинах почти сразу.
</a:t>
            </a:r>
            <a:endParaRPr lang="en-US" sz="976" dirty="0"/>
          </a:p>
        </p:txBody>
      </p:sp>
      <p:sp>
        <p:nvSpPr>
          <p:cNvPr id="11" name="Text 3"/>
          <p:cNvSpPr txBox="1"/>
          <p:nvPr/>
        </p:nvSpPr>
        <p:spPr>
          <a:xfrm>
            <a:off x="3381202" y="1648625"/>
            <a:ext cx="2428193" cy="987000"/>
          </a:xfrm>
          <a:prstGeom prst="rect">
            <a:avLst/>
          </a:prstGeom>
          <a:noFill/>
          <a:ln/>
        </p:spPr>
        <p:txBody>
          <a:bodyPr wrap="square" lIns="0" tIns="0" rIns="0" bIns="0" rtlCol="0" anchor="ctr"/>
          <a:lstStyle/>
          <a:p>
            <a:pPr algn="l" indent="0" marL="0">
              <a:lnSpc>
                <a:spcPct val="115000"/>
              </a:lnSpc>
              <a:buNone/>
            </a:pPr>
            <a:r>
              <a:rPr lang="en-US" sz="927" b="1" dirty="0">
                <a:solidFill>
                  <a:srgbClr val="6B4D42"/>
                </a:solidFill>
                <a:latin typeface="Arial" pitchFamily="34" charset="0"/>
                <a:ea typeface="Arial" pitchFamily="34" charset="-122"/>
                <a:cs typeface="Arial" pitchFamily="34" charset="-120"/>
              </a:rPr>
              <a:t>Почему это проблема
</a:t>
            </a:r>
            <a:pPr algn="l" indent="0" marL="0">
              <a:lnSpc>
                <a:spcPct val="115000"/>
              </a:lnSpc>
              <a:buNone/>
            </a:pPr>
            <a:r>
              <a:rPr lang="en-US" sz="421" dirty="0">
                <a:solidFill>
                  <a:srgbClr val="6B4D42"/>
                </a:solidFill>
                <a:latin typeface="Arial" pitchFamily="34" charset="0"/>
                <a:ea typeface="Arial" pitchFamily="34" charset="-122"/>
                <a:cs typeface="Arial" pitchFamily="34" charset="-120"/>
              </a:rPr>
              <a:t>
</a:t>
            </a:r>
            <a:pPr algn="l" indent="0" marL="0">
              <a:lnSpc>
                <a:spcPct val="115000"/>
              </a:lnSpc>
              <a:buNone/>
            </a:pPr>
            <a:r>
              <a:rPr lang="en-US" sz="927" dirty="0">
                <a:solidFill>
                  <a:srgbClr val="6B4D42"/>
                </a:solidFill>
                <a:latin typeface="Arial" pitchFamily="34" charset="0"/>
                <a:ea typeface="Arial" pitchFamily="34" charset="-122"/>
                <a:cs typeface="Arial" pitchFamily="34" charset="-120"/>
              </a:rPr>
              <a:t>Быстрое производство увеличивает количество отходов и требует больше природных ресурсов. Одежда может изнашиваться раньше, потому что её делают для короткого срока использования.
</a:t>
            </a:r>
            <a:endParaRPr lang="en-US" sz="927" dirty="0"/>
          </a:p>
        </p:txBody>
      </p:sp>
      <p:sp>
        <p:nvSpPr>
          <p:cNvPr id="12" name="Text 4"/>
          <p:cNvSpPr txBox="1"/>
          <p:nvPr/>
        </p:nvSpPr>
        <p:spPr>
          <a:xfrm>
            <a:off x="6231902" y="1648625"/>
            <a:ext cx="2428193" cy="987000"/>
          </a:xfrm>
          <a:prstGeom prst="rect">
            <a:avLst/>
          </a:prstGeom>
          <a:noFill/>
          <a:ln/>
        </p:spPr>
        <p:txBody>
          <a:bodyPr wrap="square" lIns="0" tIns="0" rIns="0" bIns="0" rtlCol="0" anchor="ctr"/>
          <a:lstStyle/>
          <a:p>
            <a:pPr algn="l" indent="0" marL="0">
              <a:lnSpc>
                <a:spcPct val="115000"/>
              </a:lnSpc>
              <a:buNone/>
            </a:pPr>
            <a:r>
              <a:rPr lang="en-US" sz="1046" b="1" dirty="0">
                <a:solidFill>
                  <a:srgbClr val="6B4D42"/>
                </a:solidFill>
                <a:latin typeface="Arial" pitchFamily="34" charset="0"/>
                <a:ea typeface="Arial" pitchFamily="34" charset="-122"/>
                <a:cs typeface="Arial" pitchFamily="34" charset="-120"/>
              </a:rPr>
              <a:t>Покупать осознанно
</a:t>
            </a:r>
            <a:pPr algn="l" indent="0" marL="0">
              <a:lnSpc>
                <a:spcPct val="115000"/>
              </a:lnSpc>
              <a:buNone/>
            </a:pPr>
            <a:r>
              <a:rPr lang="en-US" sz="476" dirty="0">
                <a:solidFill>
                  <a:srgbClr val="6B4D42"/>
                </a:solidFill>
                <a:latin typeface="Arial" pitchFamily="34" charset="0"/>
                <a:ea typeface="Arial" pitchFamily="34" charset="-122"/>
                <a:cs typeface="Arial" pitchFamily="34" charset="-120"/>
              </a:rPr>
              <a:t>
</a:t>
            </a:r>
            <a:pPr algn="l" indent="0" marL="0">
              <a:lnSpc>
                <a:spcPct val="115000"/>
              </a:lnSpc>
              <a:buNone/>
            </a:pPr>
            <a:r>
              <a:rPr lang="en-US" sz="1046" dirty="0">
                <a:solidFill>
                  <a:srgbClr val="6B4D42"/>
                </a:solidFill>
                <a:latin typeface="Arial" pitchFamily="34" charset="0"/>
                <a:ea typeface="Arial" pitchFamily="34" charset="-122"/>
                <a:cs typeface="Arial" pitchFamily="34" charset="-120"/>
              </a:rPr>
              <a:t>Лучший выбор — покупать меньше вещей, но выбирать их внимательнее. Качественная одежда чаще служит дольше и лучше подходит для разных ситуаций.
</a:t>
            </a:r>
            <a:endParaRPr lang="en-US" sz="1046" dirty="0"/>
          </a:p>
        </p:txBody>
      </p:sp>
      <p:sp>
        <p:nvSpPr>
          <p:cNvPr id="13" name="Text 5"/>
          <p:cNvSpPr txBox="1"/>
          <p:nvPr/>
        </p:nvSpPr>
        <p:spPr>
          <a:xfrm>
            <a:off x="529948" y="3407125"/>
            <a:ext cx="2428193" cy="1017900"/>
          </a:xfrm>
          <a:prstGeom prst="rect">
            <a:avLst/>
          </a:prstGeom>
          <a:noFill/>
          <a:ln/>
        </p:spPr>
        <p:txBody>
          <a:bodyPr wrap="square" lIns="0" tIns="0" rIns="0" bIns="0" rtlCol="0" anchor="ctr"/>
          <a:lstStyle/>
          <a:p>
            <a:pPr algn="l" indent="0" marL="0">
              <a:lnSpc>
                <a:spcPct val="115000"/>
              </a:lnSpc>
              <a:buNone/>
            </a:pPr>
            <a:r>
              <a:rPr lang="en-US" sz="1002" b="1" dirty="0">
                <a:solidFill>
                  <a:srgbClr val="6B4D42"/>
                </a:solidFill>
                <a:latin typeface="Arial" pitchFamily="34" charset="0"/>
                <a:ea typeface="Arial" pitchFamily="34" charset="-122"/>
                <a:cs typeface="Arial" pitchFamily="34" charset="-120"/>
              </a:rPr>
              <a:t>Давать вещам вторую жизнь
</a:t>
            </a:r>
            <a:pPr algn="l" indent="0" marL="0">
              <a:lnSpc>
                <a:spcPct val="115000"/>
              </a:lnSpc>
              <a:buNone/>
            </a:pPr>
            <a:r>
              <a:rPr lang="en-US" sz="456" dirty="0">
                <a:solidFill>
                  <a:srgbClr val="6B4D42"/>
                </a:solidFill>
                <a:latin typeface="Arial" pitchFamily="34" charset="0"/>
                <a:ea typeface="Arial" pitchFamily="34" charset="-122"/>
                <a:cs typeface="Arial" pitchFamily="34" charset="-120"/>
              </a:rPr>
              <a:t>
</a:t>
            </a:r>
            <a:pPr algn="l" indent="0" marL="0">
              <a:lnSpc>
                <a:spcPct val="115000"/>
              </a:lnSpc>
              <a:buNone/>
            </a:pPr>
            <a:r>
              <a:rPr lang="en-US" sz="1093" dirty="0">
                <a:solidFill>
                  <a:srgbClr val="6B4D42"/>
                </a:solidFill>
                <a:latin typeface="Arial" pitchFamily="34" charset="0"/>
                <a:ea typeface="Arial" pitchFamily="34" charset="-122"/>
                <a:cs typeface="Arial" pitchFamily="34" charset="-120"/>
              </a:rPr>
              <a:t>Одежду можно чинить, переделывать, обменивать или отдавать другим людям. Такие действия помогают сократить отходы и сделать гардероб более полезным.
</a:t>
            </a:r>
            <a:endParaRPr lang="en-US" sz="1002" dirty="0"/>
          </a:p>
        </p:txBody>
      </p:sp>
      <p:sp>
        <p:nvSpPr>
          <p:cNvPr id="14" name="Text 6"/>
          <p:cNvSpPr txBox="1"/>
          <p:nvPr/>
        </p:nvSpPr>
        <p:spPr>
          <a:xfrm>
            <a:off x="3385848" y="3407125"/>
            <a:ext cx="2428193" cy="1017900"/>
          </a:xfrm>
          <a:prstGeom prst="rect">
            <a:avLst/>
          </a:prstGeom>
          <a:noFill/>
          <a:ln/>
        </p:spPr>
        <p:txBody>
          <a:bodyPr wrap="square" lIns="0" tIns="0" rIns="0" bIns="0" rtlCol="0" anchor="ctr"/>
          <a:lstStyle/>
          <a:p>
            <a:pPr algn="l" indent="0" marL="0">
              <a:lnSpc>
                <a:spcPct val="115000"/>
              </a:lnSpc>
              <a:buNone/>
            </a:pPr>
            <a:r>
              <a:rPr lang="en-US" sz="1066" b="1" dirty="0">
                <a:solidFill>
                  <a:srgbClr val="6B4D42"/>
                </a:solidFill>
                <a:latin typeface="Arial" pitchFamily="34" charset="0"/>
                <a:ea typeface="Arial" pitchFamily="34" charset="-122"/>
                <a:cs typeface="Arial" pitchFamily="34" charset="-120"/>
              </a:rPr>
              <a:t>Связь с экологией
</a:t>
            </a:r>
            <a:pPr algn="l" indent="0" marL="0">
              <a:lnSpc>
                <a:spcPct val="115000"/>
              </a:lnSpc>
              <a:buNone/>
            </a:pPr>
            <a:r>
              <a:rPr lang="en-US" sz="484" dirty="0">
                <a:solidFill>
                  <a:srgbClr val="6B4D42"/>
                </a:solidFill>
                <a:latin typeface="Arial" pitchFamily="34" charset="0"/>
                <a:ea typeface="Arial" pitchFamily="34" charset="-122"/>
                <a:cs typeface="Arial" pitchFamily="34" charset="-120"/>
              </a:rPr>
              <a:t>
</a:t>
            </a:r>
            <a:pPr algn="l" indent="0" marL="0">
              <a:lnSpc>
                <a:spcPct val="115000"/>
              </a:lnSpc>
              <a:buNone/>
            </a:pPr>
            <a:r>
              <a:rPr lang="en-US" sz="1163" dirty="0">
                <a:solidFill>
                  <a:srgbClr val="6B4D42"/>
                </a:solidFill>
                <a:latin typeface="Arial" pitchFamily="34" charset="0"/>
                <a:ea typeface="Arial" pitchFamily="34" charset="-122"/>
                <a:cs typeface="Arial" pitchFamily="34" charset="-120"/>
              </a:rPr>
              <a:t>Тема fashion учит ответственности: важно думать не только о моде, но и о том, как наши покупки влияют на природу и будущее.
</a:t>
            </a:r>
            <a:endParaRPr lang="en-US" sz="1066"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558057" y="1235475"/>
            <a:ext cx="4444185" cy="3234300"/>
          </a:xfrm>
          <a:prstGeom prst="rect">
            <a:avLst/>
          </a:prstGeom>
        </p:spPr>
      </p:pic>
      <p:sp>
        <p:nvSpPr>
          <p:cNvPr id="3" name="Text 0"/>
          <p:cNvSpPr txBox="1"/>
          <p:nvPr/>
        </p:nvSpPr>
        <p:spPr>
          <a:xfrm>
            <a:off x="237650" y="1461250"/>
            <a:ext cx="3787200" cy="2486400"/>
          </a:xfrm>
          <a:prstGeom prst="rect">
            <a:avLst/>
          </a:prstGeom>
          <a:noFill/>
          <a:ln/>
        </p:spPr>
        <p:txBody>
          <a:bodyPr wrap="square" lIns="0" tIns="0" rIns="0" bIns="0" rtlCol="0" anchor="ctr"/>
          <a:lstStyle/>
          <a:p>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Небольшой уход, аккуратная стирка и правильное хранение тоже помогают вещи служить дольше.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Все способы продлевают жизнь одежды; самые полезные привычки — чинить, переиспользовать и выбирать вещи, которые можно носить долго.
</a:t>
            </a:r>
            <a:endParaRPr lang="en-US" sz="1200" dirty="0"/>
          </a:p>
        </p:txBody>
      </p:sp>
      <p:sp>
        <p:nvSpPr>
          <p:cNvPr id="4" name="Text 1"/>
          <p:cNvSpPr txBox="1"/>
          <p:nvPr/>
        </p:nvSpPr>
        <p:spPr>
          <a:xfrm>
            <a:off x="1024955" y="247125"/>
            <a:ext cx="7094100" cy="569400"/>
          </a:xfrm>
          <a:prstGeom prst="rect">
            <a:avLst/>
          </a:prstGeom>
          <a:noFill/>
          <a:ln/>
        </p:spPr>
        <p:txBody>
          <a:bodyPr wrap="square" lIns="0" tIns="0" rIns="0" bIns="0" rtlCol="0" anchor="ctr"/>
          <a:lstStyle/>
          <a:p>
            <a:pPr algn="ctr" indent="0" marL="0">
              <a:lnSpc>
                <a:spcPct val="100000"/>
              </a:lnSpc>
              <a:buNone/>
            </a:pPr>
            <a:r>
              <a:rPr lang="en-US" sz="2500" b="1" dirty="0">
                <a:solidFill>
                  <a:srgbClr val="6B4D42"/>
                </a:solidFill>
                <a:latin typeface="Arial" pitchFamily="34" charset="0"/>
                <a:ea typeface="Arial" pitchFamily="34" charset="-122"/>
                <a:cs typeface="Arial" pitchFamily="34" charset="-120"/>
              </a:rPr>
              <a:t>Ways to make clothes last longer
</a:t>
            </a:r>
            <a:endParaRPr lang="en-US" sz="2500" dirty="0"/>
          </a:p>
        </p:txBody>
      </p:sp>
      <p:sp>
        <p:nvSpPr>
          <p:cNvPr id="5" name="Text 2"/>
          <p:cNvSpPr txBox="1"/>
          <p:nvPr/>
        </p:nvSpPr>
        <p:spPr>
          <a:xfrm>
            <a:off x="-90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15</a:t>
            </a:r>
            <a:endParaRPr lang="en-US" sz="1400" dirty="0"/>
          </a:p>
        </p:txBody>
      </p:sp>
      <p:sp>
        <p:nvSpPr>
          <p:cNvPr id="6" name="Text 3"/>
          <p:cNvSpPr txBox="1"/>
          <p:nvPr/>
        </p:nvSpPr>
        <p:spPr>
          <a:xfrm>
            <a:off x="4415625" y="4797275"/>
            <a:ext cx="4562100" cy="184800"/>
          </a:xfrm>
          <a:prstGeom prst="rect">
            <a:avLst/>
          </a:prstGeom>
          <a:noFill/>
          <a:ln/>
        </p:spPr>
        <p:txBody>
          <a:bodyPr wrap="square" lIns="0" tIns="0" rIns="0" bIns="0" rtlCol="0" anchor="ctr"/>
          <a:lstStyle/>
          <a:p>
            <a:pPr algn="r" indent="0" marL="0">
              <a:lnSpc>
                <a:spcPct val="100000"/>
              </a:lnSpc>
              <a:buNone/>
            </a:pPr>
            <a:r>
              <a:rPr lang="en-US" sz="1000" i="1" dirty="0">
                <a:solidFill>
                  <a:srgbClr val="6B4D42"/>
                </a:solidFill>
                <a:latin typeface="Arial" pitchFamily="34" charset="0"/>
                <a:ea typeface="Arial" pitchFamily="34" charset="-122"/>
                <a:cs typeface="Arial" pitchFamily="34" charset="-120"/>
              </a:rPr>
              <a:t>Учебная схема по теме Unit 4 «The world of fashion».
</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858868" y="1095972"/>
            <a:ext cx="3654900" cy="1238526"/>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609300" y="105875"/>
            <a:ext cx="7798500" cy="1015800"/>
          </a:xfrm>
          <a:prstGeom prst="rect">
            <a:avLst/>
          </a:prstGeom>
          <a:noFill/>
          <a:ln/>
        </p:spPr>
        <p:txBody>
          <a:bodyPr wrap="square" lIns="0" tIns="0" rIns="0" bIns="0" rtlCol="0" anchor="ctr"/>
          <a:lstStyle/>
          <a:p>
            <a:pPr algn="ctr" indent="0" marL="0">
              <a:lnSpc>
                <a:spcPct val="100000"/>
              </a:lnSpc>
              <a:buNone/>
            </a:pPr>
            <a:r>
              <a:rPr lang="en-US" sz="2500" b="1" dirty="0">
                <a:solidFill>
                  <a:srgbClr val="6B4D42"/>
                </a:solidFill>
                <a:latin typeface="Arial" pitchFamily="34" charset="0"/>
                <a:ea typeface="Arial" pitchFamily="34" charset="-122"/>
                <a:cs typeface="Arial" pitchFamily="34" charset="-120"/>
              </a:rPr>
              <a:t>Fashion in films, music and social media
</a:t>
            </a:r>
            <a:endParaRPr lang="en-US" sz="2500" dirty="0"/>
          </a:p>
        </p:txBody>
      </p:sp>
      <p:sp>
        <p:nvSpPr>
          <p:cNvPr id="9" name="Text 1"/>
          <p:cNvSpPr txBox="1"/>
          <p:nvPr/>
        </p:nvSpPr>
        <p:spPr>
          <a:xfrm>
            <a:off x="784500" y="1266325"/>
            <a:ext cx="3086400" cy="1015800"/>
          </a:xfrm>
          <a:prstGeom prst="rect">
            <a:avLst/>
          </a:prstGeom>
          <a:noFill/>
          <a:ln/>
        </p:spPr>
        <p:txBody>
          <a:bodyPr wrap="square" lIns="0" tIns="0" rIns="0" bIns="0" rtlCol="0" anchor="ctr"/>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Кино и характер
</a:t>
            </a:r>
            <a:pPr algn="l"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Костюмы в фильмах помогают зрителю понять возраст, настроение и особенности героя. По одежде часто видно, кто он: аккуратный, смелый, необычный или строгий.
</a:t>
            </a:r>
            <a:endParaRPr lang="en-US" sz="1100" dirty="0"/>
          </a:p>
        </p:txBody>
      </p:sp>
      <p:sp>
        <p:nvSpPr>
          <p:cNvPr id="10" name="Text 2"/>
          <p:cNvSpPr txBox="1"/>
          <p:nvPr/>
        </p:nvSpPr>
        <p:spPr>
          <a:xfrm>
            <a:off x="5158475" y="2543475"/>
            <a:ext cx="3086400" cy="1015800"/>
          </a:xfrm>
          <a:prstGeom prst="rect">
            <a:avLst/>
          </a:prstGeom>
          <a:noFill/>
          <a:ln/>
        </p:spPr>
        <p:txBody>
          <a:bodyPr wrap="square" lIns="0" tIns="0" rIns="0" bIns="0" rtlCol="0" anchor="ctr"/>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Социальные сети
</a:t>
            </a:r>
            <a:pPr algn="l"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Короткие видео и фотографии в соцсетях распространяют новые идеи особенно быстро. Один популярный образ может повлиять на выбор цветов, курток, кроссовок или сумок.
</a:t>
            </a:r>
            <a:endParaRPr lang="en-US" sz="1100" dirty="0"/>
          </a:p>
        </p:txBody>
      </p:sp>
      <p:sp>
        <p:nvSpPr>
          <p:cNvPr id="11" name="Text 3"/>
          <p:cNvSpPr txBox="1"/>
          <p:nvPr/>
        </p:nvSpPr>
        <p:spPr>
          <a:xfrm>
            <a:off x="784500" y="3115975"/>
            <a:ext cx="3086400" cy="1015800"/>
          </a:xfrm>
          <a:prstGeom prst="rect">
            <a:avLst/>
          </a:prstGeom>
          <a:noFill/>
          <a:ln/>
        </p:spPr>
        <p:txBody>
          <a:bodyPr wrap="square" lIns="0" tIns="0" rIns="0" bIns="0" rtlCol="0" anchor="ctr"/>
          <a:lstStyle/>
          <a:p>
            <a:pPr algn="l" indent="0" marL="0">
              <a:lnSpc>
                <a:spcPct val="115000"/>
              </a:lnSpc>
              <a:buNone/>
            </a:pPr>
            <a:r>
              <a:rPr lang="en-US" sz="1077" b="1" dirty="0">
                <a:solidFill>
                  <a:srgbClr val="000000"/>
                </a:solidFill>
                <a:latin typeface="Arial" pitchFamily="34" charset="0"/>
                <a:ea typeface="Arial" pitchFamily="34" charset="-122"/>
                <a:cs typeface="Arial" pitchFamily="34" charset="-120"/>
              </a:rPr>
              <a:t>Музыка и сцена
</a:t>
            </a:r>
            <a:pPr algn="l" indent="0" marL="0">
              <a:lnSpc>
                <a:spcPct val="115000"/>
              </a:lnSpc>
              <a:buNone/>
            </a:pPr>
            <a:r>
              <a:rPr lang="en-US" sz="49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77" dirty="0">
                <a:solidFill>
                  <a:srgbClr val="000000"/>
                </a:solidFill>
                <a:latin typeface="Arial" pitchFamily="34" charset="0"/>
                <a:ea typeface="Arial" pitchFamily="34" charset="-122"/>
                <a:cs typeface="Arial" pitchFamily="34" charset="-120"/>
              </a:rPr>
              <a:t>Сценические образы певцов и групп быстро запоминаются и становятся узнаваемыми. Яркая одежда, обувь и аксессуары могут превращаться в модный ориентир для подростков.
</a:t>
            </a:r>
            <a:endParaRPr lang="en-US" sz="1077" dirty="0"/>
          </a:p>
        </p:txBody>
      </p:sp>
      <p:sp>
        <p:nvSpPr>
          <p:cNvPr id="12" name="Text 4"/>
          <p:cNvSpPr txBox="1"/>
          <p:nvPr/>
        </p:nvSpPr>
        <p:spPr>
          <a:xfrm>
            <a:off x="5158475" y="3855225"/>
            <a:ext cx="3086400" cy="1015800"/>
          </a:xfrm>
          <a:prstGeom prst="rect">
            <a:avLst/>
          </a:prstGeom>
          <a:noFill/>
          <a:ln/>
        </p:spPr>
        <p:txBody>
          <a:bodyPr wrap="square" lIns="0" tIns="0" rIns="0" bIns="0" rtlCol="0" anchor="ctr"/>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Влияние на подростков
</a:t>
            </a:r>
            <a:pPr algn="l"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Молодые люди нередко повторяют стиль знаменитостей и авторов контента. При этом важно не копировать всё подряд, а выбирать то, что действительно подходит.
</a:t>
            </a:r>
            <a:endParaRPr lang="en-US" sz="1100" dirty="0"/>
          </a:p>
        </p:txBody>
      </p:sp>
      <p:sp>
        <p:nvSpPr>
          <p:cNvPr id="13" name="Text 5"/>
          <p:cNvSpPr txBox="1"/>
          <p:nvPr/>
        </p:nvSpPr>
        <p:spPr>
          <a:xfrm>
            <a:off x="-90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16</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71551" y="1345875"/>
            <a:ext cx="8212397" cy="3334500"/>
          </a:xfrm>
          <a:prstGeom prst="rect">
            <a:avLst/>
          </a:prstGeom>
        </p:spPr>
      </p:pic>
      <p:sp>
        <p:nvSpPr>
          <p:cNvPr id="3" name="Text 0"/>
          <p:cNvSpPr txBox="1"/>
          <p:nvPr/>
        </p:nvSpPr>
        <p:spPr>
          <a:xfrm>
            <a:off x="471500" y="933150"/>
            <a:ext cx="8212500" cy="296100"/>
          </a:xfrm>
          <a:prstGeom prst="rect">
            <a:avLst/>
          </a:prstGeom>
          <a:noFill/>
          <a:ln/>
        </p:spPr>
        <p:txBody>
          <a:bodyPr wrap="square" lIns="0" tIns="0" rIns="0" bIns="0" rtlCol="0" anchor="ctr"/>
          <a:lstStyle/>
          <a:p>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Последовательность шагов для выбора личного стиля с учётом удобства, правил и повседневных условий.
</a:t>
            </a:r>
            <a:endParaRPr lang="en-US" sz="1200" dirty="0"/>
          </a:p>
        </p:txBody>
      </p:sp>
      <p:sp>
        <p:nvSpPr>
          <p:cNvPr id="4" name="Text 1"/>
          <p:cNvSpPr txBox="1"/>
          <p:nvPr/>
        </p:nvSpPr>
        <p:spPr>
          <a:xfrm>
            <a:off x="471500" y="247125"/>
            <a:ext cx="8212500" cy="569400"/>
          </a:xfrm>
          <a:prstGeom prst="rect">
            <a:avLst/>
          </a:prstGeom>
          <a:noFill/>
          <a:ln/>
        </p:spPr>
        <p:txBody>
          <a:bodyPr wrap="square" lIns="0" tIns="0" rIns="0" bIns="0" rtlCol="0" anchor="ctr"/>
          <a:lstStyle/>
          <a:p>
            <a:pPr algn="l" indent="0" marL="0">
              <a:lnSpc>
                <a:spcPct val="100000"/>
              </a:lnSpc>
              <a:buNone/>
            </a:pPr>
            <a:r>
              <a:rPr lang="en-US" sz="2500" b="1" dirty="0">
                <a:solidFill>
                  <a:srgbClr val="6B4D42"/>
                </a:solidFill>
                <a:latin typeface="Arial" pitchFamily="34" charset="0"/>
                <a:ea typeface="Arial" pitchFamily="34" charset="-122"/>
                <a:cs typeface="Arial" pitchFamily="34" charset="-120"/>
              </a:rPr>
              <a:t>How to choose your own style
</a:t>
            </a:r>
            <a:endParaRPr lang="en-US" sz="2500" dirty="0"/>
          </a:p>
        </p:txBody>
      </p:sp>
      <p:sp>
        <p:nvSpPr>
          <p:cNvPr id="5" name="Text 2"/>
          <p:cNvSpPr txBox="1"/>
          <p:nvPr/>
        </p:nvSpPr>
        <p:spPr>
          <a:xfrm>
            <a:off x="-90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17</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558057" y="1235475"/>
            <a:ext cx="4444185" cy="3234300"/>
          </a:xfrm>
          <a:prstGeom prst="rect">
            <a:avLst/>
          </a:prstGeom>
        </p:spPr>
      </p:pic>
      <p:sp>
        <p:nvSpPr>
          <p:cNvPr id="3" name="Text 0"/>
          <p:cNvSpPr txBox="1"/>
          <p:nvPr/>
        </p:nvSpPr>
        <p:spPr>
          <a:xfrm>
            <a:off x="237650" y="1461250"/>
            <a:ext cx="3787200" cy="2486400"/>
          </a:xfrm>
          <a:prstGeom prst="rect">
            <a:avLst/>
          </a:prstGeom>
          <a:noFill/>
          <a:ln/>
        </p:spPr>
        <p:txBody>
          <a:bodyPr wrap="square" lIns="0" tIns="0" rIns="0" bIns="0" rtlCol="0" anchor="ctr"/>
          <a:lstStyle/>
          <a:p>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Даже простые вещи выглядят лучше, если их цвета сочетаются и образ остаётся аккуратным.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Основу образа составляют базовые вещи, а детали помогают сделать его интереснее; удачный стиль строится на балансе, а не на количестве одежды.
</a:t>
            </a:r>
            <a:endParaRPr lang="en-US" sz="1200" dirty="0"/>
          </a:p>
        </p:txBody>
      </p:sp>
      <p:sp>
        <p:nvSpPr>
          <p:cNvPr id="4" name="Text 1"/>
          <p:cNvSpPr txBox="1"/>
          <p:nvPr/>
        </p:nvSpPr>
        <p:spPr>
          <a:xfrm>
            <a:off x="1024955" y="247125"/>
            <a:ext cx="7094100" cy="569400"/>
          </a:xfrm>
          <a:prstGeom prst="rect">
            <a:avLst/>
          </a:prstGeom>
          <a:noFill/>
          <a:ln/>
        </p:spPr>
        <p:txBody>
          <a:bodyPr wrap="square" lIns="0" tIns="0" rIns="0" bIns="0" rtlCol="0" anchor="ctr"/>
          <a:lstStyle/>
          <a:p>
            <a:pPr algn="ctr" indent="0" marL="0">
              <a:lnSpc>
                <a:spcPct val="100000"/>
              </a:lnSpc>
              <a:buNone/>
            </a:pPr>
            <a:r>
              <a:rPr lang="en-US" sz="2500" b="1" dirty="0">
                <a:solidFill>
                  <a:srgbClr val="6B4D42"/>
                </a:solidFill>
                <a:latin typeface="Arial" pitchFamily="34" charset="0"/>
                <a:ea typeface="Arial" pitchFamily="34" charset="-122"/>
                <a:cs typeface="Arial" pitchFamily="34" charset="-120"/>
              </a:rPr>
              <a:t>A good outfit: the main elements
</a:t>
            </a:r>
            <a:endParaRPr lang="en-US" sz="2500" dirty="0"/>
          </a:p>
        </p:txBody>
      </p:sp>
      <p:sp>
        <p:nvSpPr>
          <p:cNvPr id="5" name="Text 2"/>
          <p:cNvSpPr txBox="1"/>
          <p:nvPr/>
        </p:nvSpPr>
        <p:spPr>
          <a:xfrm>
            <a:off x="-90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18</a:t>
            </a:r>
            <a:endParaRPr lang="en-US" sz="1400" dirty="0"/>
          </a:p>
        </p:txBody>
      </p:sp>
      <p:sp>
        <p:nvSpPr>
          <p:cNvPr id="6" name="Text 3"/>
          <p:cNvSpPr txBox="1"/>
          <p:nvPr/>
        </p:nvSpPr>
        <p:spPr>
          <a:xfrm>
            <a:off x="4415625" y="4797275"/>
            <a:ext cx="4562100" cy="184800"/>
          </a:xfrm>
          <a:prstGeom prst="rect">
            <a:avLst/>
          </a:prstGeom>
          <a:noFill/>
          <a:ln/>
        </p:spPr>
        <p:txBody>
          <a:bodyPr wrap="square" lIns="0" tIns="0" rIns="0" bIns="0" rtlCol="0" anchor="ctr"/>
          <a:lstStyle/>
          <a:p>
            <a:pPr algn="r" indent="0" marL="0">
              <a:lnSpc>
                <a:spcPct val="100000"/>
              </a:lnSpc>
              <a:buNone/>
            </a:pPr>
            <a:r>
              <a:rPr lang="en-US" sz="1000" i="1" dirty="0">
                <a:solidFill>
                  <a:srgbClr val="6B4D42"/>
                </a:solidFill>
                <a:latin typeface="Arial" pitchFamily="34" charset="0"/>
                <a:ea typeface="Arial" pitchFamily="34" charset="-122"/>
                <a:cs typeface="Arial" pitchFamily="34" charset="-120"/>
              </a:rPr>
              <a:t>Учебная схема по теме Unit 4 «The world of fashion».
</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95199" y="123125"/>
            <a:ext cx="8553600" cy="630900"/>
          </a:xfrm>
          <a:prstGeom prst="rect">
            <a:avLst/>
          </a:prstGeom>
          <a:noFill/>
          <a:ln/>
        </p:spPr>
        <p:txBody>
          <a:bodyPr wrap="square" lIns="0" tIns="0" rIns="0" bIns="0" rtlCol="0" anchor="t"/>
          <a:lstStyle/>
          <a:p>
            <a:pPr algn="ctr" indent="0" marL="0">
              <a:lnSpc>
                <a:spcPct val="100000"/>
              </a:lnSpc>
              <a:buNone/>
            </a:pPr>
            <a:r>
              <a:rPr lang="en-US" sz="2500" b="1" dirty="0">
                <a:solidFill>
                  <a:srgbClr val="6B4D42"/>
                </a:solidFill>
                <a:latin typeface="Arial" pitchFamily="34" charset="0"/>
                <a:ea typeface="Arial" pitchFamily="34" charset="-122"/>
                <a:cs typeface="Arial" pitchFamily="34" charset="-120"/>
              </a:rPr>
              <a:t>Fashion as a way to communicate
</a:t>
            </a:r>
            <a:endParaRPr lang="en-US" sz="2500" dirty="0"/>
          </a:p>
        </p:txBody>
      </p:sp>
      <p:sp>
        <p:nvSpPr>
          <p:cNvPr id="8" name="Text 1"/>
          <p:cNvSpPr txBox="1"/>
          <p:nvPr/>
        </p:nvSpPr>
        <p:spPr>
          <a:xfrm>
            <a:off x="861030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19</a:t>
            </a:r>
            <a:endParaRPr lang="en-US" sz="1400" dirty="0"/>
          </a:p>
        </p:txBody>
      </p:sp>
      <p:sp>
        <p:nvSpPr>
          <p:cNvPr id="9" name="Text 2"/>
          <p:cNvSpPr txBox="1"/>
          <p:nvPr/>
        </p:nvSpPr>
        <p:spPr>
          <a:xfrm>
            <a:off x="783365" y="1563225"/>
            <a:ext cx="2180400" cy="1182900"/>
          </a:xfrm>
          <a:prstGeom prst="rect">
            <a:avLst/>
          </a:prstGeom>
          <a:noFill/>
          <a:ln/>
        </p:spPr>
        <p:txBody>
          <a:bodyPr wrap="square" lIns="0" tIns="0" rIns="0" bIns="0" rtlCol="0" anchor="ctr"/>
          <a:lstStyle/>
          <a:p>
            <a:pPr algn="l" indent="0" marL="0">
              <a:lnSpc>
                <a:spcPct val="100000"/>
              </a:lnSpc>
              <a:buNone/>
            </a:pPr>
            <a:r>
              <a:rPr lang="en-US" sz="1100" b="1" dirty="0">
                <a:solidFill>
                  <a:srgbClr val="000000"/>
                </a:solidFill>
                <a:latin typeface="Arial" pitchFamily="34" charset="0"/>
                <a:ea typeface="Arial" pitchFamily="34" charset="-122"/>
                <a:cs typeface="Arial" pitchFamily="34" charset="-120"/>
              </a:rPr>
              <a:t>Возраст и интересы
</a:t>
            </a:r>
            <a:pPr algn="l" indent="0" marL="0">
              <a:lnSpc>
                <a:spcPct val="100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Одежда часто показывает, к какой возрастной группе человек относится и чем он интересуется. Люди выбирают стиль, который помогает им чувствовать себя уверенно.
</a:t>
            </a:r>
            <a:endParaRPr lang="en-US" sz="1100" dirty="0"/>
          </a:p>
        </p:txBody>
      </p:sp>
      <p:sp>
        <p:nvSpPr>
          <p:cNvPr id="10" name="Text 3"/>
          <p:cNvSpPr txBox="1"/>
          <p:nvPr/>
        </p:nvSpPr>
        <p:spPr>
          <a:xfrm>
            <a:off x="3473465" y="1563225"/>
            <a:ext cx="2180400" cy="1182900"/>
          </a:xfrm>
          <a:prstGeom prst="rect">
            <a:avLst/>
          </a:prstGeom>
          <a:noFill/>
          <a:ln/>
        </p:spPr>
        <p:txBody>
          <a:bodyPr wrap="square" lIns="0" tIns="0" rIns="0" bIns="0" rtlCol="0" anchor="ctr"/>
          <a:lstStyle/>
          <a:p>
            <a:pPr algn="l" indent="0" marL="0">
              <a:lnSpc>
                <a:spcPct val="100000"/>
              </a:lnSpc>
              <a:buNone/>
            </a:pPr>
            <a:r>
              <a:rPr lang="en-US" sz="1100" b="1" dirty="0">
                <a:solidFill>
                  <a:srgbClr val="000000"/>
                </a:solidFill>
                <a:latin typeface="Arial" pitchFamily="34" charset="0"/>
                <a:ea typeface="Arial" pitchFamily="34" charset="-122"/>
                <a:cs typeface="Arial" pitchFamily="34" charset="-120"/>
              </a:rPr>
              <a:t>Настроение и характер
</a:t>
            </a:r>
            <a:pPr algn="l" indent="0" marL="0">
              <a:lnSpc>
                <a:spcPct val="100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Цвета, фасоны и аксессуары могут передавать настроение. Яркие вещи выглядят энергично, а простые и спокойные цвета часто создают более сдержанный образ.
</a:t>
            </a:r>
            <a:endParaRPr lang="en-US" sz="1100" dirty="0"/>
          </a:p>
        </p:txBody>
      </p:sp>
      <p:sp>
        <p:nvSpPr>
          <p:cNvPr id="11" name="Text 4"/>
          <p:cNvSpPr txBox="1"/>
          <p:nvPr/>
        </p:nvSpPr>
        <p:spPr>
          <a:xfrm>
            <a:off x="6163578" y="1563225"/>
            <a:ext cx="2180700" cy="1182900"/>
          </a:xfrm>
          <a:prstGeom prst="rect">
            <a:avLst/>
          </a:prstGeom>
          <a:noFill/>
          <a:ln/>
        </p:spPr>
        <p:txBody>
          <a:bodyPr wrap="square" lIns="0" tIns="0" rIns="0" bIns="0" rtlCol="0" anchor="ctr"/>
          <a:lstStyle/>
          <a:p>
            <a:pPr algn="l" indent="0" marL="0">
              <a:lnSpc>
                <a:spcPct val="100000"/>
              </a:lnSpc>
              <a:buNone/>
            </a:pPr>
            <a:r>
              <a:rPr lang="en-US" sz="1100" b="1" dirty="0">
                <a:solidFill>
                  <a:srgbClr val="000000"/>
                </a:solidFill>
                <a:latin typeface="Arial" pitchFamily="34" charset="0"/>
                <a:ea typeface="Arial" pitchFamily="34" charset="-122"/>
                <a:cs typeface="Arial" pitchFamily="34" charset="-120"/>
              </a:rPr>
              <a:t>Простые высказывания
</a:t>
            </a:r>
            <a:pPr algn="l" indent="0" marL="0">
              <a:lnSpc>
                <a:spcPct val="100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На английском языке можно коротко говорить о себе через одежду: I like casual clothes, My style is simple, или I prefer comfortable shoes.
</a:t>
            </a:r>
            <a:endParaRPr lang="en-US" sz="1100" dirty="0"/>
          </a:p>
        </p:txBody>
      </p:sp>
      <p:sp>
        <p:nvSpPr>
          <p:cNvPr id="12" name="Text 5"/>
          <p:cNvSpPr txBox="1"/>
          <p:nvPr/>
        </p:nvSpPr>
        <p:spPr>
          <a:xfrm>
            <a:off x="865030" y="3583737"/>
            <a:ext cx="3345600" cy="1182900"/>
          </a:xfrm>
          <a:prstGeom prst="rect">
            <a:avLst/>
          </a:prstGeom>
          <a:noFill/>
          <a:ln/>
        </p:spPr>
        <p:txBody>
          <a:bodyPr wrap="square" lIns="0" tIns="0" rIns="0" bIns="0" rtlCol="0" anchor="ctr"/>
          <a:lstStyle/>
          <a:p>
            <a:pPr algn="l" indent="0" marL="0">
              <a:lnSpc>
                <a:spcPct val="100000"/>
              </a:lnSpc>
              <a:buNone/>
            </a:pPr>
            <a:r>
              <a:rPr lang="en-US" sz="1100" b="1" dirty="0">
                <a:solidFill>
                  <a:srgbClr val="000000"/>
                </a:solidFill>
                <a:latin typeface="Arial" pitchFamily="34" charset="0"/>
                <a:ea typeface="Arial" pitchFamily="34" charset="-122"/>
                <a:cs typeface="Arial" pitchFamily="34" charset="-120"/>
              </a:rPr>
              <a:t>Групповая принадлежность
</a:t>
            </a:r>
            <a:pPr algn="l" indent="0" marL="0">
              <a:lnSpc>
                <a:spcPct val="100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Иногда одежда показывает, чем человек занимается или к какому сообществу относится. Это может быть школьная форма, спортивная одежда или стиль, связанный с хобби.
</a:t>
            </a:r>
            <a:endParaRPr lang="en-US" sz="1100" dirty="0"/>
          </a:p>
        </p:txBody>
      </p:sp>
      <p:sp>
        <p:nvSpPr>
          <p:cNvPr id="13" name="Text 6"/>
          <p:cNvSpPr txBox="1"/>
          <p:nvPr/>
        </p:nvSpPr>
        <p:spPr>
          <a:xfrm>
            <a:off x="4917124" y="3583737"/>
            <a:ext cx="3345300" cy="1182900"/>
          </a:xfrm>
          <a:prstGeom prst="rect">
            <a:avLst/>
          </a:prstGeom>
          <a:noFill/>
          <a:ln/>
        </p:spPr>
        <p:txBody>
          <a:bodyPr wrap="square" lIns="0" tIns="0" rIns="0" bIns="0" rtlCol="0" anchor="ctr"/>
          <a:lstStyle/>
          <a:p>
            <a:pPr algn="l" indent="0" marL="0">
              <a:lnSpc>
                <a:spcPct val="100000"/>
              </a:lnSpc>
              <a:buNone/>
            </a:pPr>
            <a:r>
              <a:rPr lang="en-US" sz="1100" b="1" dirty="0">
                <a:solidFill>
                  <a:srgbClr val="000000"/>
                </a:solidFill>
                <a:latin typeface="Arial" pitchFamily="34" charset="0"/>
                <a:ea typeface="Arial" pitchFamily="34" charset="-122"/>
                <a:cs typeface="Arial" pitchFamily="34" charset="-120"/>
              </a:rPr>
              <a:t>Уважение к выбору
</a:t>
            </a:r>
            <a:pPr algn="l" indent="0" marL="0">
              <a:lnSpc>
                <a:spcPct val="100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Разные стили — это нормально. Вежливое общение включает уважение к чужому вкусу, даже если он отличается от нашего собственного.
</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586450" y="1258750"/>
            <a:ext cx="6589200" cy="3223500"/>
          </a:xfrm>
          <a:prstGeom prst="rect">
            <a:avLst/>
          </a:prstGeom>
          <a:noFill/>
          <a:ln/>
        </p:spPr>
        <p:txBody>
          <a:bodyPr wrap="square" lIns="0" tIns="0" rIns="0" bIns="0" rtlCol="0" anchor="t"/>
          <a:lstStyle/>
          <a:p>
            <a:pPr algn="l" indent="0" marL="0">
              <a:lnSpc>
                <a:spcPct val="100000"/>
              </a:lnSpc>
              <a:buNone/>
            </a:pPr>
            <a:r>
              <a:rPr lang="en-US" sz="3200" b="1" dirty="0">
                <a:solidFill>
                  <a:srgbClr val="6B4D42"/>
                </a:solidFill>
                <a:latin typeface="Arial" pitchFamily="34" charset="0"/>
                <a:ea typeface="Arial" pitchFamily="34" charset="-122"/>
                <a:cs typeface="Arial" pitchFamily="34" charset="-120"/>
              </a:rPr>
              <a:t>Unit 4: Fashion you can talk about confidently
</a:t>
            </a:r>
            <a:pPr algn="l" indent="0" marL="0">
              <a:lnSpc>
                <a:spcPct val="100000"/>
              </a:lnSpc>
              <a:buNone/>
            </a:pPr>
            <a:r>
              <a:rPr lang="en-US" sz="3200" dirty="0">
                <a:solidFill>
                  <a:srgbClr val="2A3E5C"/>
                </a:solidFill>
                <a:latin typeface="Arial" pitchFamily="34" charset="0"/>
                <a:ea typeface="Arial" pitchFamily="34" charset="-122"/>
                <a:cs typeface="Arial" pitchFamily="34" charset="-120"/>
              </a:rPr>
              <a:t>
</a:t>
            </a:r>
            <a:pPr algn="l" indent="0" marL="0">
              <a:lnSpc>
                <a:spcPct val="100000"/>
              </a:lnSpc>
              <a:buNone/>
            </a:pPr>
            <a:r>
              <a:rPr lang="en-US" sz="1500" dirty="0">
                <a:solidFill>
                  <a:srgbClr val="000000"/>
                </a:solidFill>
                <a:latin typeface="Arial" pitchFamily="34" charset="0"/>
                <a:ea typeface="Arial" pitchFamily="34" charset="-122"/>
                <a:cs typeface="Arial" pitchFamily="34" charset="-120"/>
              </a:rPr>
              <a:t>Этот раздел помогает уверенно говорить об одежде, стиле и покупках, сравнивать вещи и понимать, как fashion связан с повседневной жизнью, культурой и ответственным выбором.
</a:t>
            </a:r>
            <a:endParaRPr lang="en-US" sz="3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2026-05-31T13:59:41Z</dcterms:created>
  <dcterms:modified xsi:type="dcterms:W3CDTF">2026-05-31T13:59:41Z</dcterms:modified>
</cp:coreProperties>
</file>