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2055" y="0"/>
            <a:ext cx="4801939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00" y="1151600"/>
            <a:ext cx="3543600" cy="174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организация мирового хозяйства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39900" y="3176275"/>
            <a:ext cx="3543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территории становятся центрами силы в мировой экономике?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6219" y="0"/>
            <a:ext cx="376721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504750"/>
            <a:ext cx="4660800" cy="945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мировой экономики имеет значение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6300"/>
            <a:ext cx="4503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современную экономику, важно видеть не только объёмы производства, но и его пространственное распределение: где создаются деньги, знания и товары, а где сохраняется сырьевая и трудоёмкая специализация.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как система центра, полупериферии и периферии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64438" y="3110214"/>
            <a:ext cx="27597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ядру относятся наиболее развитые страны, где сосредоточены штаб-квартиры корпораций, финансовые рынки, научные исследования и высокотехнологичные отрасли, определяющие правила глобального экономического обмена.
</a:t>
            </a:r>
            <a:endParaRPr lang="en-US" sz="979" dirty="0"/>
          </a:p>
        </p:txBody>
      </p:sp>
      <p:sp>
        <p:nvSpPr>
          <p:cNvPr id="8" name="Text 2"/>
          <p:cNvSpPr txBox="1"/>
          <p:nvPr/>
        </p:nvSpPr>
        <p:spPr>
          <a:xfrm>
            <a:off x="264450" y="2656651"/>
            <a:ext cx="2759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мировой экономики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194988" y="3110214"/>
            <a:ext cx="27597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Полупериферия сочетает мощную промышленную базу с зависимостью от внешнего спроса и технологий; такие страны активно участвуют в международной торговле, но не всегда контролируют ключевые цепочки стоимости.
</a:t>
            </a:r>
            <a:endParaRPr lang="en-US" sz="923" dirty="0"/>
          </a:p>
        </p:txBody>
      </p:sp>
      <p:sp>
        <p:nvSpPr>
          <p:cNvPr id="10" name="Text 4"/>
          <p:cNvSpPr txBox="1"/>
          <p:nvPr/>
        </p:nvSpPr>
        <p:spPr>
          <a:xfrm>
            <a:off x="3195000" y="2656651"/>
            <a:ext cx="2759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Полупериферийные территории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119838" y="3110214"/>
            <a:ext cx="27597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Периферийные территории чаще ориентированы на добычу сырья, сельское хозяйство и простую сборку продукции, поэтому получают меньшую добавленную стоимость и сильнее зависят от конъюнктуры мировых рынков.
</a:t>
            </a:r>
            <a:endParaRPr lang="en-US" sz="938" dirty="0"/>
          </a:p>
        </p:txBody>
      </p:sp>
      <p:sp>
        <p:nvSpPr>
          <p:cNvPr id="12" name="Text 6"/>
          <p:cNvSpPr txBox="1"/>
          <p:nvPr/>
        </p:nvSpPr>
        <p:spPr>
          <a:xfrm>
            <a:off x="6119850" y="2656651"/>
            <a:ext cx="2759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Периферия и специализация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регионов в мировом ВВП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только размеры экономик, но и концентрацию капитала, технологий и управленческих функций в ограниченном числе регионов.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производство и доходы распределены крайне неравномерно: лидируют Азия, Северная Америка и Европа, тогда как Африка занимает минимальную долю.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World Economic Outlook Database, 2024; расчёт по номинальному ВВП, доли округлены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528" y="225"/>
            <a:ext cx="448549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9400"/>
            <a:ext cx="4136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5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хозяйства на территории
</a:t>
            </a:r>
            <a:endParaRPr lang="en-US" sz="1635" dirty="0"/>
          </a:p>
        </p:txBody>
      </p:sp>
      <p:sp>
        <p:nvSpPr>
          <p:cNvPr id="6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61612" y="1102231"/>
            <a:ext cx="4087800" cy="481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полезных ископаемых, воды, леса или плодородных земель определяет размещение добывающих отраслей и переработки сырья, особенно там, где транспортировка ресурсов обходится дорого.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61637" y="906994"/>
            <a:ext cx="4087800" cy="156024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261612" y="1897389"/>
            <a:ext cx="4087800" cy="481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железнодорожные узлы, автомагистрали и приграничные районы получают преимущество, потому что снижают издержки доставки и ускоряют включение территории в торговые потоки.
</a:t>
            </a:r>
            <a:endParaRPr lang="en-US" sz="800" dirty="0"/>
          </a:p>
        </p:txBody>
      </p:sp>
      <p:sp>
        <p:nvSpPr>
          <p:cNvPr id="10" name="Text 5"/>
          <p:cNvSpPr txBox="1"/>
          <p:nvPr/>
        </p:nvSpPr>
        <p:spPr>
          <a:xfrm>
            <a:off x="261638" y="1702122"/>
            <a:ext cx="4087800" cy="156024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Транспортное положение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261612" y="2692536"/>
            <a:ext cx="4087800" cy="481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населения, его квалификация и стоимость труда влияют на выбор места для промышленных предприятий, сервисных центров и производств, требующих высокой концентрации работников.
</a:t>
            </a:r>
            <a:endParaRPr lang="en-US" sz="800" dirty="0"/>
          </a:p>
        </p:txBody>
      </p:sp>
      <p:sp>
        <p:nvSpPr>
          <p:cNvPr id="12" name="Text 7"/>
          <p:cNvSpPr txBox="1"/>
          <p:nvPr/>
        </p:nvSpPr>
        <p:spPr>
          <a:xfrm>
            <a:off x="261638" y="2497269"/>
            <a:ext cx="4087800" cy="156024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61599" y="3487700"/>
            <a:ext cx="4087800" cy="481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города, университеты, технопарки и рынки сбыта притягивают офисы, исследовательские центры и высокотехнологичные компании, для которых важны знания, кадры и близость потребителя.
</a:t>
            </a:r>
            <a:endParaRPr lang="en-US" sz="800" dirty="0"/>
          </a:p>
        </p:txBody>
      </p:sp>
      <p:sp>
        <p:nvSpPr>
          <p:cNvPr id="14" name="Text 9"/>
          <p:cNvSpPr txBox="1"/>
          <p:nvPr/>
        </p:nvSpPr>
        <p:spPr>
          <a:xfrm>
            <a:off x="261626" y="3292433"/>
            <a:ext cx="4087800" cy="156024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спрос
</a:t>
            </a:r>
            <a:endParaRPr lang="en-US" sz="900" dirty="0"/>
          </a:p>
        </p:txBody>
      </p:sp>
      <p:sp>
        <p:nvSpPr>
          <p:cNvPr id="15" name="Text 10"/>
          <p:cNvSpPr txBox="1"/>
          <p:nvPr/>
        </p:nvSpPr>
        <p:spPr>
          <a:xfrm>
            <a:off x="261599" y="4282877"/>
            <a:ext cx="4087800" cy="481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Налоги, инфраструктурные проекты, особые экономические зоны и промышленная политика способны усилить или ослабить привлекательность территории для инвесторов и новых производств.
</a:t>
            </a:r>
            <a:endParaRPr lang="en-US" sz="800" dirty="0"/>
          </a:p>
        </p:txBody>
      </p:sp>
      <p:sp>
        <p:nvSpPr>
          <p:cNvPr id="16" name="Text 11"/>
          <p:cNvSpPr txBox="1"/>
          <p:nvPr/>
        </p:nvSpPr>
        <p:spPr>
          <a:xfrm>
            <a:off x="261626" y="4087610"/>
            <a:ext cx="4087800" cy="156024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1983567"/>
            <a:ext cx="4776300" cy="17630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территорий в мировом хозяйстве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246875" y="1656075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функции территорий в международном разделении труда и уровень создаваемой добавленной стоимости.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46875" y="2984354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территория к ядру, тем выше технологический уровень, доходы и участие в управлении глобальными цепочками создания стоимости.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61700" y="41435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ООН; Всемирный банк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250" y="1447325"/>
            <a:ext cx="251100" cy="22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713" y="2403159"/>
            <a:ext cx="176175" cy="23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5250" y="3381877"/>
            <a:ext cx="251100" cy="200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350" y="4326575"/>
            <a:ext cx="234900" cy="234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и глобальные цепочки стоимости
</a:t>
            </a:r>
            <a:endParaRPr lang="en-US" sz="2543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52550" y="1262323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этапов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распределяют добычу, производство, сборку и продажу между разными странами, выбирая для каждого этапа наиболее выгодные условия и снижая общие издержки.
</a:t>
            </a:r>
            <a:endParaRPr lang="en-US" sz="975" dirty="0"/>
          </a:p>
        </p:txBody>
      </p:sp>
      <p:sp>
        <p:nvSpPr>
          <p:cNvPr id="11" name="Text 3"/>
          <p:cNvSpPr txBox="1"/>
          <p:nvPr/>
        </p:nvSpPr>
        <p:spPr>
          <a:xfrm>
            <a:off x="752550" y="2224023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Штаб-квартиры в центрах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управленческие решения принимаются в крупных городах и финансовых центрах, где сосредоточены биржи, банки, юридические и консалтинговые услуги, а также международные связи.
</a:t>
            </a:r>
            <a:endParaRPr lang="en-US" sz="975" dirty="0"/>
          </a:p>
        </p:txBody>
      </p:sp>
      <p:sp>
        <p:nvSpPr>
          <p:cNvPr id="12" name="Text 4"/>
          <p:cNvSpPr txBox="1"/>
          <p:nvPr/>
        </p:nvSpPr>
        <p:spPr>
          <a:xfrm>
            <a:off x="752550" y="3185730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трудоёмких операций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и другие трудоёмкие стадии часто перемещаются в страны с более низкой стоимостью рабочей силы, что поддерживает экспортную специализацию и занятость, но ограничивает рост прибыли на месте.
</a:t>
            </a:r>
            <a:endParaRPr lang="en-US" sz="975" dirty="0"/>
          </a:p>
        </p:txBody>
      </p:sp>
      <p:sp>
        <p:nvSpPr>
          <p:cNvPr id="13" name="Text 5"/>
          <p:cNvSpPr txBox="1"/>
          <p:nvPr/>
        </p:nvSpPr>
        <p:spPr>
          <a:xfrm>
            <a:off x="752550" y="4147437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Взаимозависимость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разные звенья цепочки находятся в нескольких государствах, экономики становятся взаимосвязанными: сбой на одном этапе быстро отражается на поставках, ценах и доходах других участников.
</a:t>
            </a:r>
            <a:endParaRPr lang="en-US" sz="9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4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международная производственная цепочка
</a:t>
            </a:r>
            <a:endParaRPr lang="en-US" sz="2204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стадий в международном разделении труда и распределение добавленной стоимости.
</a:t>
            </a:r>
            <a:endParaRPr lang="en-US" sz="138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18466"/>
            <a:ext cx="9144000" cy="23217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города как центры управления мировой экономикой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575" y="1698680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города концентрируют офисы корпораций, финансовые институты и международные организации, поэтому принимают решения, влияющие на движение капитала, технологий и информации по всему миру.
</a:t>
            </a:r>
            <a:endParaRPr lang="en-US" sz="825" dirty="0"/>
          </a:p>
        </p:txBody>
      </p:sp>
      <p:sp>
        <p:nvSpPr>
          <p:cNvPr id="7" name="Text 3"/>
          <p:cNvSpPr txBox="1"/>
          <p:nvPr/>
        </p:nvSpPr>
        <p:spPr>
          <a:xfrm>
            <a:off x="261587" y="1238708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управления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41430" y="1698680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Нью-Йорк, Лондон, Токио, Сингапур и Гонконг выделяются не численностью, а мощной финансовой инфраструктурой, деловыми сервисами и связями с ведущими рынками.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1440" y="1238708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финансовые узлы
</a:t>
            </a:r>
            <a:endParaRPr lang="en-US" sz="1000" dirty="0"/>
          </a:p>
        </p:txBody>
      </p:sp>
      <p:sp>
        <p:nvSpPr>
          <p:cNvPr id="10" name="Text 6"/>
          <p:cNvSpPr txBox="1"/>
          <p:nvPr/>
        </p:nvSpPr>
        <p:spPr>
          <a:xfrm>
            <a:off x="4621285" y="1697797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Аэропорты, порты, телекоммуникационные сети и деловые районы делают такие города центрами координации поставок, переговоров, контрактов и быстрой передачи данных.
</a:t>
            </a:r>
            <a:endParaRPr lang="en-US" sz="900" dirty="0"/>
          </a:p>
        </p:txBody>
      </p:sp>
      <p:sp>
        <p:nvSpPr>
          <p:cNvPr id="11" name="Text 7"/>
          <p:cNvSpPr txBox="1"/>
          <p:nvPr/>
        </p:nvSpPr>
        <p:spPr>
          <a:xfrm>
            <a:off x="4621294" y="1237825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коммуникации
</a:t>
            </a:r>
            <a:endParaRPr lang="en-US" sz="1000" dirty="0"/>
          </a:p>
        </p:txBody>
      </p:sp>
      <p:sp>
        <p:nvSpPr>
          <p:cNvPr id="12" name="Text 8"/>
          <p:cNvSpPr txBox="1"/>
          <p:nvPr/>
        </p:nvSpPr>
        <p:spPr>
          <a:xfrm>
            <a:off x="6801131" y="1704497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концентрация квалифицированных кадров, услуг и инвестиций привлекает сюда компании со всего мира, усиливая роль города как «командного пункта» мировой экономики.
</a:t>
            </a:r>
            <a:endParaRPr lang="en-US" sz="900" dirty="0"/>
          </a:p>
        </p:txBody>
      </p:sp>
      <p:sp>
        <p:nvSpPr>
          <p:cNvPr id="13" name="Text 9"/>
          <p:cNvSpPr txBox="1"/>
          <p:nvPr/>
        </p:nvSpPr>
        <p:spPr>
          <a:xfrm>
            <a:off x="6801141" y="1244525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 для ресурсов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географии промышленности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производства связано с экспортной ориентацией, ростом портовой инфраструктуры и включением предприятий в глобальные цепочки поставок.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активность постепенно перераспределяется от традиционных районов к азиатским центрам, где ниже издержки и выше экспортные возможности.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Схематизировано по тенденциям UNIDO и Всемирного банка; индекс, 2000 = 100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9400"/>
            <a:ext cx="83109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1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сырьевые районы в мировой экономике
</a:t>
            </a:r>
            <a:endParaRPr lang="en-US" sz="2061" dirty="0"/>
          </a:p>
        </p:txBody>
      </p:sp>
      <p:sp>
        <p:nvSpPr>
          <p:cNvPr id="4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5" name="Text 2"/>
          <p:cNvSpPr txBox="1"/>
          <p:nvPr/>
        </p:nvSpPr>
        <p:spPr>
          <a:xfrm>
            <a:off x="261611" y="1252404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основой хозяйства остаются зерновые, хлопок, кофе и другие культуры. Их размещение зависит от климата, плодородия почв и доступности воды, а также от близости рынков сбыта.
</a:t>
            </a:r>
            <a:endParaRPr lang="en-US" sz="1049" dirty="0"/>
          </a:p>
        </p:txBody>
      </p:sp>
      <p:sp>
        <p:nvSpPr>
          <p:cNvPr id="6" name="Text 3"/>
          <p:cNvSpPr txBox="1"/>
          <p:nvPr/>
        </p:nvSpPr>
        <p:spPr>
          <a:xfrm>
            <a:off x="261642" y="1013255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специализация
</a:t>
            </a:r>
            <a:endParaRPr lang="en-US" sz="1161" dirty="0"/>
          </a:p>
        </p:txBody>
      </p:sp>
      <p:sp>
        <p:nvSpPr>
          <p:cNvPr id="7" name="Text 4"/>
          <p:cNvSpPr txBox="1"/>
          <p:nvPr/>
        </p:nvSpPr>
        <p:spPr>
          <a:xfrm>
            <a:off x="261611" y="2226409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руды, уголь и лес формируют профиль многих сырьевых районов. Такие территории часто связаны с добычей и первичной переработкой, а не с выпуском готовой продукции.
</a:t>
            </a:r>
            <a:endParaRPr lang="en-US" sz="1049" dirty="0"/>
          </a:p>
        </p:txBody>
      </p:sp>
      <p:sp>
        <p:nvSpPr>
          <p:cNvPr id="8" name="Text 5"/>
          <p:cNvSpPr txBox="1"/>
          <p:nvPr/>
        </p:nvSpPr>
        <p:spPr>
          <a:xfrm>
            <a:off x="261642" y="1987223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Ресурсные территории
</a:t>
            </a:r>
            <a:endParaRPr lang="en-US" sz="1161" dirty="0"/>
          </a:p>
        </p:txBody>
      </p:sp>
      <p:sp>
        <p:nvSpPr>
          <p:cNvPr id="9" name="Text 6"/>
          <p:cNvSpPr txBox="1"/>
          <p:nvPr/>
        </p:nvSpPr>
        <p:spPr>
          <a:xfrm>
            <a:off x="261598" y="3200429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аграрных и ресурсных регионов сильно зависят от мировых цен, спроса и транспортной доступности. Поэтому колебания конъюнктуры быстро отражаются на занятости, бюджете и инвестициях.
</a:t>
            </a:r>
            <a:endParaRPr lang="en-US" sz="1049" dirty="0"/>
          </a:p>
        </p:txBody>
      </p:sp>
      <p:sp>
        <p:nvSpPr>
          <p:cNvPr id="10" name="Text 7"/>
          <p:cNvSpPr txBox="1"/>
          <p:nvPr/>
        </p:nvSpPr>
        <p:spPr>
          <a:xfrm>
            <a:off x="261628" y="2961243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рынка
</a:t>
            </a:r>
            <a:endParaRPr lang="en-US" sz="1161" dirty="0"/>
          </a:p>
        </p:txBody>
      </p:sp>
      <p:sp>
        <p:nvSpPr>
          <p:cNvPr id="11" name="Text 8"/>
          <p:cNvSpPr txBox="1"/>
          <p:nvPr/>
        </p:nvSpPr>
        <p:spPr>
          <a:xfrm>
            <a:off x="261598" y="4174462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уязвимость, эти территории обеспечивают страны продовольствием, топливом и промышленным сырьём. Без них не могут работать ни промышленность, ни транспорт, ни города-потребители.
</a:t>
            </a:r>
            <a:endParaRPr lang="en-US" sz="1049" dirty="0"/>
          </a:p>
        </p:txBody>
      </p:sp>
      <p:sp>
        <p:nvSpPr>
          <p:cNvPr id="12" name="Text 9"/>
          <p:cNvSpPr txBox="1"/>
          <p:nvPr/>
        </p:nvSpPr>
        <p:spPr>
          <a:xfrm>
            <a:off x="261628" y="3935277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для мировой экономики
</a:t>
            </a:r>
            <a:endParaRPr lang="en-US" sz="116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0563" y="1080000"/>
            <a:ext cx="4923074" cy="2345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3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ресурсные и промышленные центры мира
</a:t>
            </a:r>
            <a:endParaRPr lang="en-US" sz="2433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725" y="3843658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регионы занимают неодинаковые позиции в международном разделении труда: одни поставляют сырьё, другие — сложную промышленную продукцию и услуги.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647683" y="3843659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Ресурсные районы чаще встроены в поставки сырья, а индустриальные центры удерживают более высокую добавленную стоимость и влияние на мировые рынки.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61725" y="3503125"/>
            <a:ext cx="42348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статистика торговли и производства (ООН, Всемирный банк)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18466"/>
            <a:ext cx="9144000" cy="23217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 основа связности мировой экономики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575" y="1698680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 обслуживает большую часть мировой торговли по объёму перевозок. Он особенно важен для массовых грузов, контейнеров и сырья, которое выгоднее доставлять на дальние расстояния по воде.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61587" y="1238708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41430" y="1698680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контейнерным перевозкам резко упростил перегрузку товаров между судами, железной дорогой и автотранспортом. Это снизило издержки, ускорило логистику и расширило географию обмена.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1440" y="1238708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Контейнеризация
</a:t>
            </a:r>
            <a:endParaRPr lang="en-US" sz="1000" dirty="0"/>
          </a:p>
        </p:txBody>
      </p:sp>
      <p:sp>
        <p:nvSpPr>
          <p:cNvPr id="10" name="Text 6"/>
          <p:cNvSpPr txBox="1"/>
          <p:nvPr/>
        </p:nvSpPr>
        <p:spPr>
          <a:xfrm>
            <a:off x="4621285" y="1697797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порты, аэропорты, железнодорожные станции и автомагистрали образуют каркас международных коридоров. Чем плотнее такая сеть, тем быстрее территория включается в мировые потоки товаров и капиталов.
</a:t>
            </a:r>
            <a:endParaRPr lang="en-US" sz="791" dirty="0"/>
          </a:p>
        </p:txBody>
      </p:sp>
      <p:sp>
        <p:nvSpPr>
          <p:cNvPr id="11" name="Text 7"/>
          <p:cNvSpPr txBox="1"/>
          <p:nvPr/>
        </p:nvSpPr>
        <p:spPr>
          <a:xfrm>
            <a:off x="4621294" y="1237825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endParaRPr lang="en-US" sz="1000" dirty="0"/>
          </a:p>
        </p:txBody>
      </p:sp>
      <p:sp>
        <p:nvSpPr>
          <p:cNvPr id="12" name="Text 8"/>
          <p:cNvSpPr txBox="1"/>
          <p:nvPr/>
        </p:nvSpPr>
        <p:spPr>
          <a:xfrm>
            <a:off x="6801131" y="1704497"/>
            <a:ext cx="208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транспортная инфраструктура повышает привлекательность региона для бизнеса, складов и производств. Территории с удобным доступом к рынкам и узлам связи получают заметное преимущество в торговле.
</a:t>
            </a:r>
            <a:endParaRPr lang="en-US" sz="872" dirty="0"/>
          </a:p>
        </p:txBody>
      </p:sp>
      <p:sp>
        <p:nvSpPr>
          <p:cNvPr id="13" name="Text 9"/>
          <p:cNvSpPr txBox="1"/>
          <p:nvPr/>
        </p:nvSpPr>
        <p:spPr>
          <a:xfrm>
            <a:off x="6801141" y="1244525"/>
            <a:ext cx="208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Конкурентное преимущество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мировой торговли по видам товаров и услуг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всё больше опирается не только на товары, но и на сервисные операции: транспорт, финансы, цифровые решения, страхование и деловые услуги.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высокую стоимость создают готовая продукция и услуги, что отражает переход мировой экономики к знаниям, технологиям и информационным потокам.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торговая организация, обобщённые данные по структуре мировой торговли; актуальные оценки на 2023 год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интеграционные объединения
</a:t>
            </a:r>
            <a:endParaRPr lang="en-US" sz="26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34775" y="1540677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Интеграционные объединения уменьшают пошлины, упрощают правила торговли и делают рынок более предсказуемым. Это особенно важно для соседних стран, между которыми постоянно идёт обмен товарами и услугами.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634795" y="1300525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барьеров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4775" y="2420726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объединениях легче перемещаются капитал, рабочая сила и технологии. Это помогает компаниям быстрее находить партнёров, а территориям — привлекать производство, логистику и сервисные функции.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34795" y="2180574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движение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4775" y="3300781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 расширяют возможности специализации: одни страны усиливают промышленность, другие — сельское хозяйство, финансы или туризм. В результате регион становится более устойчивым и внутренне связанным.
</a:t>
            </a:r>
            <a:endParaRPr lang="en-US" sz="954" dirty="0"/>
          </a:p>
        </p:txBody>
      </p:sp>
      <p:sp>
        <p:nvSpPr>
          <p:cNvPr id="14" name="Text 7"/>
          <p:cNvSpPr txBox="1"/>
          <p:nvPr/>
        </p:nvSpPr>
        <p:spPr>
          <a:xfrm>
            <a:off x="634795" y="3060629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рынок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634775" y="4180851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не только объединяет, но и усиливает соперничество за инвестиции, рабочие места и новые предприятия. Территории вынуждены улучшать инфраструктуру, образование и деловой климат.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34795" y="3940699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 развитие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преимущество территории превращается в специализацию
</a:t>
            </a:r>
            <a:endParaRPr lang="en-US" sz="213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и экономические преимущества постепенно закрепляют профиль региона в хозяйстве.
</a:t>
            </a:r>
            <a:endParaRPr lang="en-US" sz="138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470" y="1878641"/>
            <a:ext cx="154200" cy="1370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462" y="1862724"/>
            <a:ext cx="126675" cy="1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0240" y="1885494"/>
            <a:ext cx="154200" cy="123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5000" y="1878641"/>
            <a:ext cx="154200" cy="137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1"/>
          <p:cNvSpPr txBox="1"/>
          <p:nvPr/>
        </p:nvSpPr>
        <p:spPr>
          <a:xfrm>
            <a:off x="2594704" y="2254200"/>
            <a:ext cx="18582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дорог, связи, коммунальных сетей и логистики тормозит бизнес и ухудшает доступ к услугам. Территория с плохой связностью становится менее привлекательной для инвесторов и жителей.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79925" y="2254200"/>
            <a:ext cx="18582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доходов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развитых центрах заработки и налоговые поступления заметно выше, чем в периферийных районах. Это усиливает различия в качестве жизни и ограничивает возможности местного развития.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809475" y="2254200"/>
            <a:ext cx="18582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доступ к знаниям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регионе мало сильных школ, колледжей, вузов и исследовательских центров, ему труднее удерживать молодёжь и формировать квалифицированные кадры для новых отраслей.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024237" y="2254200"/>
            <a:ext cx="18582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одного сектора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экономика территории опирается на одну отрасль, она сильнее страдает от падения цен и закрытия предприятий. Низкая диверсификация делает местное хозяйство особенно уязвимым.
</a:t>
            </a:r>
            <a:endParaRPr lang="en-US" sz="1084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неравномерности развития территорий
</a:t>
            </a:r>
            <a:endParaRPr lang="en-US" sz="266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конкурентоспособности территории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Конкурентоспособность зависит не от одного преимущества, а от их сочетания: хорошая связь, кадры, правила для бизнеса и энергия работают только вместе.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территория — это сбалансированная система. Провал хотя бы одного фактора снижает шансы на привлечение производств и технологий.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на основе подходов региональной экономики и материалов Всемирного банка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9400"/>
            <a:ext cx="8620800" cy="7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тренды пространственного развития мирового хозяйства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3850" y="1530350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цифровой экономики повышает значение центров, где есть быстрый интернет, дата-центры, научные кадры и развитые сервисы для бизнеса.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64450" y="3000375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автоматизации меняет требования к размещению предприятий: меньшее значение имеет дешевая рабочая сила, большее — квалификация, энергия и технологическая среда.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68050" y="1530350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Декарбонизация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более чистой энергетике перестраивает промышленность и транспорт, усиливая роль новых технологий, логистических узлов и регионов, способных адаптироваться.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68650" y="3000375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мировой карте всё заметнее Азия, особенно Китай, Индия и страны Юго-Восточной Азии, а также крупные портовые и агломерационные узлы.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200" y="1215775"/>
            <a:ext cx="7383600" cy="12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35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не просто различаются — они взаимно дополняют друг друга
</a:t>
            </a:r>
            <a:endParaRPr lang="en-US" sz="3335" dirty="0"/>
          </a:p>
        </p:txBody>
      </p:sp>
      <p:sp>
        <p:nvSpPr>
          <p:cNvPr id="4" name="Text 1"/>
          <p:cNvSpPr txBox="1"/>
          <p:nvPr/>
        </p:nvSpPr>
        <p:spPr>
          <a:xfrm>
            <a:off x="2165725" y="2753800"/>
            <a:ext cx="4802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держится на специализации, неравномерности и связях между центрами и периферией. Кто контролирует технологии, финансы и транспорт, тот влияет на правила игры в глобальной экономике.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2026-06-02T22:04:52Z</dcterms:created>
  <dcterms:modified xsi:type="dcterms:W3CDTF">2026-06-02T22:04:52Z</dcterms:modified>
</cp:coreProperties>
</file>