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image" Target="../media/image-8-9.png"/><Relationship Id="rId10" Type="http://schemas.openxmlformats.org/officeDocument/2006/relationships/image" Target="../media/image-8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jpe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jpeg"/><Relationship Id="rId3" Type="http://schemas.openxmlformats.org/officeDocument/2006/relationships/image" Target="../media/image-12-3.jpe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85695" y="0"/>
            <a:ext cx="505811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29275" y="206227"/>
            <a:ext cx="4158600" cy="119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Параллельность в геометрии: основные идеи и примеры
</a:t>
            </a:r>
            <a:endParaRPr lang="en-US" sz="3134" dirty="0"/>
          </a:p>
        </p:txBody>
      </p:sp>
      <p:sp>
        <p:nvSpPr>
          <p:cNvPr id="6" name="Text 1"/>
          <p:cNvSpPr txBox="1"/>
          <p:nvPr/>
        </p:nvSpPr>
        <p:spPr>
          <a:xfrm>
            <a:off x="229275" y="1796850"/>
            <a:ext cx="4579500" cy="155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Параллельные прямые помогают понимать чертежи, углы и доказательства.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E9E9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4300" y="1257078"/>
            <a:ext cx="4567800" cy="369349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45250" y="1256725"/>
            <a:ext cx="3924300" cy="331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тема учит точно строить фигуры, измерять углы и доказывать геометрические утверждения. Она встречается не только в задачах, но и в рельсах, разметке, тетрадных строках и чертежах.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параллельные прямые важны в 7 классе
</a:t>
            </a:r>
            <a:endParaRPr lang="en-US" sz="2600" dirty="0"/>
          </a:p>
        </p:txBody>
      </p:sp>
      <p:sp>
        <p:nvSpPr>
          <p:cNvPr id="6" name="Text 2"/>
          <p:cNvSpPr txBox="1"/>
          <p:nvPr/>
        </p:nvSpPr>
        <p:spPr>
          <a:xfrm>
            <a:off x="85800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309905"/>
            <a:ext cx="86040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 параллельных прямых
</a:t>
            </a:r>
            <a:endParaRPr lang="en-US" sz="2600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1351494"/>
            <a:ext cx="72642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 прямые в одной плоскости называют параллельными, если они не имеют общих точек и нигде не встречаются.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270000" y="1098575"/>
            <a:ext cx="7264200" cy="2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пересекаются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270000" y="2232294"/>
            <a:ext cx="72642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Параллельность записывают знаком a ∥ b. Это короткая и удобная запись, которая сразу показывает связь между прямыми.
</a:t>
            </a:r>
            <a:endParaRPr lang="en-US" sz="1100" dirty="0"/>
          </a:p>
        </p:txBody>
      </p:sp>
      <p:sp>
        <p:nvSpPr>
          <p:cNvPr id="11" name="Text 5"/>
          <p:cNvSpPr txBox="1"/>
          <p:nvPr/>
        </p:nvSpPr>
        <p:spPr>
          <a:xfrm>
            <a:off x="270000" y="1979375"/>
            <a:ext cx="7264200" cy="2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Обозначение
</a:t>
            </a:r>
            <a:endParaRPr lang="en-US" sz="1400" dirty="0"/>
          </a:p>
        </p:txBody>
      </p:sp>
      <p:sp>
        <p:nvSpPr>
          <p:cNvPr id="12" name="Text 6"/>
          <p:cNvSpPr txBox="1"/>
          <p:nvPr/>
        </p:nvSpPr>
        <p:spPr>
          <a:xfrm>
            <a:off x="270000" y="3128469"/>
            <a:ext cx="72642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две линии полностью совпадают, их не считают параллельными: это одна и та же прямая, а не две разные.
</a:t>
            </a:r>
            <a:endParaRPr lang="en-US" sz="1100" dirty="0"/>
          </a:p>
        </p:txBody>
      </p:sp>
      <p:sp>
        <p:nvSpPr>
          <p:cNvPr id="13" name="Text 7"/>
          <p:cNvSpPr txBox="1"/>
          <p:nvPr/>
        </p:nvSpPr>
        <p:spPr>
          <a:xfrm>
            <a:off x="270000" y="2875550"/>
            <a:ext cx="7264200" cy="2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Совпадающие прямые
</a:t>
            </a:r>
            <a:endParaRPr lang="en-US" sz="1400" dirty="0"/>
          </a:p>
        </p:txBody>
      </p:sp>
      <p:sp>
        <p:nvSpPr>
          <p:cNvPr id="14" name="Text 8"/>
          <p:cNvSpPr txBox="1"/>
          <p:nvPr/>
        </p:nvSpPr>
        <p:spPr>
          <a:xfrm>
            <a:off x="270000" y="4050244"/>
            <a:ext cx="72642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свойство параллельных прямых состоит в том, что расстояние между ними остаётся одинаковым на всём протяжении.
</a:t>
            </a:r>
            <a:endParaRPr lang="en-US" sz="1100" dirty="0"/>
          </a:p>
        </p:txBody>
      </p:sp>
      <p:sp>
        <p:nvSpPr>
          <p:cNvPr id="15" name="Text 9"/>
          <p:cNvSpPr txBox="1"/>
          <p:nvPr/>
        </p:nvSpPr>
        <p:spPr>
          <a:xfrm>
            <a:off x="270000" y="3797325"/>
            <a:ext cx="7264200" cy="2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Равное расстояние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102497"/>
            <a:ext cx="8604000" cy="199135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302325"/>
            <a:ext cx="8699700" cy="59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Параллельные линии в окружающем мире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397325" y="3301225"/>
            <a:ext cx="1957200" cy="2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397325" y="3545825"/>
            <a:ext cx="1957200" cy="10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железной дороге рельсы идут рядом и не сближаются, поэтому их удобно использовать как наглядный пример параллельности.
</a:t>
            </a:r>
            <a:endParaRPr lang="en-US" sz="900" dirty="0"/>
          </a:p>
        </p:txBody>
      </p:sp>
      <p:sp>
        <p:nvSpPr>
          <p:cNvPr id="9" name="Text 4"/>
          <p:cNvSpPr txBox="1"/>
          <p:nvPr/>
        </p:nvSpPr>
        <p:spPr>
          <a:xfrm>
            <a:off x="6775275" y="3301225"/>
            <a:ext cx="1957200" cy="2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Дорожная разметка
</a:t>
            </a:r>
            <a:endParaRPr lang="en-US" sz="1100" dirty="0"/>
          </a:p>
        </p:txBody>
      </p:sp>
      <p:sp>
        <p:nvSpPr>
          <p:cNvPr id="10" name="Text 5"/>
          <p:cNvSpPr txBox="1"/>
          <p:nvPr/>
        </p:nvSpPr>
        <p:spPr>
          <a:xfrm>
            <a:off x="6775275" y="3545825"/>
            <a:ext cx="1957200" cy="10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Полосы на дороге и спортивных площадках помогают увидеть, как параллельные линии задают порядок и направление.
</a:t>
            </a:r>
            <a:endParaRPr lang="en-US" sz="900" dirty="0"/>
          </a:p>
        </p:txBody>
      </p:sp>
      <p:sp>
        <p:nvSpPr>
          <p:cNvPr id="11" name="Text 6"/>
          <p:cNvSpPr txBox="1"/>
          <p:nvPr/>
        </p:nvSpPr>
        <p:spPr>
          <a:xfrm>
            <a:off x="4649292" y="3301225"/>
            <a:ext cx="1957200" cy="2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Предметы и мебель
</a:t>
            </a:r>
            <a:endParaRPr lang="en-US" sz="1100" dirty="0"/>
          </a:p>
        </p:txBody>
      </p:sp>
      <p:sp>
        <p:nvSpPr>
          <p:cNvPr id="12" name="Text 7"/>
          <p:cNvSpPr txBox="1"/>
          <p:nvPr/>
        </p:nvSpPr>
        <p:spPr>
          <a:xfrm>
            <a:off x="4649292" y="3545825"/>
            <a:ext cx="1957200" cy="10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Противоположные стороны прямоугольных предметов, полки стеллажа и рамки часто образуют пары параллельных линий.
</a:t>
            </a:r>
            <a:endParaRPr lang="en-US" sz="900" dirty="0"/>
          </a:p>
        </p:txBody>
      </p:sp>
      <p:sp>
        <p:nvSpPr>
          <p:cNvPr id="13" name="Text 8"/>
          <p:cNvSpPr txBox="1"/>
          <p:nvPr/>
        </p:nvSpPr>
        <p:spPr>
          <a:xfrm>
            <a:off x="2523308" y="3301225"/>
            <a:ext cx="1957200" cy="2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принадлежности
</a:t>
            </a:r>
            <a:endParaRPr lang="en-US" sz="1100" dirty="0"/>
          </a:p>
        </p:txBody>
      </p:sp>
      <p:sp>
        <p:nvSpPr>
          <p:cNvPr id="14" name="Text 9"/>
          <p:cNvSpPr txBox="1"/>
          <p:nvPr/>
        </p:nvSpPr>
        <p:spPr>
          <a:xfrm>
            <a:off x="2523308" y="3545825"/>
            <a:ext cx="1957200" cy="10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Параллельные линии легко заметить в строках тетради, гранях линейки и аккуратной разлиновке, где расстояние сохраняется одинаковым.
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0000" y="302325"/>
            <a:ext cx="86997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Секущая и восемь углов
</a:t>
            </a:r>
            <a:endParaRPr lang="en-US" sz="2600" dirty="0"/>
          </a:p>
        </p:txBody>
      </p:sp>
      <p:sp>
        <p:nvSpPr>
          <p:cNvPr id="7" name="Text 1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270625" y="2592950"/>
            <a:ext cx="2545200" cy="11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Секущая — это прямая, которая пересекает две другие прямые в разных точках. При этом возникает удобная схема для изучения углов.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270624" y="2254700"/>
            <a:ext cx="2545200" cy="27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секущая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6328750" y="2592950"/>
            <a:ext cx="2545200" cy="11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темы параллельности особенно нужны соответственные, накрест лежащие и односторонние внутренние углы: именно по ним устанавливают связь между прямыми.
</a:t>
            </a:r>
            <a:endParaRPr lang="en-US" sz="1100" dirty="0"/>
          </a:p>
        </p:txBody>
      </p:sp>
      <p:sp>
        <p:nvSpPr>
          <p:cNvPr id="11" name="Text 5"/>
          <p:cNvSpPr txBox="1"/>
          <p:nvPr/>
        </p:nvSpPr>
        <p:spPr>
          <a:xfrm>
            <a:off x="6328749" y="2254700"/>
            <a:ext cx="2545200" cy="27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важно
</a:t>
            </a:r>
            <a:endParaRPr lang="en-US" sz="1400" dirty="0"/>
          </a:p>
        </p:txBody>
      </p:sp>
      <p:sp>
        <p:nvSpPr>
          <p:cNvPr id="12" name="Text 6"/>
          <p:cNvSpPr txBox="1"/>
          <p:nvPr/>
        </p:nvSpPr>
        <p:spPr>
          <a:xfrm>
            <a:off x="3299688" y="2592950"/>
            <a:ext cx="2545200" cy="11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точках пересечения появляется восемь углов. Они разбиваются на пары, которые можно сравнивать по положению и величине.
</a:t>
            </a:r>
            <a:endParaRPr lang="en-US" sz="1100" dirty="0"/>
          </a:p>
        </p:txBody>
      </p:sp>
      <p:sp>
        <p:nvSpPr>
          <p:cNvPr id="13" name="Text 7"/>
          <p:cNvSpPr txBox="1"/>
          <p:nvPr/>
        </p:nvSpPr>
        <p:spPr>
          <a:xfrm>
            <a:off x="3299687" y="2254700"/>
            <a:ext cx="2545200" cy="27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углы образуются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12525" y="1577960"/>
            <a:ext cx="3620400" cy="248187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8600" y="737025"/>
            <a:ext cx="8383800" cy="37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углы связаны при пересечении прямых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348600" y="4644275"/>
            <a:ext cx="4640700" cy="18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правила геометрии 7 класса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348600" y="1577225"/>
            <a:ext cx="3652200" cy="248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какие отношения между углами используются в признаках параллельности.
</a:t>
            </a:r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Равенство первых двух пар и сумма 180° у третьей пары соответствуют школьным правилам о параллельных прямых.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55300" y="1618698"/>
            <a:ext cx="4514400" cy="1838954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Признаки параллельности прямых
</a:t>
            </a:r>
            <a:endParaRPr lang="en-US" sz="2600" dirty="0"/>
          </a:p>
        </p:txBody>
      </p:sp>
      <p:sp>
        <p:nvSpPr>
          <p:cNvPr id="7" name="Text 1"/>
          <p:cNvSpPr txBox="1"/>
          <p:nvPr/>
        </p:nvSpPr>
        <p:spPr>
          <a:xfrm>
            <a:off x="174000" y="1881900"/>
            <a:ext cx="36522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три основных признака, по которым можно сделать вывод о параллельности двух прямых.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174000" y="2906100"/>
            <a:ext cx="36522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Любое из трёх условий достаточно, чтобы доказать параллельность прямых.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109175" y="4637850"/>
            <a:ext cx="7869000" cy="20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9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правила геометрии 7 класса
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D3DFD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1419" y="1225603"/>
            <a:ext cx="234413" cy="267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73212" y="1232233"/>
            <a:ext cx="318300" cy="25464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81419" y="3203566"/>
            <a:ext cx="234413" cy="2679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798412" y="3203566"/>
            <a:ext cx="267900" cy="2679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Свойства параллельных прямых
</a:t>
            </a:r>
            <a:endParaRPr lang="en-US" sz="2600" dirty="0"/>
          </a:p>
        </p:txBody>
      </p:sp>
      <p:sp>
        <p:nvSpPr>
          <p:cNvPr id="13" name="Text 1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14" name="Text 2"/>
          <p:cNvSpPr txBox="1"/>
          <p:nvPr/>
        </p:nvSpPr>
        <p:spPr>
          <a:xfrm>
            <a:off x="251675" y="1728861"/>
            <a:ext cx="4042200" cy="72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две прямые параллельны и пересечены секущей, соответственные углы оказываются равными. Это свойство часто используют в вычислениях и доказательствах.
</a:t>
            </a:r>
            <a:endParaRPr lang="en-US" sz="1100" dirty="0"/>
          </a:p>
        </p:txBody>
      </p:sp>
      <p:sp>
        <p:nvSpPr>
          <p:cNvPr id="15" name="Text 3"/>
          <p:cNvSpPr txBox="1"/>
          <p:nvPr/>
        </p:nvSpPr>
        <p:spPr>
          <a:xfrm>
            <a:off x="781700" y="1177153"/>
            <a:ext cx="3512100" cy="3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Соответственные углы
</a:t>
            </a:r>
            <a:endParaRPr lang="en-US" sz="1200" dirty="0"/>
          </a:p>
        </p:txBody>
      </p:sp>
      <p:sp>
        <p:nvSpPr>
          <p:cNvPr id="16" name="Text 4"/>
          <p:cNvSpPr txBox="1"/>
          <p:nvPr/>
        </p:nvSpPr>
        <p:spPr>
          <a:xfrm>
            <a:off x="4649962" y="1728775"/>
            <a:ext cx="4042200" cy="72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параллельных прямых накрест лежащие углы тоже равны. Благодаря этому можно находить неизвестные значения, если один из углов уже задан.
</a:t>
            </a:r>
            <a:endParaRPr lang="en-US" sz="1100" dirty="0"/>
          </a:p>
        </p:txBody>
      </p:sp>
      <p:sp>
        <p:nvSpPr>
          <p:cNvPr id="17" name="Text 5"/>
          <p:cNvSpPr txBox="1"/>
          <p:nvPr/>
        </p:nvSpPr>
        <p:spPr>
          <a:xfrm>
            <a:off x="5215437" y="1177153"/>
            <a:ext cx="3321900" cy="3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Накрест лежащие углы
</a:t>
            </a:r>
            <a:endParaRPr lang="en-US" sz="1200" dirty="0"/>
          </a:p>
        </p:txBody>
      </p:sp>
      <p:sp>
        <p:nvSpPr>
          <p:cNvPr id="18" name="Text 6"/>
          <p:cNvSpPr txBox="1"/>
          <p:nvPr/>
        </p:nvSpPr>
        <p:spPr>
          <a:xfrm>
            <a:off x="251725" y="3709511"/>
            <a:ext cx="4042200" cy="72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Односторонние внутренние углы при параллельных прямых являются дополнительными, то есть их сумма равна 180°. Это помогает быстро проверять рисунок.
</a:t>
            </a:r>
            <a:endParaRPr lang="en-US" sz="1100" dirty="0"/>
          </a:p>
        </p:txBody>
      </p:sp>
      <p:sp>
        <p:nvSpPr>
          <p:cNvPr id="19" name="Text 7"/>
          <p:cNvSpPr txBox="1"/>
          <p:nvPr/>
        </p:nvSpPr>
        <p:spPr>
          <a:xfrm>
            <a:off x="781700" y="3157875"/>
            <a:ext cx="3512100" cy="3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Односторонние углы
</a:t>
            </a:r>
            <a:endParaRPr lang="en-US" sz="1200" dirty="0"/>
          </a:p>
        </p:txBody>
      </p:sp>
      <p:sp>
        <p:nvSpPr>
          <p:cNvPr id="20" name="Text 8"/>
          <p:cNvSpPr txBox="1"/>
          <p:nvPr/>
        </p:nvSpPr>
        <p:spPr>
          <a:xfrm>
            <a:off x="4649962" y="3709500"/>
            <a:ext cx="4042200" cy="72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Зная один угол, можно последовательно определить соседние, вертикальные и связанные с ним углы. Так задачи становятся короче и понятнее.
</a:t>
            </a:r>
            <a:endParaRPr lang="en-US" sz="1100" dirty="0"/>
          </a:p>
        </p:txBody>
      </p:sp>
      <p:sp>
        <p:nvSpPr>
          <p:cNvPr id="21" name="Text 9"/>
          <p:cNvSpPr txBox="1"/>
          <p:nvPr/>
        </p:nvSpPr>
        <p:spPr>
          <a:xfrm>
            <a:off x="5215437" y="3157875"/>
            <a:ext cx="3476700" cy="3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Решение задач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519" y="1433100"/>
            <a:ext cx="8505262" cy="3400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302325"/>
            <a:ext cx="8508300" cy="45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доказать, что две прямые параллельны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270000" y="819650"/>
            <a:ext cx="8508300" cy="3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шагов школьного доказательства на основе секущей и углов.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12525" y="1577960"/>
            <a:ext cx="3620400" cy="248187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8600" y="737025"/>
            <a:ext cx="8383800" cy="37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числовых пар углов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348600" y="4644275"/>
            <a:ext cx="4640700" cy="18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примеры по теме параллельности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348600" y="1577225"/>
            <a:ext cx="3652200" cy="248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две пары показывают дополнительные углы, а третья напоминает о равных прямых углах.
</a:t>
            </a:r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задачах чаще всего проверяют либо сумму 180°, либо равенство углов в особых случаях.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77050" y="995808"/>
            <a:ext cx="3592500" cy="352233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8" name="Text 1"/>
          <p:cNvSpPr txBox="1"/>
          <p:nvPr/>
        </p:nvSpPr>
        <p:spPr>
          <a:xfrm>
            <a:off x="270000" y="309905"/>
            <a:ext cx="86040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Параллельные отрезки и лучи
</a:t>
            </a:r>
            <a:endParaRPr lang="en-US" sz="26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1329918"/>
            <a:ext cx="45165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Отрезки и лучи называют параллельными, когда они расположены на параллельных прямых. Это удобно: достаточно проверить линии, на которых они лежат, и сделать вывод о взаимном положении фигур.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270000" y="1092020"/>
            <a:ext cx="4516500" cy="2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их понимают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270000" y="2419668"/>
            <a:ext cx="45165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случай часто встречается у противоположных сторон прямоугольника, нитей в узоре, линий в клетчатой тетради и границ дорожной полосы. На чертеже параллельность сразу делает рисунок аккуратнее.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270000" y="2181770"/>
            <a:ext cx="4516500" cy="2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это видно
</a:t>
            </a:r>
            <a:endParaRPr lang="en-US" sz="1400" dirty="0"/>
          </a:p>
        </p:txBody>
      </p:sp>
      <p:sp>
        <p:nvSpPr>
          <p:cNvPr id="13" name="Text 6"/>
          <p:cNvSpPr txBox="1"/>
          <p:nvPr/>
        </p:nvSpPr>
        <p:spPr>
          <a:xfrm>
            <a:off x="270000" y="3509418"/>
            <a:ext cx="45165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Понятие помогает сравнивать элементы фигур, строить точные схемы и быстро распознавать нужные линии в задачах. Без него сложнее работать с чертежами и доказывать свойства геометрических фигур.
</a:t>
            </a:r>
            <a:endParaRPr lang="en-US" sz="1000" dirty="0"/>
          </a:p>
        </p:txBody>
      </p:sp>
      <p:sp>
        <p:nvSpPr>
          <p:cNvPr id="14" name="Text 7"/>
          <p:cNvSpPr txBox="1"/>
          <p:nvPr/>
        </p:nvSpPr>
        <p:spPr>
          <a:xfrm>
            <a:off x="270000" y="3271520"/>
            <a:ext cx="4516500" cy="2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это знать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7225" y="1148263"/>
            <a:ext cx="2835600" cy="230392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37075" y="1147368"/>
            <a:ext cx="2835600" cy="230946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16900" y="1147368"/>
            <a:ext cx="2835600" cy="230946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74354" y="3538102"/>
            <a:ext cx="2820000" cy="11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1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Прямоугольник: две пары сторон
</a:t>
            </a:r>
            <a:pPr algn="l" indent="0" marL="0">
              <a:lnSpc>
                <a:spcPct val="115000"/>
              </a:lnSpc>
              <a:buNone/>
            </a:pPr>
            <a:r>
              <a:rPr lang="en-US" sz="104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прямоугольника противоположные стороны не только равны, но и попарно параллельны. На чертеже это удобно показать стрелками, чтобы сразу увидеть две независимые пары параллельных линий. Такое свойство помогает быстро распознавать фигуру и проверять её основные признаки.
</a:t>
            </a:r>
            <a:endParaRPr lang="en-US" sz="961" dirty="0"/>
          </a:p>
        </p:txBody>
      </p:sp>
      <p:sp>
        <p:nvSpPr>
          <p:cNvPr id="8" name="Text 1"/>
          <p:cNvSpPr txBox="1"/>
          <p:nvPr/>
        </p:nvSpPr>
        <p:spPr>
          <a:xfrm>
            <a:off x="3169364" y="3537445"/>
            <a:ext cx="2820000" cy="11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7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Квадрат: те же линии, больше порядка
</a:t>
            </a:r>
            <a:pPr algn="l" indent="0" marL="0">
              <a:lnSpc>
                <a:spcPct val="115000"/>
              </a:lnSpc>
              <a:buNone/>
            </a:pPr>
            <a:r>
              <a:rPr lang="en-US" sz="112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квадрате сохраняются все свойства прямоугольника, но появляется ещё одно важное отличие: каждый угол равен 90°. Поэтому фигура выглядит особенно симметрично, а параллельные стороны легко выделить на схеме и использовать при решении задач.
</a:t>
            </a:r>
            <a:endParaRPr lang="en-US" sz="1037" dirty="0"/>
          </a:p>
        </p:txBody>
      </p:sp>
      <p:sp>
        <p:nvSpPr>
          <p:cNvPr id="9" name="Text 2"/>
          <p:cNvSpPr txBox="1"/>
          <p:nvPr/>
        </p:nvSpPr>
        <p:spPr>
          <a:xfrm>
            <a:off x="6132641" y="3537445"/>
            <a:ext cx="2820000" cy="11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5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Чертёж, который всё объясняет
</a:t>
            </a:r>
            <a:pPr algn="l" indent="0" marL="0">
              <a:lnSpc>
                <a:spcPct val="115000"/>
              </a:lnSpc>
              <a:buNone/>
            </a:pPr>
            <a:r>
              <a:rPr lang="en-US" sz="11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рядом изобразить прямоугольник и квадрат, видно, что у обеих фигур противоположные стороны идут в одном направлении. Обозначение равных углов и выделение параллельных сторон делает сравнение наглядным и помогает запомнить свойства без лишних слов.
</a:t>
            </a:r>
            <a:endParaRPr lang="en-US" sz="1035" dirty="0"/>
          </a:p>
        </p:txBody>
      </p:sp>
      <p:sp>
        <p:nvSpPr>
          <p:cNvPr id="10" name="Text 3"/>
          <p:cNvSpPr txBox="1"/>
          <p:nvPr/>
        </p:nvSpPr>
        <p:spPr>
          <a:xfrm>
            <a:off x="174300" y="302325"/>
            <a:ext cx="87954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Параллельность в прямоугольнике и квадрате
</a:t>
            </a:r>
            <a:endParaRPr lang="en-US" sz="2600" dirty="0"/>
          </a:p>
        </p:txBody>
      </p:sp>
      <p:sp>
        <p:nvSpPr>
          <p:cNvPr id="11" name="Text 4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85960" y="1340425"/>
            <a:ext cx="6572080" cy="1923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Параллельные и пересекающиеся прямые: сравнение
</a:t>
            </a:r>
            <a:endParaRPr lang="en-US" sz="2600" dirty="0"/>
          </a:p>
        </p:txBody>
      </p:sp>
      <p:sp>
        <p:nvSpPr>
          <p:cNvPr id="5" name="Text 1"/>
          <p:cNvSpPr txBox="1"/>
          <p:nvPr/>
        </p:nvSpPr>
        <p:spPr>
          <a:xfrm>
            <a:off x="174300" y="4637850"/>
            <a:ext cx="7803900" cy="20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9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геометрии, 7 класс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174300" y="3498100"/>
            <a:ext cx="4262100" cy="9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чем отличаются два основных вида прямых в плоскости и как они ведут себя при пересечении секущей.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4707625" y="3498100"/>
            <a:ext cx="4262100" cy="8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Параллельные прямые распознаются по отсутствию общей точки и устойчивым угловым соотношениям; у пересекающихся прямых такие признаки не выполняются.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85695" y="0"/>
            <a:ext cx="505811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310400"/>
            <a:ext cx="4228800" cy="8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Аксиома параллельных прямых
</a:t>
            </a:r>
            <a:endParaRPr lang="en-US" sz="2600" dirty="0"/>
          </a:p>
        </p:txBody>
      </p:sp>
      <p:sp>
        <p:nvSpPr>
          <p:cNvPr id="9" name="Text 1"/>
          <p:cNvSpPr txBox="1"/>
          <p:nvPr/>
        </p:nvSpPr>
        <p:spPr>
          <a:xfrm>
            <a:off x="594150" y="1578750"/>
            <a:ext cx="4192200" cy="22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Точка вне прямой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594150" y="1822700"/>
            <a:ext cx="4405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рассматривают точку, которая не лежит на данной прямой. Именно через такую точку в школьной геометрии и задают вопрос о проведении параллельной линии.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594150" y="2745625"/>
            <a:ext cx="4192200" cy="22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Единственный вариант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594150" y="2989575"/>
            <a:ext cx="4405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Аксиома утверждает, что через эту точку можно провести только одну прямую, параллельную исходной. Это делает построение однозначным и исключает несколько разных ответов.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594150" y="3912500"/>
            <a:ext cx="4192200" cy="22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 доказательств
</a:t>
            </a:r>
            <a:endParaRPr lang="en-US" sz="1400" dirty="0"/>
          </a:p>
        </p:txBody>
      </p:sp>
      <p:sp>
        <p:nvSpPr>
          <p:cNvPr id="14" name="Text 6"/>
          <p:cNvSpPr txBox="1"/>
          <p:nvPr/>
        </p:nvSpPr>
        <p:spPr>
          <a:xfrm>
            <a:off x="594150" y="4156450"/>
            <a:ext cx="4405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этой идее строятся многие задачи и доказательства. Если параллельная прямая определяется единственным образом, то можно уверенно искать и проверять нужную конфигурацию на чертеже.
</a:t>
            </a:r>
            <a:endParaRPr lang="en-US" sz="1000" dirty="0"/>
          </a:p>
        </p:txBody>
      </p:sp>
      <p:sp>
        <p:nvSpPr>
          <p:cNvPr id="15" name="Text 7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519" y="1433100"/>
            <a:ext cx="8505262" cy="3400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302325"/>
            <a:ext cx="8508300" cy="45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Построение параллельной прямой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270000" y="819650"/>
            <a:ext cx="8508300" cy="3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при работе линейкой и угольником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12525" y="1577960"/>
            <a:ext cx="3620400" cy="248187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8600" y="737025"/>
            <a:ext cx="8383800" cy="37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встречается параллельность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348600" y="4644275"/>
            <a:ext cx="4640700" cy="18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обобщающий материал по теме «Параллельность»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348600" y="1577225"/>
            <a:ext cx="3652200" cy="248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Параллельные линии особенно заметны в чертежах зданий, разметке и предметах с прямыми краями. Они делают формы понятнее и удобнее для измерений.
</a:t>
            </a:r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Больше всего примеров связано с архитектурой и транспортом, но параллельность регулярно используется и в школе, спорте и оформлении предметов.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102497"/>
            <a:ext cx="8604000" cy="199135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302325"/>
            <a:ext cx="8699700" cy="59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 работе с параллельностью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397325" y="3301225"/>
            <a:ext cx="1957200" cy="2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Путают понятия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397325" y="3545825"/>
            <a:ext cx="1957200" cy="10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Частая ошибка — считать равные линии параллельными только потому, что они одинаковой длины. На самом деле важны их направление и расположение в плоскости, а не только размер отрезков.
</a:t>
            </a:r>
            <a:endParaRPr lang="en-US" sz="900" dirty="0"/>
          </a:p>
        </p:txBody>
      </p:sp>
      <p:sp>
        <p:nvSpPr>
          <p:cNvPr id="9" name="Text 4"/>
          <p:cNvSpPr txBox="1"/>
          <p:nvPr/>
        </p:nvSpPr>
        <p:spPr>
          <a:xfrm>
            <a:off x="6775275" y="3301225"/>
            <a:ext cx="1957200" cy="2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Доверяют только виду
</a:t>
            </a:r>
            <a:endParaRPr lang="en-US" sz="1100" dirty="0"/>
          </a:p>
        </p:txBody>
      </p:sp>
      <p:sp>
        <p:nvSpPr>
          <p:cNvPr id="10" name="Text 5"/>
          <p:cNvSpPr txBox="1"/>
          <p:nvPr/>
        </p:nvSpPr>
        <p:spPr>
          <a:xfrm>
            <a:off x="6775275" y="3545825"/>
            <a:ext cx="1957200" cy="10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рисунке линии могут выглядеть почти параллельными, хотя это не так. В геометрии нужно опираться не на зрительное впечатление, а на точные измерения, обозначения и доказательства.
</a:t>
            </a:r>
            <a:endParaRPr lang="en-US" sz="900" dirty="0"/>
          </a:p>
        </p:txBody>
      </p:sp>
      <p:sp>
        <p:nvSpPr>
          <p:cNvPr id="11" name="Text 6"/>
          <p:cNvSpPr txBox="1"/>
          <p:nvPr/>
        </p:nvSpPr>
        <p:spPr>
          <a:xfrm>
            <a:off x="4649292" y="3301225"/>
            <a:ext cx="1957200" cy="2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Секущая выбрана случайно
</a:t>
            </a:r>
            <a:endParaRPr lang="en-US" sz="1100" dirty="0"/>
          </a:p>
        </p:txBody>
      </p:sp>
      <p:sp>
        <p:nvSpPr>
          <p:cNvPr id="12" name="Text 7"/>
          <p:cNvSpPr txBox="1"/>
          <p:nvPr/>
        </p:nvSpPr>
        <p:spPr>
          <a:xfrm>
            <a:off x="4649292" y="3545825"/>
            <a:ext cx="1957200" cy="10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прямая не пересекает обе линии, она не подходит как секущая. Тогда нельзя применять признаки параллельности, поэтому важно сначала убедиться, что все нужные элементы действительно есть.
</a:t>
            </a:r>
            <a:endParaRPr lang="en-US" sz="900" dirty="0"/>
          </a:p>
        </p:txBody>
      </p:sp>
      <p:sp>
        <p:nvSpPr>
          <p:cNvPr id="13" name="Text 8"/>
          <p:cNvSpPr txBox="1"/>
          <p:nvPr/>
        </p:nvSpPr>
        <p:spPr>
          <a:xfrm>
            <a:off x="2523308" y="3301225"/>
            <a:ext cx="1957200" cy="2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Неверно читают углы
</a:t>
            </a:r>
            <a:endParaRPr lang="en-US" sz="1100" dirty="0"/>
          </a:p>
        </p:txBody>
      </p:sp>
      <p:sp>
        <p:nvSpPr>
          <p:cNvPr id="14" name="Text 9"/>
          <p:cNvSpPr txBox="1"/>
          <p:nvPr/>
        </p:nvSpPr>
        <p:spPr>
          <a:xfrm>
            <a:off x="2523308" y="3545825"/>
            <a:ext cx="1957200" cy="10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Ученики иногда выбирают не те углы и сравнивают соседние вместо соответственных или накрест лежащих. Из-за этого вывод о параллельности получается неверным, даже если рисунок кажется правильным.
</a:t>
            </a:r>
            <a:endParaRPr lang="en-US" sz="9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01725" y="1791425"/>
            <a:ext cx="2808900" cy="15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задачах по теме главное не угадывать, а проверять признак параллельности через точные числа и углы.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5477175" y="1791300"/>
            <a:ext cx="3255300" cy="15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4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180°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 это сумма односторонних внутренних углов, по которой можно сделать вывод о параллельности прямых.
</a:t>
            </a:r>
            <a:endParaRPr lang="en-US" sz="4800" dirty="0"/>
          </a:p>
        </p:txBody>
      </p:sp>
      <p:sp>
        <p:nvSpPr>
          <p:cNvPr id="6" name="Text 2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7" name="Text 3"/>
          <p:cNvSpPr txBox="1"/>
          <p:nvPr/>
        </p:nvSpPr>
        <p:spPr>
          <a:xfrm>
            <a:off x="348600" y="4644275"/>
            <a:ext cx="4640700" cy="18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геометрии, 7 класс
</a:t>
            </a:r>
            <a:endParaRPr lang="en-US" sz="9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12525" y="1577960"/>
            <a:ext cx="3620400" cy="248187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8600" y="737025"/>
            <a:ext cx="8383800" cy="37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нужно уметь для решения задач о параллельности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348600" y="4644275"/>
            <a:ext cx="4640700" cy="18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анализ темы «Параллельность»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348600" y="1577225"/>
            <a:ext cx="3652200" cy="248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навыки обычно применяются вместе: сначала находят нужные линии, затем сравнивают углы и только после этого делают вывод о параллельности.
</a:t>
            </a:r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Самым важным оказывается умение применять признаки параллельности, но без распознавания углов и секущей решение также становится затруднительным.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D3DFD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1550" y="2433750"/>
            <a:ext cx="4095900" cy="161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Параллельные прямые помогают описывать фигуры, строить чертежи и доказывать утверждения. Если уверенно работать с секущей, углами и аксиомой, задачи по теме становятся понятными и решаемыми.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411550" y="464275"/>
            <a:ext cx="8240100" cy="7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Параллельность: что важно запомнить
</a:t>
            </a:r>
            <a:endParaRPr lang="en-US" sz="2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2026-05-29T00:42:48Z</dcterms:created>
  <dcterms:modified xsi:type="dcterms:W3CDTF">2026-05-29T00:42:48Z</dcterms:modified>
</cp:coreProperties>
</file>