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20550" y="346250"/>
            <a:ext cx="81447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культурных форм организмов по Ч. Дарвину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отбор человека изменяет живые организмы и раскрывает законы эволюции?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Изучая голубей, собак, растения и скот, Дарвин увидел, что культурные формы происходят от общих предков. Опыт селекции помог ему объяснить, как небольшие наследственные различия накапливаются и создают новые формы жизни.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и доказательства изменяемости видов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культурными формами организмов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97771" y="1391488"/>
            <a:ext cx="2493385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43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Созданы человеком
</a:t>
            </a:r>
            <a:pPr algn="l" indent="0" marL="0">
              <a:lnSpc>
                <a:spcPct val="150000"/>
              </a:lnSpc>
              <a:buNone/>
            </a:pPr>
            <a:r>
              <a:rPr lang="en-US" sz="94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формы — это породы животных, сорта растений и штаммы микроорганизмов, которые человек целенаправленно отбирает и поддерживает в хозяйстве, ориентируясь на нужные свойства.
</a:t>
            </a:r>
            <a:endParaRPr lang="en-US" sz="943" dirty="0"/>
          </a:p>
        </p:txBody>
      </p:sp>
      <p:sp>
        <p:nvSpPr>
          <p:cNvPr id="11" name="Text 3"/>
          <p:cNvSpPr txBox="1"/>
          <p:nvPr/>
        </p:nvSpPr>
        <p:spPr>
          <a:xfrm>
            <a:off x="3321376" y="1391488"/>
            <a:ext cx="2493385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84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происхождение
</a:t>
            </a:r>
            <a:pPr algn="l" indent="0" marL="0">
              <a:lnSpc>
                <a:spcPct val="150000"/>
              </a:lnSpc>
              <a:buNone/>
            </a:pPr>
            <a:r>
              <a:rPr lang="en-US" sz="108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возникают не отдельно, а из диких предков или исходных популяций, сохраняющих наследственную связь с природными формами и общий генетический фонд.
</a:t>
            </a:r>
            <a:endParaRPr lang="en-US" sz="1084" dirty="0"/>
          </a:p>
        </p:txBody>
      </p:sp>
      <p:sp>
        <p:nvSpPr>
          <p:cNvPr id="12" name="Text 4"/>
          <p:cNvSpPr txBox="1"/>
          <p:nvPr/>
        </p:nvSpPr>
        <p:spPr>
          <a:xfrm>
            <a:off x="544325" y="3172250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4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Закрепление полезного
</a:t>
            </a:r>
            <a:pPr algn="l" indent="0" marL="0">
              <a:lnSpc>
                <a:spcPct val="150000"/>
              </a:lnSpc>
              <a:buNone/>
            </a:pPr>
            <a:r>
              <a:rPr lang="en-US" sz="120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Нужные качества сохраняются, если для размножения оставляют особей с желаемыми наследственными признаками, а неподходящие варианты не допускают к дальнейшему разведению.
</a:t>
            </a:r>
            <a:endParaRPr lang="en-US" sz="1204" dirty="0"/>
          </a:p>
        </p:txBody>
      </p:sp>
      <p:sp>
        <p:nvSpPr>
          <p:cNvPr id="13" name="Text 5"/>
          <p:cNvSpPr txBox="1"/>
          <p:nvPr/>
        </p:nvSpPr>
        <p:spPr>
          <a:xfrm>
            <a:off x="4814750" y="317452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ухода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культурные формы существуют стабильно только при постоянной поддержке: кормлении, защите, контроле размножения и повторном отборе лучших особей.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6144937" y="1391488"/>
            <a:ext cx="2493385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Изменённые признаки
</a:t>
            </a:r>
            <a:pPr algn="l" indent="0" marL="0">
              <a:lnSpc>
                <a:spcPct val="150000"/>
              </a:lnSpc>
              <a:buNone/>
            </a:pPr>
            <a:r>
              <a:rPr lang="en-US" sz="110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культурных организмов меняются размеры, продуктивность, окраска, вкус, поведение, сроки созревания и устойчивость к болезням, что делает их удобнее для человека.
</a:t>
            </a:r>
            <a:endParaRPr lang="en-US" sz="110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факторы формирования культурных форм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87350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6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изменчивость создаёт разнообразие особей, среди которых можно найти варианты с полезными признаками; без неё селекционеру было бы нечего отбирать.
</a:t>
            </a:r>
            <a:endParaRPr lang="en-US" sz="1077" dirty="0"/>
          </a:p>
        </p:txBody>
      </p:sp>
      <p:sp>
        <p:nvSpPr>
          <p:cNvPr id="10" name="Text 3"/>
          <p:cNvSpPr txBox="1"/>
          <p:nvPr/>
        </p:nvSpPr>
        <p:spPr>
          <a:xfrm>
            <a:off x="3344425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Отобранные признаки передаются потомству, поэтому удачные качества не исчезают после одного поколения, а могут постепенно накапливаться и усиливаться.
</a:t>
            </a:r>
            <a:endParaRPr lang="en-US" sz="1080" dirty="0"/>
          </a:p>
        </p:txBody>
      </p:sp>
      <p:sp>
        <p:nvSpPr>
          <p:cNvPr id="11" name="Text 4"/>
          <p:cNvSpPr txBox="1"/>
          <p:nvPr/>
        </p:nvSpPr>
        <p:spPr>
          <a:xfrm>
            <a:off x="6101500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сознательно сохраняет особей с нужными свойствами и исключает нежелательные варианты, направляя развитие популяции в заданную сторону.
</a:t>
            </a:r>
            <a:endParaRPr lang="en-US" sz="1080" dirty="0"/>
          </a:p>
        </p:txBody>
      </p:sp>
      <p:sp>
        <p:nvSpPr>
          <p:cNvPr id="12" name="Text 5"/>
          <p:cNvSpPr txBox="1"/>
          <p:nvPr/>
        </p:nvSpPr>
        <p:spPr>
          <a:xfrm>
            <a:off x="587350" y="274765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Скрещивание и изоляция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Скрещивание помогает сочетать полезные признаки, а изоляция линий закрепляет результат; многократное повторение этих приёмов усиливает различия между формами.
</a:t>
            </a:r>
            <a:endParaRPr lang="en-US" sz="108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возникает новая порода или сорт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наследственная изменчивость и отбор человека приводят к образованию культурных форм.
</a:t>
            </a:r>
            <a:endParaRPr lang="en-US" sz="104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как движущая сила селекции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02575" y="1548575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Массовый отбор
</a:t>
            </a:r>
            <a:pPr algn="l" indent="0" marL="0">
              <a:lnSpc>
                <a:spcPct val="150000"/>
              </a:lnSpc>
              <a:buNone/>
            </a:pPr>
            <a:r>
              <a:rPr lang="en-US" sz="10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массовом отборе сохраняют группу лучших особей с нужными свойствами, а затем используют их для дальнейшего разведения, постепенно улучшая средние показатели.
</a:t>
            </a:r>
            <a:endParaRPr lang="en-US" sz="1035" dirty="0"/>
          </a:p>
        </p:txBody>
      </p:sp>
      <p:sp>
        <p:nvSpPr>
          <p:cNvPr id="9" name="Text 3"/>
          <p:cNvSpPr txBox="1"/>
          <p:nvPr/>
        </p:nvSpPr>
        <p:spPr>
          <a:xfrm>
            <a:off x="4945725" y="1548575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Индивидуальный отбор
</a:t>
            </a:r>
            <a:pPr algn="l" indent="0" marL="0">
              <a:lnSpc>
                <a:spcPct val="150000"/>
              </a:lnSpc>
              <a:buNone/>
            </a:pPr>
            <a:r>
              <a:rPr lang="en-US" sz="11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индивидуальном отборе выбирают конкретных производителей с наиболее ценными признаками, чтобы точнее закрепить желаемое качество в потомстве.
</a:t>
            </a:r>
            <a:endParaRPr lang="en-US" sz="1141" dirty="0"/>
          </a:p>
        </p:txBody>
      </p:sp>
      <p:sp>
        <p:nvSpPr>
          <p:cNvPr id="10" name="Text 4"/>
          <p:cNvSpPr txBox="1"/>
          <p:nvPr/>
        </p:nvSpPr>
        <p:spPr>
          <a:xfrm>
            <a:off x="602575" y="3254800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поколений
</a:t>
            </a:r>
            <a:pPr algn="l" indent="0" marL="0">
              <a:lnSpc>
                <a:spcPct val="150000"/>
              </a:lnSpc>
              <a:buNone/>
            </a:pPr>
            <a:r>
              <a:rPr lang="en-US" sz="10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отбора становится заметным только при многократном повторении: каждое новое поколение немного изменяется, а суммарный результат оказывается значительным.
</a:t>
            </a:r>
            <a:endParaRPr lang="en-US" sz="1035" dirty="0"/>
          </a:p>
        </p:txBody>
      </p:sp>
      <p:sp>
        <p:nvSpPr>
          <p:cNvPr id="11" name="Text 5"/>
          <p:cNvSpPr txBox="1"/>
          <p:nvPr/>
        </p:nvSpPr>
        <p:spPr>
          <a:xfrm>
            <a:off x="4945725" y="3254750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Хозяйственные качества
</a:t>
            </a:r>
            <a:pPr algn="l" indent="0" marL="0">
              <a:lnSpc>
                <a:spcPct val="150000"/>
              </a:lnSpc>
              <a:buNone/>
            </a:pPr>
            <a:r>
              <a:rPr lang="en-US" sz="10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получают повышение молочности, яйценоскости, урожайности, скороспелости, декоративности и других признаков, важных для человека в сельском хозяйстве и культуре.
</a:t>
            </a:r>
            <a:endParaRPr lang="en-US" sz="103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2035674"/>
            <a:ext cx="4063200" cy="15595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различаются природные и созданные человеком формы организмов по направлению отбора, приспособленности и зависимости от ухода.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Дикие формы лучше выживают без помощи человека, а культурные обычно продуктивнее, но сохраняются только при постоянном уходе и отборе.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признакам, выделенным в учении Ч. Дарвина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диких и культурных форм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475" y="3006985"/>
            <a:ext cx="4063200" cy="15633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Голуби как классический пример искусственного отбора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9602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предок
</a:t>
            </a:r>
            <a:pPr algn="l" indent="0" marL="0">
              <a:lnSpc>
                <a:spcPct val="150000"/>
              </a:lnSpc>
              <a:buNone/>
            </a:pPr>
            <a:r>
              <a:rPr lang="en-US" sz="110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сопоставлял разные породы с сизым скалистым голубем, показывая, что поразительное разнообразие может возникнуть из одной исходной формы.
</a:t>
            </a:r>
            <a:endParaRPr lang="en-US" sz="1101" dirty="0"/>
          </a:p>
        </p:txBody>
      </p:sp>
      <p:sp>
        <p:nvSpPr>
          <p:cNvPr id="12" name="Text 3"/>
          <p:cNvSpPr txBox="1"/>
          <p:nvPr/>
        </p:nvSpPr>
        <p:spPr>
          <a:xfrm>
            <a:off x="544325" y="3172250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Доказательство изменяемости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Голуби наглядно показывают, что устойчивые наследственные различия между формами возникают не сразу, а через длительное действие отбора.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4091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признаки
</a:t>
            </a:r>
            <a:pPr algn="l" indent="0" marL="0">
              <a:lnSpc>
                <a:spcPct val="150000"/>
              </a:lnSpc>
              <a:buNone/>
            </a:pPr>
            <a:r>
              <a:rPr lang="en-US" sz="110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почтовых, дутышей, короткоклювых и турманов меняются форма клюва, размеры тела, окраска оперения, особенности полёта и поведение.
</a:t>
            </a:r>
            <a:endParaRPr lang="en-US" sz="1101" dirty="0"/>
          </a:p>
        </p:txBody>
      </p:sp>
      <p:sp>
        <p:nvSpPr>
          <p:cNvPr id="14" name="Text 5"/>
          <p:cNvSpPr txBox="1"/>
          <p:nvPr/>
        </p:nvSpPr>
        <p:spPr>
          <a:xfrm>
            <a:off x="618581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отбора
</a:t>
            </a:r>
            <a:pPr algn="l" indent="0" marL="0">
              <a:lnSpc>
                <a:spcPct val="150000"/>
              </a:lnSpc>
              <a:buNone/>
            </a:pPr>
            <a:r>
              <a:rPr lang="en-US" sz="110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Породы формировались при целенаправленном выборе особей с нужными чертами, поэтому различия усиливались из поколения в поколение.
</a:t>
            </a:r>
            <a:endParaRPr lang="en-US" sz="110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Собаки и разнообразие пород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93475" y="36091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отбора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собак показывает, как один вид может дать множество форм, если в течение долгого времени отбирать животных по разным полезным качествам.
</a:t>
            </a:r>
            <a:endParaRPr lang="en-US" sz="1086" dirty="0"/>
          </a:p>
        </p:txBody>
      </p:sp>
      <p:sp>
        <p:nvSpPr>
          <p:cNvPr id="11" name="Text 3"/>
          <p:cNvSpPr txBox="1"/>
          <p:nvPr/>
        </p:nvSpPr>
        <p:spPr>
          <a:xfrm>
            <a:off x="693475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предок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собаки происходят от волка, поэтому разные породы сохраняют родственную основу, несмотря на сильные различия во внешнем облике и поведении.
</a:t>
            </a:r>
            <a:endParaRPr lang="en-US" sz="1179" dirty="0"/>
          </a:p>
        </p:txBody>
      </p:sp>
      <p:sp>
        <p:nvSpPr>
          <p:cNvPr id="12" name="Text 4"/>
          <p:cNvSpPr txBox="1"/>
          <p:nvPr/>
        </p:nvSpPr>
        <p:spPr>
          <a:xfrm>
            <a:off x="3441939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внешности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Породы отличаются размерами тела, формой черепа, длиной шерсти, окраской и пропорциями, что связано с длительным направленным отбором.
</a:t>
            </a:r>
            <a:endParaRPr lang="en-US" sz="1155" dirty="0"/>
          </a:p>
        </p:txBody>
      </p:sp>
      <p:sp>
        <p:nvSpPr>
          <p:cNvPr id="13" name="Text 5"/>
          <p:cNvSpPr txBox="1"/>
          <p:nvPr/>
        </p:nvSpPr>
        <p:spPr>
          <a:xfrm>
            <a:off x="6190400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задачи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шла по служебным, охотничьим, охранным и декоративным признакам, поэтому породы стали специализированными под разные виды деятельности человека.
</a:t>
            </a:r>
            <a:endParaRPr lang="en-US" sz="103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5075" y="3180264"/>
            <a:ext cx="2625600" cy="138972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Капуста как пример происхождения сортов от одной дикой формы
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602575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вид — много сортов
</a:t>
            </a:r>
            <a:pPr algn="l" indent="0" marL="0">
              <a:lnSpc>
                <a:spcPct val="150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дикого вида Brassica oleracea произошли белокочанная капуста, цветная капуста, брокколи, кольраби и брюссельская капуста, хотя исходная основа у них общая.
</a:t>
            </a:r>
            <a:endParaRPr lang="en-US" sz="924" dirty="0"/>
          </a:p>
        </p:txBody>
      </p:sp>
      <p:sp>
        <p:nvSpPr>
          <p:cNvPr id="13" name="Text 3"/>
          <p:cNvSpPr txBox="1"/>
          <p:nvPr/>
        </p:nvSpPr>
        <p:spPr>
          <a:xfrm>
            <a:off x="602575" y="33821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отбор
</a:t>
            </a:r>
            <a:pPr algn="l" indent="0" marL="0">
              <a:lnSpc>
                <a:spcPct val="150000"/>
              </a:lnSpc>
              <a:buNone/>
            </a:pPr>
            <a:r>
              <a:rPr lang="en-US" sz="10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дольше человек отбирает растения по определённому признаку, тем сильнее проявляется специализация и тем заметнее различия между сортами.
</a:t>
            </a:r>
            <a:endParaRPr lang="en-US" sz="1017" dirty="0"/>
          </a:p>
        </p:txBody>
      </p:sp>
      <p:sp>
        <p:nvSpPr>
          <p:cNvPr id="14" name="Text 4"/>
          <p:cNvSpPr txBox="1"/>
          <p:nvPr/>
        </p:nvSpPr>
        <p:spPr>
          <a:xfrm>
            <a:off x="3454800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органы
</a:t>
            </a:r>
            <a:pPr algn="l" indent="0" marL="0">
              <a:lnSpc>
                <a:spcPct val="150000"/>
              </a:lnSpc>
              <a:buNone/>
            </a:pPr>
            <a:r>
              <a:rPr lang="en-US" sz="9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разных сортов сильнее развились листья, стебель, соцветия или почки, поэтому растения стали резко непохожими друг на друга по внешнему виду.
</a:t>
            </a:r>
            <a:endParaRPr lang="en-US" sz="952" dirty="0"/>
          </a:p>
        </p:txBody>
      </p:sp>
      <p:sp>
        <p:nvSpPr>
          <p:cNvPr id="15" name="Text 5"/>
          <p:cNvSpPr txBox="1"/>
          <p:nvPr/>
        </p:nvSpPr>
        <p:spPr>
          <a:xfrm>
            <a:off x="6302475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генетический фонд
</a:t>
            </a:r>
            <a:pPr algn="l" indent="0" marL="0">
              <a:lnSpc>
                <a:spcPct val="150000"/>
              </a:lnSpc>
              <a:buNone/>
            </a:pPr>
            <a:r>
              <a:rPr lang="en-US" sz="10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различия, все эти формы сохраняют родство и могут рассматриваться как результаты отбора, идущего по разным направлениям.
</a:t>
            </a:r>
            <a:endParaRPr lang="en-US" sz="1007" dirty="0"/>
          </a:p>
        </p:txBody>
      </p:sp>
      <p:sp>
        <p:nvSpPr>
          <p:cNvPr id="16" name="Text 6"/>
          <p:cNvSpPr txBox="1"/>
          <p:nvPr/>
        </p:nvSpPr>
        <p:spPr>
          <a:xfrm>
            <a:off x="3454800" y="33821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Наглядность примера
</a:t>
            </a:r>
            <a:pPr algn="l" indent="0" marL="0">
              <a:lnSpc>
                <a:spcPct val="150000"/>
              </a:lnSpc>
              <a:buNone/>
            </a:pPr>
            <a:r>
              <a:rPr lang="en-US" sz="9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Капуста особенно убедительна для изучения эволюции, потому что один исходный вид дал ряд культурных форм с очень разными хозяйственными свойствами.
</a:t>
            </a:r>
            <a:endParaRPr lang="en-US" sz="91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«Эволюция культурных форм организмов (по Ч. Дарвину)»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селекции культурных растений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Приоритеты меняются в зависимости от культуры и условий выращивания, но цель всегда одна — получить более полезный и устойчивый продукт.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направлена не на один признак, а на их сочетание, которое повышает ценность культуры и снижает потери при использовании.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669" y="1440450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0056" y="144435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431" y="3162740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 искусственный, и естественный отбор действуют только там, где есть наследственная изменчивость. Без различий между особями невозможно закрепить полезные признаки и изменить состав популяции.
</a:t>
            </a:r>
            <a:endParaRPr lang="en-US" sz="1500" dirty="0"/>
          </a:p>
        </p:txBody>
      </p:sp>
      <p:sp>
        <p:nvSpPr>
          <p:cNvPr id="12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полезного
</a:t>
            </a:r>
            <a:pPr algn="l" indent="0" marL="0">
              <a:lnSpc>
                <a:spcPct val="115000"/>
              </a:lnSpc>
              <a:buNone/>
            </a:pPr>
            <a:r>
              <a:rPr lang="en-US" sz="585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6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процесса постепенно увеличивают частоту признаков, которые повышают выживание или ценность организма. Разница лишь в том, кто определяет «полезность»: среда или человек.
</a:t>
            </a:r>
            <a:endParaRPr lang="en-US" sz="1462" dirty="0"/>
          </a:p>
        </p:txBody>
      </p:sp>
      <p:sp>
        <p:nvSpPr>
          <p:cNvPr id="13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8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критерии
</a:t>
            </a:r>
            <a:pPr algn="l" indent="0" marL="0">
              <a:lnSpc>
                <a:spcPct val="115000"/>
              </a:lnSpc>
              <a:buNone/>
            </a:pPr>
            <a:r>
              <a:rPr lang="en-US" sz="54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природе сохраняются наиболее приспособленные особи, а в культуре — те, которые дают человеку нужный результат. Поэтому искусственный отбор помогает понять механизм эволюции нагляднее, чем абстрактное описание.
</a:t>
            </a:r>
            <a:endParaRPr lang="en-US" sz="1358" dirty="0"/>
          </a:p>
        </p:txBody>
      </p:sp>
      <p:sp>
        <p:nvSpPr>
          <p:cNvPr id="14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искусственного и естественного отбора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Расхождение признаков и образование новых линий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87350" y="1256775"/>
            <a:ext cx="2518500" cy="18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7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популяция может стать основой для нескольких линий, если ее особей содержат в разных условиях и отбирают по разным признакам. Исходное сходство при этом постепенно уменьшается.
</a:t>
            </a:r>
            <a:endParaRPr lang="en-US" sz="1354" dirty="0"/>
          </a:p>
        </p:txBody>
      </p:sp>
      <p:sp>
        <p:nvSpPr>
          <p:cNvPr id="10" name="Text 3"/>
          <p:cNvSpPr txBox="1"/>
          <p:nvPr/>
        </p:nvSpPr>
        <p:spPr>
          <a:xfrm>
            <a:off x="3344425" y="1256775"/>
            <a:ext cx="2518500" cy="18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направления отбора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селекция ведется на разные хозяйственные качества, признаки расходятся быстрее: одни линии становятся более продуктивными, другие — более декоративными или скороспелыми. Так возникает заметное разнообразие форм.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101500" y="1256775"/>
            <a:ext cx="2518500" cy="18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Длительный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дольше продолжается отбор, тем труднее восстановить исходный тип организма. Дарвин считал это важным доказательством того, что небольшие наследственные изменения накапливаются и меняют облик вида.
</a:t>
            </a:r>
            <a:endParaRPr lang="en-US" sz="131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иллюстрация динамики селекционного отбора по теме урока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Темпы изменений культурных форм в поколениях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ежегодный сдвиг почти незаметен в одном поколении, но становится очевидным при многократном повторении отбора.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кумулятивный характер селекции: результат формируется постепенно, но при длительном отборе становится очень выраженным.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изменчивость как основа селекции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93475" y="36091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прогресса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сам по себе не создает признаки, а только сохраняет и усиливает уже существующие наследственные различия. Поэтому изменчивость — обязательное условие любой селекционной работы.
</a:t>
            </a:r>
            <a:endParaRPr lang="en-US" sz="1022" dirty="0"/>
          </a:p>
        </p:txBody>
      </p:sp>
      <p:sp>
        <p:nvSpPr>
          <p:cNvPr id="11" name="Text 3"/>
          <p:cNvSpPr txBox="1"/>
          <p:nvPr/>
        </p:nvSpPr>
        <p:spPr>
          <a:xfrm>
            <a:off x="693475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создают новые варианты генов и признаков. Именно они пополняют наследственный материал, на который затем может действовать отбор, если изменившийся признак оказывается полезным или нейтральным.
</a:t>
            </a:r>
            <a:endParaRPr lang="en-US" sz="964" dirty="0"/>
          </a:p>
        </p:txBody>
      </p:sp>
      <p:sp>
        <p:nvSpPr>
          <p:cNvPr id="12" name="Text 4"/>
          <p:cNvSpPr txBox="1"/>
          <p:nvPr/>
        </p:nvSpPr>
        <p:spPr>
          <a:xfrm>
            <a:off x="3441939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Рекомбинация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половом размножении гены родителей распределяются по-новому, и у потомства возникает уникальное сочетание признаков. Это увеличивает разнообразие, из которого селекционер может выбирать лучшие формы.
</a:t>
            </a:r>
            <a:endParaRPr lang="en-US" sz="982" dirty="0"/>
          </a:p>
        </p:txBody>
      </p:sp>
      <p:sp>
        <p:nvSpPr>
          <p:cNvPr id="13" name="Text 5"/>
          <p:cNvSpPr txBox="1"/>
          <p:nvPr/>
        </p:nvSpPr>
        <p:spPr>
          <a:xfrm>
            <a:off x="6190400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Скрещивание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объединяет признаки разных линий или пород, позволяя получить потомство с нужной комбинацией свойств. Без такого сочетания невозможно быстро создать новый сорт или породу.
</a:t>
            </a:r>
            <a:endParaRPr lang="en-US" sz="103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841477"/>
            <a:ext cx="4063200" cy="19479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797650" y="14972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как отбор по разным признакам формирует специализированные культурные формы для сельского хозяйства и декоративного разведения.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отбор направлен на один ведущий признак, но итогом становится повышение хозяйственной ценности формы.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селекции по биологии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результатов искусственного отбора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057" y="0"/>
            <a:ext cx="2400686" cy="392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культурных форм
</a:t>
            </a:r>
            <a:endParaRPr lang="en-US" sz="3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377575" y="801825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ухода
</a:t>
            </a:r>
            <a:pPr algn="l" indent="0" marL="0">
              <a:lnSpc>
                <a:spcPct val="115000"/>
              </a:lnSpc>
              <a:buNone/>
            </a:pPr>
            <a:r>
              <a:rPr lang="en-US" sz="52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продуктивность часто достигается ценой сниженной самостоятельности. Многие культурные формы нормально развиваются только при кормлении, защите, поливе и других мерах, которые обеспечивает человек.
</a:t>
            </a:r>
            <a:endParaRPr lang="en-US" sz="920" dirty="0"/>
          </a:p>
        </p:txBody>
      </p:sp>
      <p:sp>
        <p:nvSpPr>
          <p:cNvPr id="11" name="Text 3"/>
          <p:cNvSpPr txBox="1"/>
          <p:nvPr/>
        </p:nvSpPr>
        <p:spPr>
          <a:xfrm>
            <a:off x="3377575" y="2374050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5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в 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5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ухода селекционные формы нередко хуже конкурируют с дикими видами, легче поражаются болезнями и сильнее страдают от холода, засухи или дефицита пищи.
</a:t>
            </a:r>
            <a:endParaRPr lang="en-US" sz="1035" dirty="0"/>
          </a:p>
        </p:txBody>
      </p:sp>
      <p:sp>
        <p:nvSpPr>
          <p:cNvPr id="12" name="Text 4"/>
          <p:cNvSpPr txBox="1"/>
          <p:nvPr/>
        </p:nvSpPr>
        <p:spPr>
          <a:xfrm>
            <a:off x="6110825" y="801825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8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Компромисс селекции
</a:t>
            </a:r>
            <a:pPr algn="l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выражен полезный для человека признак, тем заметнее могут быть ограничения в выживании. Поэтому селекция всегда ищет баланс между продуктивностью и устойчивостью.
</a:t>
            </a:r>
            <a:endParaRPr lang="en-US" sz="96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дикого предка к культурной форме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путь формирования культурных форм под влиянием одомашнивания и искусственного отбора.
</a:t>
            </a:r>
            <a:endParaRPr lang="en-US" sz="121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идей Дарвина для современной биологии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93475" y="36091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механизм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показал, что изменение культурных форм и эволюция в природе подчиняются общим законам наследственности и отбора. Это объединило селекцию, биологию и эволюционное учение.
</a:t>
            </a:r>
            <a:endParaRPr lang="en-US" sz="1032" dirty="0"/>
          </a:p>
        </p:txBody>
      </p:sp>
      <p:sp>
        <p:nvSpPr>
          <p:cNvPr id="10" name="Text 3"/>
          <p:cNvSpPr txBox="1"/>
          <p:nvPr/>
        </p:nvSpPr>
        <p:spPr>
          <a:xfrm>
            <a:off x="3441939" y="36091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селекции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селекция использует гибридизацию, подбор родителей и анализ наследственных признаков. Все эти методы развивают подход, при котором желаемый результат достигается через повторный отбор.
</a:t>
            </a:r>
            <a:endParaRPr lang="en-US" sz="1032" dirty="0"/>
          </a:p>
        </p:txBody>
      </p:sp>
      <p:sp>
        <p:nvSpPr>
          <p:cNvPr id="11" name="Text 4"/>
          <p:cNvSpPr txBox="1"/>
          <p:nvPr/>
        </p:nvSpPr>
        <p:spPr>
          <a:xfrm>
            <a:off x="6190400" y="36091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генетикой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Дарвина получили более глубокое объяснение после развития генетики и молекулярной биологии. Сегодня они помогают понимать, как возникают новые линии, сорта и породы.
</a:t>
            </a:r>
            <a:endParaRPr lang="en-US" sz="103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формы убеждают, что наследственная изменчивость и отбор способны заметно преобразовывать живые организмы. Примеры голубей, собак и капусты подтверждают общность происхождения и силу длительного отбора.
</a:t>
            </a:r>
            <a:endParaRPr lang="en-US" sz="1770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формы — наглядное подтверждение эволюции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2026-06-02T01:22:49Z</dcterms:created>
  <dcterms:modified xsi:type="dcterms:W3CDTF">2026-06-02T01:22:49Z</dcterms:modified>
</cp:coreProperties>
</file>