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582" y="1069925"/>
            <a:ext cx="3154186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a Complaint: письмо-жалоба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4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и убедительно оформить complaint letter на английском
</a:t>
            </a:r>
            <a:endParaRPr lang="en-US" sz="350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Complaint letter помогает решать реальные бытовые проблемы: от бракованного товара до задержки доставки. В английской традиции особенно ценятся вежливость, точность фактов и чёткая структура, поэтому такой текст должен быть спокойным, конкретным и убедительным.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писать жалобу на английском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 которых пишут complaint letter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нужна, если товар сломан, работает неправильно или был доставлен с повреждениями. В письме важно указать дату покупки, описание дефекта и, если возможно, номер чека или заказа.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 повреждения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поздней доставке или отмене услуги жалоба помогает зафиксировать нарушение сроков. Обычно указывают дату обещанной доставки, фактический день получения и последствия задержки для клиента.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сроков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Complaint letter пишут и на грубость персонала, ошибочный счёт или неверный заказ. В таких случаях особенно важны конкретные детали: имя сотрудника, место, время и краткое описание ситуации.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сервиса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сбоях в интернет-покупках, бронировании или оплате письмо-жалоба помогает добиться проверки операции. Полезно приложить скриншоты, переписку и номер транзакции, чтобы подтвердить проблему фактами.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перед написанием жалобы
</a:t>
            </a:r>
            <a:endParaRPr lang="en-US" sz="2104" dirty="0"/>
          </a:p>
        </p:txBody>
      </p:sp>
      <p:sp>
        <p:nvSpPr>
          <p:cNvPr id="11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799395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чек, счёт или подтверждение заказа: они помогают точно назвать товар, сумму и дату. Без этих сведений письмо выглядит менее убедительно и труднее проверяется адресатом.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3799395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о покупке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799225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время, место и обстоятельства проблемы, чтобы не перепутать детали. Для услуги или доставки особенно важны номер заказа, бронь, маршрут или имя сотрудника, если оно известно.
</a:t>
            </a:r>
            <a:endParaRPr lang="en-US" sz="1043" dirty="0"/>
          </a:p>
        </p:txBody>
      </p:sp>
      <p:sp>
        <p:nvSpPr>
          <p:cNvPr id="15" name="Text 5"/>
          <p:cNvSpPr txBox="1"/>
          <p:nvPr/>
        </p:nvSpPr>
        <p:spPr>
          <a:xfrm>
            <a:off x="3799225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ситуации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3799225" y="4172353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видео и скриншоты позволяют показать неисправность или ошибку без длинных объяснений. Такой материал делает жалобу конкретной и помогает адресату быстрее понять масштаб проблемы.
</a:t>
            </a:r>
            <a:endParaRPr lang="en-US" sz="1043" dirty="0"/>
          </a:p>
        </p:txBody>
      </p:sp>
      <p:sp>
        <p:nvSpPr>
          <p:cNvPr id="17" name="Text 7"/>
          <p:cNvSpPr txBox="1"/>
          <p:nvPr/>
        </p:nvSpPr>
        <p:spPr>
          <a:xfrm>
            <a:off x="3799225" y="3699166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дефекта
</a:t>
            </a:r>
            <a:endParaRPr lang="en-US" sz="1514" dirty="0"/>
          </a:p>
        </p:txBody>
      </p:sp>
      <p:sp>
        <p:nvSpPr>
          <p:cNvPr id="18" name="Text 8"/>
          <p:cNvSpPr txBox="1"/>
          <p:nvPr/>
        </p:nvSpPr>
        <p:spPr>
          <a:xfrm>
            <a:off x="6338569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сообщения, письма и уведомления, связанные с покупкой или услугой. Эти материалы показывают, какие обещания были даны, и помогают ссылаться на предыдущие обращения без неточностей.
</a:t>
            </a:r>
            <a:endParaRPr lang="en-US" sz="994" dirty="0"/>
          </a:p>
        </p:txBody>
      </p:sp>
      <p:sp>
        <p:nvSpPr>
          <p:cNvPr id="19" name="Text 9"/>
          <p:cNvSpPr txBox="1"/>
          <p:nvPr/>
        </p:nvSpPr>
        <p:spPr>
          <a:xfrm>
            <a:off x="6338569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ответы
</a:t>
            </a:r>
            <a:endParaRPr lang="en-US" sz="1600" dirty="0"/>
          </a:p>
        </p:txBody>
      </p:sp>
      <p:sp>
        <p:nvSpPr>
          <p:cNvPr id="20" name="Text 10"/>
          <p:cNvSpPr txBox="1"/>
          <p:nvPr/>
        </p:nvSpPr>
        <p:spPr>
          <a:xfrm>
            <a:off x="6338400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письмом определите, чего вы хотите добиться: возврата денег, замены, ремонта или объяснения. Чёткая цель делает текст более логичным и повышает шанс на быстрый ответ.
</a:t>
            </a:r>
            <a:endParaRPr lang="en-US" sz="1043" dirty="0"/>
          </a:p>
        </p:txBody>
      </p:sp>
      <p:sp>
        <p:nvSpPr>
          <p:cNvPr id="21" name="Text 11"/>
          <p:cNvSpPr txBox="1"/>
          <p:nvPr/>
        </p:nvSpPr>
        <p:spPr>
          <a:xfrm>
            <a:off x="6338400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Желаемый результат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complaint letter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написать письмо спокойно, точно и убедительно.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письма-жалобы на английском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вежливого приветствия, которое задаёт официальный тон. В зависимости от адресата используют Dear Sir or Madam, Dear Manager или конкретное имя, если оно известно.
</a:t>
            </a:r>
            <a:endParaRPr lang="en-US" sz="1423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абзаце кратко объясняют причину обращения и называют ситуацию: покупку, услугу или заказ. Здесь не нужно подробно описывать эмоции, важнее сразу обозначить проблему и контекст.
</a:t>
            </a:r>
            <a:endParaRPr lang="en-US" sz="1423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содержит факты: что именно произошло, когда это случилось и как это повлияло на клиента. Чем точнее детали, тем легче адресату проверить жалобу и принять решение.
</a:t>
            </a:r>
            <a:endParaRPr lang="en-US" sz="1423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ожидаемый результат: refund, replacement, repair, explanation или compensation. Просьба должна быть ясной, конкретной и реалистичной, без расплывчатых формулировок.
</a:t>
            </a:r>
            <a:endParaRPr lang="en-US" sz="1397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используют вежливую заключительную фразу и подпись. Хороший финал оставляет возможность для ответа и показывает, что автор ожидает профессионального решения, а не конфликта.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тон и язык в complaint letter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жалобы подходят устойчивые выражения вроде I am writing to complain about… и I would appreciate it if you could… Они звучат спокойно и помогают сразу задать деловой тон письму.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ситуация неприятная, важно сохранять вежливость и говорить о фактах, а не о личных эмоциях. Такой подход делает текст убедительнее и показывает зрелость автора.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дистанция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Сленг, угрозы, сарказм и резкие оценки ослабляют позицию автора. Слишком эмоциональный текст может быть воспринят как необоснованный, даже если сама проблема действительно серьёзная.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избегать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стиль создаёт впечатление надёжности и дисциплины. Когда письмо написано спокойно и грамотно, адресату легче сосредоточиться на сути проблемы и предложить решение.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формальности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жалобы чаще всего связаны с повседневными покупками и услугами, а не с редкими исключениями.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массив обращений приходится на типичные нарушения сервиса, поэтому умение писать complaint letter полезно в обычной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из учебного задания, 2025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жалоб у потребителей
</a:t>
            </a:r>
            <a:endParaRPr lang="en-US" sz="26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адресуют жалобу в англоязычной практике
</a:t>
            </a:r>
            <a:endParaRPr lang="en-US" sz="2666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письмо сначала направляют в customer service, reception или directly to the store manager. Это самый быстрый способ сообщить о проблеме и получить первичную реакцию без лишних задержек.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проблема связана с интернет-покупкой или бронированием, жалобу часто направляют через platform support. Важно использовать именно тот канал, который указан в правилах сервиса или на сайте компании.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ответа нет
</a:t>
            </a:r>
            <a:pPr algn="l" indent="0" marL="0">
              <a:lnSpc>
                <a:spcPct val="100000"/>
              </a:lnSpc>
              <a:buNone/>
            </a:pPr>
            <a:r>
              <a:rPr lang="en-US" sz="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попытка не дала результата, обращаются к руководителю, в head office или в официальную complaints department. Такой шаг показывает, что клиент готов действовать последовательно и документировать переписку.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эскалация
</a:t>
            </a:r>
            <a:pPr algn="l" indent="0" marL="0">
              <a:lnSpc>
                <a:spcPct val="100000"/>
              </a:lnSpc>
              <a:buNone/>
            </a:pPr>
            <a:r>
              <a:rPr lang="en-US" sz="2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серьёзном споре письмо можно передать в higher management или профильную службу. Вежливая, но настойчивая последовательность обычно эффективнее резких требований на первом этапе.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ответа зависит от адресата и сложности ситуации, поэтому в жалобе полезно сразу обозначать дату отправки и ожидаемый период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чётче указан срок ожидания, тем легче контролировать переписку и при необходимости переходить к повторному обращению.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ответа и ожидаемые действия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типичным срокам ответа, 2025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жалоба и устное обращение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жалоба помогает сразу обозначить проблему и получить первичное объяснение. Она удобна, когда нужно быстро исправить ошибку на месте, но не всегда оставляет доказательства обращения.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устная реакция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фиксирует дату, суть претензии, имя адресата и ожидаемое решение. Такой формат особенно важен, если речь идёт о деньгах, возврате товара, брони или повторном нарушении.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подтверждение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задерживается или решение не устраивает, письменная жалоба становится документом для повторного обращения. Она помогает ссылаться на предыдущую переписку и требовать конкретный результат.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дальнейших шагов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формулировать требование в жалобе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ясный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жалобе лучше указывать одно главное требование, чтобы письмо звучало убедительно и не расплывалось. Это может быть refund, replacement, repair, discount или compensation.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 сумма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стоит добавить срок ответа и, при необходимости, сумму или номер заказа. Фраза I would like a full refund within 10 days выглядит ясно и профессионально.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должно быть твёрдым, но корректным. Вежливая форма повышает шанс на сотрудничество, тогда как резкость и давление часто отвлекают внимание от самой проблемы.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Конкретика вместо общих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должна называть желаемое действие точно: что именно нужно сделать, в каком объёме и для какого товара или услуги. Общие просьбы вроде please do something звучат слабо.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полного удовлетворения запроса чёткая жалоба часто запускает диалог и ускоряет реакцию компании. На результат сильнее всего влияют ясность фактов и уважительный тон.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обращений получает хотя бы частичное решение, если письмо составлено логично и без эмоционального давления. Отсутствие ответа остаётся меньшей, но заметной долей.
</a:t>
            </a:r>
            <a:endParaRPr lang="en-US" sz="140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материалам темы 'Making a complaint'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грамотная жалоба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complaint letter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и раздражённый текст ослабляет позицию автора. Когда письмо заполнено обвинениями и оценками, адресат чаще реагирует на тон, а не на саму проблему.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эмоциональность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дат, чеков, номеров заказов и других деталей делает жалобу непроверяемой. Без конкретных данных компаниям трудно понять ситуацию и предложить реальное решение.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фактов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не формулирует, чего именно он ждёт, письмо теряет практический смысл. Фразы без чёткой просьбы не помогают адресату выбрать следующий шаг.
</a:t>
            </a:r>
            <a:endParaRPr lang="en-US" sz="1262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Размытое требование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 в тот отдел замедляет рассмотрение и создаёт лишнюю переписку. Важно сначала определить, кто реально отвечает за возврат, компенсацию или проверку ситуации.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адресат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Сокращения, смайлики, разговорные слова и резкие выражения плохо сочетаются с формальной жалобой. Такой стиль снижает доверие и делает письмо менее убедительным.
</a:t>
            </a:r>
            <a:endParaRPr lang="en-US" sz="1251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 отсутствии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развивается письменная жалоба, если первая попытка не дала результата.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чётким поводом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письма автор вежливо обращается к адресату и сразу сообщает причину обращения. Короткая фраза о неисправной гарнитуре, дате покупки и номере чека помогает быстро понять ситуацию и проверить её по документам.
</a:t>
            </a:r>
            <a:endParaRPr lang="en-US" sz="1208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требование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письмо даёт конкретную деталь: левый наушник перестал работать через два дня. Затем следует ясная просьба о замене или полном возврате денег в установленный срок, что делает жалобу деловой и убедительной.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удачной жалобы на английском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ситуаций и стандартных формулировок помогает писать жалобу точнее и естественнее.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показывают, как в английской деловой переписке коротко и точно описывают проблему без лишних эмоций.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письма-жалобы
</a:t>
            </a:r>
            <a:endParaRPr lang="en-US" sz="2848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формулировки для formal complaint letter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англоязычной жалобы
</a:t>
            </a:r>
            <a:endParaRPr lang="en-US" sz="2684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письменной традиции жалоба не должна звучать как нападение. Уважительное обращение и спокойный тон помогают сохранить деловой характер общения и повысить готовность к ответу.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Прямота без 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Проблему принято обозначать прямо, но в корректной форме. Такая манера показывает уверенность автора и одновременно оставляет пространство для конструктивного решения, а не для конфликта.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культуре жалоба рассматривается не как скандал, а как законный способ зафиксировать нарушение. Именно поэтому структура, доказательства и выдержанный тон имеют особую ценность.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Англоязычный адресат ожидает ясного описания фактов, а не длинного эмоционального объяснения. Даты, номера и конкретные примеры воспринимаются как признак серьёзного и надёжного обращения.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опирается на предыдущий: без доказательств нет убедительности, без адресата нет точности, без срока нет контроля над ответом.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письма строится как последовательный процесс, в котором эмоции уступают место фактам, формулировке требования и дальнейшему отслеживанию ответа.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'Making a complaint'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написания complaint letter
</a:t>
            </a:r>
            <a:endParaRPr lang="en-US" sz="29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жалоба: краткий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complaint letter опирается на факты, доказательства и вежливую форму. Если соблюдать структуру, выбирать правильного адресата и формулировать чёткое требование, жалоба становится не конфликтом, а рабочим способом решения проблемы.
</a:t>
            </a:r>
            <a:endParaRPr lang="en-US" sz="40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2026-05-31T17:12:57Z</dcterms:created>
  <dcterms:modified xsi:type="dcterms:W3CDTF">2026-05-31T17:12:57Z</dcterms:modified>
</cp:coreProperties>
</file>